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s/slide27.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57.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1.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05.xml" ContentType="application/vnd.openxmlformats-officedocument.presentationml.slide+xml"/>
  <Override PartName="/ppt/slides/slide104.xml" ContentType="application/vnd.openxmlformats-officedocument.presentationml.slide+xml"/>
  <Override PartName="/ppt/slides/slide103.xml" ContentType="application/vnd.openxmlformats-officedocument.presentationml.slide+xml"/>
  <Override PartName="/ppt/slides/slide26.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0.xml" ContentType="application/vnd.openxmlformats-officedocument.presentationml.slide+xml"/>
  <Override PartName="/ppt/slides/slide119.xml" ContentType="application/vnd.openxmlformats-officedocument.presentationml.slide+xml"/>
  <Override PartName="/ppt/slides/slide118.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5.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96.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4.xml" ContentType="application/vnd.openxmlformats-officedocument.presentationml.slide+xml"/>
  <Override PartName="/ppt/slides/slide83.xml" ContentType="application/vnd.openxmlformats-officedocument.presentationml.slide+xml"/>
  <Override PartName="/ppt/slides/slide86.xml" ContentType="application/vnd.openxmlformats-officedocument.presentationml.slide+xml"/>
  <Override PartName="/ppt/slides/slide85.xml" ContentType="application/vnd.openxmlformats-officedocument.presentationml.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2.xml" ContentType="application/vnd.openxmlformats-officedocument.themeOverride+xml"/>
  <Override PartName="/ppt/theme/themeOverride1.xml" ContentType="application/vnd.openxmlformats-officedocument.themeOverrid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27"/>
  </p:notesMasterIdLst>
  <p:handoutMasterIdLst>
    <p:handoutMasterId r:id="rId128"/>
  </p:handoutMasterIdLst>
  <p:sldIdLst>
    <p:sldId id="342" r:id="rId2"/>
    <p:sldId id="643" r:id="rId3"/>
    <p:sldId id="331" r:id="rId4"/>
    <p:sldId id="662" r:id="rId5"/>
    <p:sldId id="337" r:id="rId6"/>
    <p:sldId id="338" r:id="rId7"/>
    <p:sldId id="339" r:id="rId8"/>
    <p:sldId id="340" r:id="rId9"/>
    <p:sldId id="341" r:id="rId10"/>
    <p:sldId id="334" r:id="rId11"/>
    <p:sldId id="644" r:id="rId12"/>
    <p:sldId id="419" r:id="rId13"/>
    <p:sldId id="420" r:id="rId14"/>
    <p:sldId id="421" r:id="rId15"/>
    <p:sldId id="646" r:id="rId16"/>
    <p:sldId id="648" r:id="rId17"/>
    <p:sldId id="466" r:id="rId18"/>
    <p:sldId id="461" r:id="rId19"/>
    <p:sldId id="462" r:id="rId20"/>
    <p:sldId id="463" r:id="rId21"/>
    <p:sldId id="464" r:id="rId22"/>
    <p:sldId id="465" r:id="rId23"/>
    <p:sldId id="472" r:id="rId24"/>
    <p:sldId id="475" r:id="rId25"/>
    <p:sldId id="474" r:id="rId26"/>
    <p:sldId id="619" r:id="rId27"/>
    <p:sldId id="471" r:id="rId28"/>
    <p:sldId id="649" r:id="rId29"/>
    <p:sldId id="427" r:id="rId30"/>
    <p:sldId id="651" r:id="rId31"/>
    <p:sldId id="652" r:id="rId32"/>
    <p:sldId id="428" r:id="rId33"/>
    <p:sldId id="479" r:id="rId34"/>
    <p:sldId id="480" r:id="rId35"/>
    <p:sldId id="481" r:id="rId36"/>
    <p:sldId id="482" r:id="rId37"/>
    <p:sldId id="620" r:id="rId38"/>
    <p:sldId id="621" r:id="rId39"/>
    <p:sldId id="624" r:id="rId40"/>
    <p:sldId id="623" r:id="rId41"/>
    <p:sldId id="650" r:id="rId42"/>
    <p:sldId id="432" r:id="rId43"/>
    <p:sldId id="484" r:id="rId44"/>
    <p:sldId id="485" r:id="rId45"/>
    <p:sldId id="486" r:id="rId46"/>
    <p:sldId id="487" r:id="rId47"/>
    <p:sldId id="488" r:id="rId48"/>
    <p:sldId id="489" r:id="rId49"/>
    <p:sldId id="490" r:id="rId50"/>
    <p:sldId id="483" r:id="rId51"/>
    <p:sldId id="433" r:id="rId52"/>
    <p:sldId id="435" r:id="rId53"/>
    <p:sldId id="551" r:id="rId54"/>
    <p:sldId id="631" r:id="rId55"/>
    <p:sldId id="625" r:id="rId56"/>
    <p:sldId id="440" r:id="rId57"/>
    <p:sldId id="653" r:id="rId58"/>
    <p:sldId id="496" r:id="rId59"/>
    <p:sldId id="491" r:id="rId60"/>
    <p:sldId id="492" r:id="rId61"/>
    <p:sldId id="493" r:id="rId62"/>
    <p:sldId id="494" r:id="rId63"/>
    <p:sldId id="495" r:id="rId64"/>
    <p:sldId id="626" r:id="rId65"/>
    <p:sldId id="627" r:id="rId66"/>
    <p:sldId id="628" r:id="rId67"/>
    <p:sldId id="629" r:id="rId68"/>
    <p:sldId id="630" r:id="rId69"/>
    <p:sldId id="553" r:id="rId70"/>
    <p:sldId id="554" r:id="rId71"/>
    <p:sldId id="632" r:id="rId72"/>
    <p:sldId id="564" r:id="rId73"/>
    <p:sldId id="454" r:id="rId74"/>
    <p:sldId id="501" r:id="rId75"/>
    <p:sldId id="502" r:id="rId76"/>
    <p:sldId id="503" r:id="rId77"/>
    <p:sldId id="504" r:id="rId78"/>
    <p:sldId id="505" r:id="rId79"/>
    <p:sldId id="512" r:id="rId80"/>
    <p:sldId id="513" r:id="rId81"/>
    <p:sldId id="654" r:id="rId82"/>
    <p:sldId id="542" r:id="rId83"/>
    <p:sldId id="543" r:id="rId84"/>
    <p:sldId id="544" r:id="rId85"/>
    <p:sldId id="545" r:id="rId86"/>
    <p:sldId id="546" r:id="rId87"/>
    <p:sldId id="635" r:id="rId88"/>
    <p:sldId id="636" r:id="rId89"/>
    <p:sldId id="634" r:id="rId90"/>
    <p:sldId id="547" r:id="rId91"/>
    <p:sldId id="548" r:id="rId92"/>
    <p:sldId id="549" r:id="rId93"/>
    <p:sldId id="550" r:id="rId94"/>
    <p:sldId id="556" r:id="rId95"/>
    <p:sldId id="560" r:id="rId96"/>
    <p:sldId id="637" r:id="rId97"/>
    <p:sldId id="559" r:id="rId98"/>
    <p:sldId id="656" r:id="rId99"/>
    <p:sldId id="572" r:id="rId100"/>
    <p:sldId id="600" r:id="rId101"/>
    <p:sldId id="601" r:id="rId102"/>
    <p:sldId id="590" r:id="rId103"/>
    <p:sldId id="638" r:id="rId104"/>
    <p:sldId id="599" r:id="rId105"/>
    <p:sldId id="606" r:id="rId106"/>
    <p:sldId id="607" r:id="rId107"/>
    <p:sldId id="639" r:id="rId108"/>
    <p:sldId id="609" r:id="rId109"/>
    <p:sldId id="569" r:id="rId110"/>
    <p:sldId id="570" r:id="rId111"/>
    <p:sldId id="613" r:id="rId112"/>
    <p:sldId id="610" r:id="rId113"/>
    <p:sldId id="612" r:id="rId114"/>
    <p:sldId id="614" r:id="rId115"/>
    <p:sldId id="618" r:id="rId116"/>
    <p:sldId id="663" r:id="rId117"/>
    <p:sldId id="664" r:id="rId118"/>
    <p:sldId id="665" r:id="rId119"/>
    <p:sldId id="657" r:id="rId120"/>
    <p:sldId id="666" r:id="rId121"/>
    <p:sldId id="615" r:id="rId122"/>
    <p:sldId id="660" r:id="rId123"/>
    <p:sldId id="661" r:id="rId124"/>
    <p:sldId id="655" r:id="rId125"/>
    <p:sldId id="283" r:id="rId1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09" autoAdjust="0"/>
    <p:restoredTop sz="94671" autoAdjust="0"/>
  </p:normalViewPr>
  <p:slideViewPr>
    <p:cSldViewPr>
      <p:cViewPr varScale="1">
        <p:scale>
          <a:sx n="81" d="100"/>
          <a:sy n="81" d="100"/>
        </p:scale>
        <p:origin x="1074" y="96"/>
      </p:cViewPr>
      <p:guideLst>
        <p:guide orient="horz" pos="2160"/>
        <p:guide pos="2880"/>
      </p:guideLst>
    </p:cSldViewPr>
  </p:slideViewPr>
  <p:outlineViewPr>
    <p:cViewPr>
      <p:scale>
        <a:sx n="33" d="100"/>
        <a:sy n="33" d="100"/>
      </p:scale>
      <p:origin x="0" y="4062"/>
    </p:cViewPr>
  </p:outlineViewPr>
  <p:notesTextViewPr>
    <p:cViewPr>
      <p:scale>
        <a:sx n="100" d="100"/>
        <a:sy n="100" d="100"/>
      </p:scale>
      <p:origin x="0" y="0"/>
    </p:cViewPr>
  </p:notesTextViewPr>
  <p:notesViewPr>
    <p:cSldViewPr>
      <p:cViewPr varScale="1">
        <p:scale>
          <a:sx n="55" d="100"/>
          <a:sy n="55" d="100"/>
        </p:scale>
        <p:origin x="-2886"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customXml" Target="../customXml/item2.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5" Type="http://schemas.openxmlformats.org/officeDocument/2006/relationships/customXml" Target="../customXml/item3.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customXml" Target="../customXml/item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 Id="rId5" Type="http://schemas.openxmlformats.org/officeDocument/2006/relationships/image" Target="../media/image43.wmf"/><Relationship Id="rId4" Type="http://schemas.openxmlformats.org/officeDocument/2006/relationships/image" Target="../media/image42.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3.wmf"/><Relationship Id="rId1" Type="http://schemas.openxmlformats.org/officeDocument/2006/relationships/image" Target="../media/image45.wmf"/><Relationship Id="rId4" Type="http://schemas.openxmlformats.org/officeDocument/2006/relationships/image" Target="../media/image47.w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image" Target="../media/image50.wmf"/><Relationship Id="rId7" Type="http://schemas.openxmlformats.org/officeDocument/2006/relationships/image" Target="../media/image54.wmf"/><Relationship Id="rId2" Type="http://schemas.openxmlformats.org/officeDocument/2006/relationships/image" Target="../media/image49.wmf"/><Relationship Id="rId1" Type="http://schemas.openxmlformats.org/officeDocument/2006/relationships/image" Target="../media/image48.wmf"/><Relationship Id="rId6" Type="http://schemas.openxmlformats.org/officeDocument/2006/relationships/image" Target="../media/image53.wmf"/><Relationship Id="rId5" Type="http://schemas.openxmlformats.org/officeDocument/2006/relationships/image" Target="../media/image52.wmf"/><Relationship Id="rId4" Type="http://schemas.openxmlformats.org/officeDocument/2006/relationships/image" Target="../media/image51.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wmf"/><Relationship Id="rId4" Type="http://schemas.openxmlformats.org/officeDocument/2006/relationships/image" Target="../media/image71.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 Id="rId5" Type="http://schemas.openxmlformats.org/officeDocument/2006/relationships/image" Target="../media/image77.wmf"/><Relationship Id="rId4" Type="http://schemas.openxmlformats.org/officeDocument/2006/relationships/image" Target="../media/image76.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78.wmf"/><Relationship Id="rId4" Type="http://schemas.openxmlformats.org/officeDocument/2006/relationships/image" Target="../media/image8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image" Target="../media/image84.wmf"/><Relationship Id="rId1" Type="http://schemas.openxmlformats.org/officeDocument/2006/relationships/image" Target="../media/image83.wmf"/><Relationship Id="rId4" Type="http://schemas.openxmlformats.org/officeDocument/2006/relationships/image" Target="../media/image86.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88.wmf"/><Relationship Id="rId1" Type="http://schemas.openxmlformats.org/officeDocument/2006/relationships/image" Target="../media/image87.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90.wmf"/><Relationship Id="rId1" Type="http://schemas.openxmlformats.org/officeDocument/2006/relationships/image" Target="../media/image89.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93.wmf"/><Relationship Id="rId1" Type="http://schemas.openxmlformats.org/officeDocument/2006/relationships/image" Target="../media/image92.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96.wmf"/><Relationship Id="rId1" Type="http://schemas.openxmlformats.org/officeDocument/2006/relationships/image" Target="../media/image95.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image" Target="../media/image91.wmf"/><Relationship Id="rId1" Type="http://schemas.openxmlformats.org/officeDocument/2006/relationships/image" Target="../media/image98.wmf"/><Relationship Id="rId4" Type="http://schemas.openxmlformats.org/officeDocument/2006/relationships/image" Target="../media/image100.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image" Target="../media/image101.wmf"/><Relationship Id="rId4" Type="http://schemas.openxmlformats.org/officeDocument/2006/relationships/image" Target="../media/image104.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image" Target="../media/image93.wmf"/><Relationship Id="rId1" Type="http://schemas.openxmlformats.org/officeDocument/2006/relationships/image" Target="../media/image105.wmf"/><Relationship Id="rId4" Type="http://schemas.openxmlformats.org/officeDocument/2006/relationships/image" Target="../media/image107.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10.wmf"/><Relationship Id="rId7" Type="http://schemas.openxmlformats.org/officeDocument/2006/relationships/image" Target="../media/image114.wmf"/><Relationship Id="rId2" Type="http://schemas.openxmlformats.org/officeDocument/2006/relationships/image" Target="../media/image109.wmf"/><Relationship Id="rId1" Type="http://schemas.openxmlformats.org/officeDocument/2006/relationships/image" Target="../media/image108.wmf"/><Relationship Id="rId6" Type="http://schemas.openxmlformats.org/officeDocument/2006/relationships/image" Target="../media/image113.wmf"/><Relationship Id="rId5" Type="http://schemas.openxmlformats.org/officeDocument/2006/relationships/image" Target="../media/image112.wmf"/><Relationship Id="rId4" Type="http://schemas.openxmlformats.org/officeDocument/2006/relationships/image" Target="../media/image111.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116.wmf"/><Relationship Id="rId1" Type="http://schemas.openxmlformats.org/officeDocument/2006/relationships/image" Target="../media/image115.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image" Target="../media/image119.wmf"/><Relationship Id="rId1" Type="http://schemas.openxmlformats.org/officeDocument/2006/relationships/image" Target="../media/image118.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24.wmf"/><Relationship Id="rId2" Type="http://schemas.openxmlformats.org/officeDocument/2006/relationships/image" Target="../media/image123.wmf"/><Relationship Id="rId1" Type="http://schemas.openxmlformats.org/officeDocument/2006/relationships/image" Target="../media/image122.wmf"/><Relationship Id="rId5" Type="http://schemas.openxmlformats.org/officeDocument/2006/relationships/image" Target="../media/image126.wmf"/><Relationship Id="rId4" Type="http://schemas.openxmlformats.org/officeDocument/2006/relationships/image" Target="../media/image125.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27.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29.wmf"/><Relationship Id="rId1" Type="http://schemas.openxmlformats.org/officeDocument/2006/relationships/image" Target="../media/image128.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32.wmf"/><Relationship Id="rId2" Type="http://schemas.openxmlformats.org/officeDocument/2006/relationships/image" Target="../media/image131.wmf"/><Relationship Id="rId1" Type="http://schemas.openxmlformats.org/officeDocument/2006/relationships/image" Target="../media/image130.wmf"/><Relationship Id="rId4" Type="http://schemas.openxmlformats.org/officeDocument/2006/relationships/image" Target="../media/image133.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36.wmf"/><Relationship Id="rId2" Type="http://schemas.openxmlformats.org/officeDocument/2006/relationships/image" Target="../media/image135.wmf"/><Relationship Id="rId1" Type="http://schemas.openxmlformats.org/officeDocument/2006/relationships/image" Target="../media/image134.wmf"/><Relationship Id="rId6" Type="http://schemas.openxmlformats.org/officeDocument/2006/relationships/image" Target="../media/image138.wmf"/><Relationship Id="rId5" Type="http://schemas.openxmlformats.org/officeDocument/2006/relationships/image" Target="../media/image137.wmf"/><Relationship Id="rId4" Type="http://schemas.openxmlformats.org/officeDocument/2006/relationships/image" Target="../media/image128.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42.wmf"/><Relationship Id="rId2" Type="http://schemas.openxmlformats.org/officeDocument/2006/relationships/image" Target="../media/image141.wmf"/><Relationship Id="rId1" Type="http://schemas.openxmlformats.org/officeDocument/2006/relationships/image" Target="../media/image140.wmf"/><Relationship Id="rId6" Type="http://schemas.openxmlformats.org/officeDocument/2006/relationships/image" Target="../media/image145.wmf"/><Relationship Id="rId5" Type="http://schemas.openxmlformats.org/officeDocument/2006/relationships/image" Target="../media/image144.wmf"/><Relationship Id="rId4" Type="http://schemas.openxmlformats.org/officeDocument/2006/relationships/image" Target="../media/image143.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48.wmf"/><Relationship Id="rId2" Type="http://schemas.openxmlformats.org/officeDocument/2006/relationships/image" Target="../media/image147.wmf"/><Relationship Id="rId1" Type="http://schemas.openxmlformats.org/officeDocument/2006/relationships/image" Target="../media/image146.wmf"/><Relationship Id="rId6" Type="http://schemas.openxmlformats.org/officeDocument/2006/relationships/image" Target="../media/image150.wmf"/><Relationship Id="rId5" Type="http://schemas.openxmlformats.org/officeDocument/2006/relationships/image" Target="../media/image149.wmf"/><Relationship Id="rId4" Type="http://schemas.openxmlformats.org/officeDocument/2006/relationships/image" Target="../media/image128.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54.wmf"/><Relationship Id="rId2" Type="http://schemas.openxmlformats.org/officeDocument/2006/relationships/image" Target="../media/image153.wmf"/><Relationship Id="rId1" Type="http://schemas.openxmlformats.org/officeDocument/2006/relationships/image" Target="../media/image152.wmf"/><Relationship Id="rId5" Type="http://schemas.openxmlformats.org/officeDocument/2006/relationships/image" Target="../media/image156.wmf"/><Relationship Id="rId4" Type="http://schemas.openxmlformats.org/officeDocument/2006/relationships/image" Target="../media/image155.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59.wmf"/><Relationship Id="rId2" Type="http://schemas.openxmlformats.org/officeDocument/2006/relationships/image" Target="../media/image158.wmf"/><Relationship Id="rId1" Type="http://schemas.openxmlformats.org/officeDocument/2006/relationships/image" Target="../media/image157.wmf"/><Relationship Id="rId5" Type="http://schemas.openxmlformats.org/officeDocument/2006/relationships/image" Target="../media/image161.wmf"/><Relationship Id="rId4" Type="http://schemas.openxmlformats.org/officeDocument/2006/relationships/image" Target="../media/image160.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165.wmf"/><Relationship Id="rId2" Type="http://schemas.openxmlformats.org/officeDocument/2006/relationships/image" Target="../media/image164.wmf"/><Relationship Id="rId1" Type="http://schemas.openxmlformats.org/officeDocument/2006/relationships/image" Target="../media/image163.wmf"/><Relationship Id="rId4" Type="http://schemas.openxmlformats.org/officeDocument/2006/relationships/image" Target="../media/image166.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68.wmf"/><Relationship Id="rId2" Type="http://schemas.openxmlformats.org/officeDocument/2006/relationships/image" Target="../media/image167.wmf"/><Relationship Id="rId1" Type="http://schemas.openxmlformats.org/officeDocument/2006/relationships/image" Target="../media/image130.wmf"/><Relationship Id="rId6" Type="http://schemas.openxmlformats.org/officeDocument/2006/relationships/image" Target="../media/image171.wmf"/><Relationship Id="rId5" Type="http://schemas.openxmlformats.org/officeDocument/2006/relationships/image" Target="../media/image170.wmf"/><Relationship Id="rId4" Type="http://schemas.openxmlformats.org/officeDocument/2006/relationships/image" Target="../media/image169.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173.wmf"/><Relationship Id="rId7" Type="http://schemas.openxmlformats.org/officeDocument/2006/relationships/image" Target="../media/image177.wmf"/><Relationship Id="rId2" Type="http://schemas.openxmlformats.org/officeDocument/2006/relationships/image" Target="../media/image133.wmf"/><Relationship Id="rId1" Type="http://schemas.openxmlformats.org/officeDocument/2006/relationships/image" Target="../media/image172.wmf"/><Relationship Id="rId6" Type="http://schemas.openxmlformats.org/officeDocument/2006/relationships/image" Target="../media/image176.wmf"/><Relationship Id="rId5" Type="http://schemas.openxmlformats.org/officeDocument/2006/relationships/image" Target="../media/image175.wmf"/><Relationship Id="rId4" Type="http://schemas.openxmlformats.org/officeDocument/2006/relationships/image" Target="../media/image174.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179.wmf"/><Relationship Id="rId7" Type="http://schemas.openxmlformats.org/officeDocument/2006/relationships/image" Target="../media/image183.wmf"/><Relationship Id="rId2" Type="http://schemas.openxmlformats.org/officeDocument/2006/relationships/image" Target="../media/image178.wmf"/><Relationship Id="rId1" Type="http://schemas.openxmlformats.org/officeDocument/2006/relationships/image" Target="../media/image132.wmf"/><Relationship Id="rId6" Type="http://schemas.openxmlformats.org/officeDocument/2006/relationships/image" Target="../media/image182.wmf"/><Relationship Id="rId5" Type="http://schemas.openxmlformats.org/officeDocument/2006/relationships/image" Target="../media/image181.wmf"/><Relationship Id="rId4" Type="http://schemas.openxmlformats.org/officeDocument/2006/relationships/image" Target="../media/image180.wmf"/></Relationships>
</file>

<file path=ppt/drawings/_rels/vmlDrawing44.vml.rels><?xml version="1.0" encoding="UTF-8" standalone="yes"?>
<Relationships xmlns="http://schemas.openxmlformats.org/package/2006/relationships"><Relationship Id="rId2" Type="http://schemas.openxmlformats.org/officeDocument/2006/relationships/image" Target="../media/image186.wmf"/><Relationship Id="rId1" Type="http://schemas.openxmlformats.org/officeDocument/2006/relationships/image" Target="../media/image185.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189.wmf"/><Relationship Id="rId2" Type="http://schemas.openxmlformats.org/officeDocument/2006/relationships/image" Target="../media/image188.wmf"/><Relationship Id="rId1" Type="http://schemas.openxmlformats.org/officeDocument/2006/relationships/image" Target="../media/image187.wmf"/><Relationship Id="rId5" Type="http://schemas.openxmlformats.org/officeDocument/2006/relationships/image" Target="../media/image191.wmf"/><Relationship Id="rId4" Type="http://schemas.openxmlformats.org/officeDocument/2006/relationships/image" Target="../media/image190.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194.wmf"/><Relationship Id="rId2" Type="http://schemas.openxmlformats.org/officeDocument/2006/relationships/image" Target="../media/image193.wmf"/><Relationship Id="rId1" Type="http://schemas.openxmlformats.org/officeDocument/2006/relationships/image" Target="../media/image192.wmf"/><Relationship Id="rId4" Type="http://schemas.openxmlformats.org/officeDocument/2006/relationships/image" Target="../media/image195.wmf"/></Relationships>
</file>

<file path=ppt/drawings/_rels/vmlDrawing47.vml.rels><?xml version="1.0" encoding="UTF-8" standalone="yes"?>
<Relationships xmlns="http://schemas.openxmlformats.org/package/2006/relationships"><Relationship Id="rId2" Type="http://schemas.openxmlformats.org/officeDocument/2006/relationships/image" Target="../media/image196.wmf"/><Relationship Id="rId1" Type="http://schemas.openxmlformats.org/officeDocument/2006/relationships/image" Target="../media/image192.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199.wmf"/><Relationship Id="rId7" Type="http://schemas.openxmlformats.org/officeDocument/2006/relationships/image" Target="../media/image203.wmf"/><Relationship Id="rId2" Type="http://schemas.openxmlformats.org/officeDocument/2006/relationships/image" Target="../media/image198.wmf"/><Relationship Id="rId1" Type="http://schemas.openxmlformats.org/officeDocument/2006/relationships/image" Target="../media/image197.wmf"/><Relationship Id="rId6" Type="http://schemas.openxmlformats.org/officeDocument/2006/relationships/image" Target="../media/image202.wmf"/><Relationship Id="rId5" Type="http://schemas.openxmlformats.org/officeDocument/2006/relationships/image" Target="../media/image201.wmf"/><Relationship Id="rId4" Type="http://schemas.openxmlformats.org/officeDocument/2006/relationships/image" Target="../media/image200.wmf"/></Relationships>
</file>

<file path=ppt/drawings/_rels/vmlDrawing49.vml.rels><?xml version="1.0" encoding="UTF-8" standalone="yes"?>
<Relationships xmlns="http://schemas.openxmlformats.org/package/2006/relationships"><Relationship Id="rId8" Type="http://schemas.openxmlformats.org/officeDocument/2006/relationships/image" Target="../media/image211.wmf"/><Relationship Id="rId3" Type="http://schemas.openxmlformats.org/officeDocument/2006/relationships/image" Target="../media/image206.wmf"/><Relationship Id="rId7" Type="http://schemas.openxmlformats.org/officeDocument/2006/relationships/image" Target="../media/image210.wmf"/><Relationship Id="rId2" Type="http://schemas.openxmlformats.org/officeDocument/2006/relationships/image" Target="../media/image205.wmf"/><Relationship Id="rId1" Type="http://schemas.openxmlformats.org/officeDocument/2006/relationships/image" Target="../media/image204.wmf"/><Relationship Id="rId6" Type="http://schemas.openxmlformats.org/officeDocument/2006/relationships/image" Target="../media/image209.wmf"/><Relationship Id="rId5" Type="http://schemas.openxmlformats.org/officeDocument/2006/relationships/image" Target="../media/image208.wmf"/><Relationship Id="rId4" Type="http://schemas.openxmlformats.org/officeDocument/2006/relationships/image" Target="../media/image207.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214.wmf"/><Relationship Id="rId7" Type="http://schemas.openxmlformats.org/officeDocument/2006/relationships/image" Target="../media/image218.wmf"/><Relationship Id="rId2" Type="http://schemas.openxmlformats.org/officeDocument/2006/relationships/image" Target="../media/image213.wmf"/><Relationship Id="rId1" Type="http://schemas.openxmlformats.org/officeDocument/2006/relationships/image" Target="../media/image212.wmf"/><Relationship Id="rId6" Type="http://schemas.openxmlformats.org/officeDocument/2006/relationships/image" Target="../media/image217.wmf"/><Relationship Id="rId5" Type="http://schemas.openxmlformats.org/officeDocument/2006/relationships/image" Target="../media/image216.wmf"/><Relationship Id="rId4" Type="http://schemas.openxmlformats.org/officeDocument/2006/relationships/image" Target="../media/image215.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221.wmf"/><Relationship Id="rId2" Type="http://schemas.openxmlformats.org/officeDocument/2006/relationships/image" Target="../media/image220.wmf"/><Relationship Id="rId1" Type="http://schemas.openxmlformats.org/officeDocument/2006/relationships/image" Target="../media/image219.wmf"/><Relationship Id="rId6" Type="http://schemas.openxmlformats.org/officeDocument/2006/relationships/image" Target="../media/image224.wmf"/><Relationship Id="rId5" Type="http://schemas.openxmlformats.org/officeDocument/2006/relationships/image" Target="../media/image223.wmf"/><Relationship Id="rId4" Type="http://schemas.openxmlformats.org/officeDocument/2006/relationships/image" Target="../media/image222.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227.wmf"/><Relationship Id="rId2" Type="http://schemas.openxmlformats.org/officeDocument/2006/relationships/image" Target="../media/image226.wmf"/><Relationship Id="rId1" Type="http://schemas.openxmlformats.org/officeDocument/2006/relationships/image" Target="../media/image225.w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230.wmf"/><Relationship Id="rId2" Type="http://schemas.openxmlformats.org/officeDocument/2006/relationships/image" Target="../media/image229.wmf"/><Relationship Id="rId1" Type="http://schemas.openxmlformats.org/officeDocument/2006/relationships/image" Target="../media/image228.wmf"/></Relationships>
</file>

<file path=ppt/drawings/_rels/vmlDrawing54.vml.rels><?xml version="1.0" encoding="UTF-8" standalone="yes"?>
<Relationships xmlns="http://schemas.openxmlformats.org/package/2006/relationships"><Relationship Id="rId2" Type="http://schemas.openxmlformats.org/officeDocument/2006/relationships/image" Target="../media/image232.wmf"/><Relationship Id="rId1" Type="http://schemas.openxmlformats.org/officeDocument/2006/relationships/image" Target="../media/image231.w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235.wmf"/><Relationship Id="rId2" Type="http://schemas.openxmlformats.org/officeDocument/2006/relationships/image" Target="../media/image234.wmf"/><Relationship Id="rId1" Type="http://schemas.openxmlformats.org/officeDocument/2006/relationships/image" Target="../media/image233.wmf"/><Relationship Id="rId4" Type="http://schemas.openxmlformats.org/officeDocument/2006/relationships/image" Target="../media/image236.w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238.wmf"/><Relationship Id="rId2" Type="http://schemas.openxmlformats.org/officeDocument/2006/relationships/image" Target="../media/image237.wmf"/><Relationship Id="rId1" Type="http://schemas.openxmlformats.org/officeDocument/2006/relationships/image" Target="../media/image233.wmf"/><Relationship Id="rId4" Type="http://schemas.openxmlformats.org/officeDocument/2006/relationships/image" Target="../media/image239.w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242.wmf"/><Relationship Id="rId2" Type="http://schemas.openxmlformats.org/officeDocument/2006/relationships/image" Target="../media/image241.wmf"/><Relationship Id="rId1" Type="http://schemas.openxmlformats.org/officeDocument/2006/relationships/image" Target="../media/image240.wmf"/><Relationship Id="rId6" Type="http://schemas.openxmlformats.org/officeDocument/2006/relationships/image" Target="../media/image245.wmf"/><Relationship Id="rId5" Type="http://schemas.openxmlformats.org/officeDocument/2006/relationships/image" Target="../media/image244.wmf"/><Relationship Id="rId4" Type="http://schemas.openxmlformats.org/officeDocument/2006/relationships/image" Target="../media/image243.wmf"/></Relationships>
</file>

<file path=ppt/drawings/_rels/vmlDrawing58.vml.rels><?xml version="1.0" encoding="UTF-8" standalone="yes"?>
<Relationships xmlns="http://schemas.openxmlformats.org/package/2006/relationships"><Relationship Id="rId2" Type="http://schemas.openxmlformats.org/officeDocument/2006/relationships/image" Target="../media/image233.wmf"/><Relationship Id="rId1" Type="http://schemas.openxmlformats.org/officeDocument/2006/relationships/image" Target="../media/image246.wmf"/></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249.wmf"/><Relationship Id="rId2" Type="http://schemas.openxmlformats.org/officeDocument/2006/relationships/image" Target="../media/image248.wmf"/><Relationship Id="rId1" Type="http://schemas.openxmlformats.org/officeDocument/2006/relationships/image" Target="../media/image247.wmf"/><Relationship Id="rId6" Type="http://schemas.openxmlformats.org/officeDocument/2006/relationships/image" Target="../media/image252.wmf"/><Relationship Id="rId5" Type="http://schemas.openxmlformats.org/officeDocument/2006/relationships/image" Target="../media/image251.wmf"/><Relationship Id="rId4" Type="http://schemas.openxmlformats.org/officeDocument/2006/relationships/image" Target="../media/image250.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60.vml.rels><?xml version="1.0" encoding="UTF-8" standalone="yes"?>
<Relationships xmlns="http://schemas.openxmlformats.org/package/2006/relationships"><Relationship Id="rId8" Type="http://schemas.openxmlformats.org/officeDocument/2006/relationships/image" Target="../media/image260.wmf"/><Relationship Id="rId3" Type="http://schemas.openxmlformats.org/officeDocument/2006/relationships/image" Target="../media/image255.wmf"/><Relationship Id="rId7" Type="http://schemas.openxmlformats.org/officeDocument/2006/relationships/image" Target="../media/image259.wmf"/><Relationship Id="rId2" Type="http://schemas.openxmlformats.org/officeDocument/2006/relationships/image" Target="../media/image254.wmf"/><Relationship Id="rId1" Type="http://schemas.openxmlformats.org/officeDocument/2006/relationships/image" Target="../media/image253.wmf"/><Relationship Id="rId6" Type="http://schemas.openxmlformats.org/officeDocument/2006/relationships/image" Target="../media/image258.wmf"/><Relationship Id="rId5" Type="http://schemas.openxmlformats.org/officeDocument/2006/relationships/image" Target="../media/image257.wmf"/><Relationship Id="rId4" Type="http://schemas.openxmlformats.org/officeDocument/2006/relationships/image" Target="../media/image256.wmf"/><Relationship Id="rId9" Type="http://schemas.openxmlformats.org/officeDocument/2006/relationships/image" Target="../media/image261.wmf"/></Relationships>
</file>

<file path=ppt/drawings/_rels/vmlDrawing61.vml.rels><?xml version="1.0" encoding="UTF-8" standalone="yes"?>
<Relationships xmlns="http://schemas.openxmlformats.org/package/2006/relationships"><Relationship Id="rId3" Type="http://schemas.openxmlformats.org/officeDocument/2006/relationships/image" Target="../media/image264.wmf"/><Relationship Id="rId2" Type="http://schemas.openxmlformats.org/officeDocument/2006/relationships/image" Target="../media/image263.wmf"/><Relationship Id="rId1" Type="http://schemas.openxmlformats.org/officeDocument/2006/relationships/image" Target="../media/image262.wmf"/><Relationship Id="rId4" Type="http://schemas.openxmlformats.org/officeDocument/2006/relationships/image" Target="../media/image265.wmf"/></Relationships>
</file>

<file path=ppt/drawings/_rels/vmlDrawing62.vml.rels><?xml version="1.0" encoding="UTF-8" standalone="yes"?>
<Relationships xmlns="http://schemas.openxmlformats.org/package/2006/relationships"><Relationship Id="rId3" Type="http://schemas.openxmlformats.org/officeDocument/2006/relationships/image" Target="../media/image268.wmf"/><Relationship Id="rId7" Type="http://schemas.openxmlformats.org/officeDocument/2006/relationships/image" Target="../media/image272.wmf"/><Relationship Id="rId2" Type="http://schemas.openxmlformats.org/officeDocument/2006/relationships/image" Target="../media/image267.wmf"/><Relationship Id="rId1" Type="http://schemas.openxmlformats.org/officeDocument/2006/relationships/image" Target="../media/image266.wmf"/><Relationship Id="rId6" Type="http://schemas.openxmlformats.org/officeDocument/2006/relationships/image" Target="../media/image271.wmf"/><Relationship Id="rId5" Type="http://schemas.openxmlformats.org/officeDocument/2006/relationships/image" Target="../media/image270.wmf"/><Relationship Id="rId4" Type="http://schemas.openxmlformats.org/officeDocument/2006/relationships/image" Target="../media/image269.w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273.w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274.wmf"/></Relationships>
</file>

<file path=ppt/drawings/_rels/vmlDrawing65.vml.rels><?xml version="1.0" encoding="UTF-8" standalone="yes"?>
<Relationships xmlns="http://schemas.openxmlformats.org/package/2006/relationships"><Relationship Id="rId8" Type="http://schemas.openxmlformats.org/officeDocument/2006/relationships/image" Target="../media/image282.wmf"/><Relationship Id="rId3" Type="http://schemas.openxmlformats.org/officeDocument/2006/relationships/image" Target="../media/image277.wmf"/><Relationship Id="rId7" Type="http://schemas.openxmlformats.org/officeDocument/2006/relationships/image" Target="../media/image281.wmf"/><Relationship Id="rId2" Type="http://schemas.openxmlformats.org/officeDocument/2006/relationships/image" Target="../media/image276.wmf"/><Relationship Id="rId1" Type="http://schemas.openxmlformats.org/officeDocument/2006/relationships/image" Target="../media/image275.wmf"/><Relationship Id="rId6" Type="http://schemas.openxmlformats.org/officeDocument/2006/relationships/image" Target="../media/image280.wmf"/><Relationship Id="rId5" Type="http://schemas.openxmlformats.org/officeDocument/2006/relationships/image" Target="../media/image279.wmf"/><Relationship Id="rId4" Type="http://schemas.openxmlformats.org/officeDocument/2006/relationships/image" Target="../media/image278.wmf"/><Relationship Id="rId9" Type="http://schemas.openxmlformats.org/officeDocument/2006/relationships/image" Target="../media/image283.wmf"/></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286.wmf"/><Relationship Id="rId2" Type="http://schemas.openxmlformats.org/officeDocument/2006/relationships/image" Target="../media/image285.wmf"/><Relationship Id="rId1" Type="http://schemas.openxmlformats.org/officeDocument/2006/relationships/image" Target="../media/image284.wmf"/><Relationship Id="rId5" Type="http://schemas.openxmlformats.org/officeDocument/2006/relationships/image" Target="../media/image288.wmf"/><Relationship Id="rId4" Type="http://schemas.openxmlformats.org/officeDocument/2006/relationships/image" Target="../media/image287.wmf"/></Relationships>
</file>

<file path=ppt/drawings/_rels/vmlDrawing67.vml.rels><?xml version="1.0" encoding="UTF-8" standalone="yes"?>
<Relationships xmlns="http://schemas.openxmlformats.org/package/2006/relationships"><Relationship Id="rId3" Type="http://schemas.openxmlformats.org/officeDocument/2006/relationships/image" Target="../media/image291.wmf"/><Relationship Id="rId2" Type="http://schemas.openxmlformats.org/officeDocument/2006/relationships/image" Target="../media/image290.wmf"/><Relationship Id="rId1" Type="http://schemas.openxmlformats.org/officeDocument/2006/relationships/image" Target="../media/image289.wmf"/><Relationship Id="rId4" Type="http://schemas.openxmlformats.org/officeDocument/2006/relationships/image" Target="../media/image292.wmf"/></Relationships>
</file>

<file path=ppt/drawings/_rels/vmlDrawing68.vml.rels><?xml version="1.0" encoding="UTF-8" standalone="yes"?>
<Relationships xmlns="http://schemas.openxmlformats.org/package/2006/relationships"><Relationship Id="rId8" Type="http://schemas.openxmlformats.org/officeDocument/2006/relationships/image" Target="../media/image297.wmf"/><Relationship Id="rId3" Type="http://schemas.openxmlformats.org/officeDocument/2006/relationships/image" Target="../media/image277.wmf"/><Relationship Id="rId7" Type="http://schemas.openxmlformats.org/officeDocument/2006/relationships/image" Target="../media/image296.wmf"/><Relationship Id="rId2" Type="http://schemas.openxmlformats.org/officeDocument/2006/relationships/image" Target="../media/image276.wmf"/><Relationship Id="rId1" Type="http://schemas.openxmlformats.org/officeDocument/2006/relationships/image" Target="../media/image293.wmf"/><Relationship Id="rId6" Type="http://schemas.openxmlformats.org/officeDocument/2006/relationships/image" Target="../media/image295.wmf"/><Relationship Id="rId5" Type="http://schemas.openxmlformats.org/officeDocument/2006/relationships/image" Target="../media/image294.wmf"/><Relationship Id="rId4" Type="http://schemas.openxmlformats.org/officeDocument/2006/relationships/image" Target="../media/image278.wmf"/><Relationship Id="rId9" Type="http://schemas.openxmlformats.org/officeDocument/2006/relationships/image" Target="../media/image298.wmf"/></Relationships>
</file>

<file path=ppt/drawings/_rels/vmlDrawing69.vml.rels><?xml version="1.0" encoding="UTF-8" standalone="yes"?>
<Relationships xmlns="http://schemas.openxmlformats.org/package/2006/relationships"><Relationship Id="rId3" Type="http://schemas.openxmlformats.org/officeDocument/2006/relationships/image" Target="../media/image301.wmf"/><Relationship Id="rId2" Type="http://schemas.openxmlformats.org/officeDocument/2006/relationships/image" Target="../media/image300.wmf"/><Relationship Id="rId1" Type="http://schemas.openxmlformats.org/officeDocument/2006/relationships/image" Target="../media/image299.wmf"/><Relationship Id="rId5" Type="http://schemas.openxmlformats.org/officeDocument/2006/relationships/image" Target="../media/image303.wmf"/><Relationship Id="rId4" Type="http://schemas.openxmlformats.org/officeDocument/2006/relationships/image" Target="../media/image302.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 Id="rId6" Type="http://schemas.openxmlformats.org/officeDocument/2006/relationships/image" Target="../media/image26.wmf"/><Relationship Id="rId5" Type="http://schemas.openxmlformats.org/officeDocument/2006/relationships/image" Target="../media/image25.wmf"/><Relationship Id="rId4" Type="http://schemas.openxmlformats.org/officeDocument/2006/relationships/image" Target="../media/image24.wmf"/></Relationships>
</file>

<file path=ppt/drawings/_rels/vmlDrawing70.vml.rels><?xml version="1.0" encoding="UTF-8" standalone="yes"?>
<Relationships xmlns="http://schemas.openxmlformats.org/package/2006/relationships"><Relationship Id="rId2" Type="http://schemas.openxmlformats.org/officeDocument/2006/relationships/image" Target="../media/image305.wmf"/><Relationship Id="rId1" Type="http://schemas.openxmlformats.org/officeDocument/2006/relationships/image" Target="../media/image30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 Id="rId6" Type="http://schemas.openxmlformats.org/officeDocument/2006/relationships/image" Target="../media/image32.wmf"/><Relationship Id="rId5" Type="http://schemas.openxmlformats.org/officeDocument/2006/relationships/image" Target="../media/image31.wmf"/><Relationship Id="rId4" Type="http://schemas.openxmlformats.org/officeDocument/2006/relationships/image" Target="../media/image30.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 Id="rId6" Type="http://schemas.openxmlformats.org/officeDocument/2006/relationships/image" Target="../media/image38.wmf"/><Relationship Id="rId5" Type="http://schemas.openxmlformats.org/officeDocument/2006/relationships/image" Target="../media/image37.wmf"/><Relationship Id="rId4" Type="http://schemas.openxmlformats.org/officeDocument/2006/relationships/image" Target="../media/image3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8E894EF-B93C-4B6D-8FB8-8960BCB5A269}" type="datetimeFigureOut">
              <a:rPr lang="en-US" smtClean="0"/>
              <a:pPr/>
              <a:t>7/5/2021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14A4A95-7A0B-4549-9352-6E6525D64E4D}" type="slidenum">
              <a:rPr lang="en-US" smtClean="0"/>
              <a:pPr/>
              <a:t>‹#›</a:t>
            </a:fld>
            <a:endParaRPr lang="en-US"/>
          </a:p>
        </p:txBody>
      </p:sp>
    </p:spTree>
    <p:extLst>
      <p:ext uri="{BB962C8B-B14F-4D97-AF65-F5344CB8AC3E}">
        <p14:creationId xmlns:p14="http://schemas.microsoft.com/office/powerpoint/2010/main" val="1109300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407A98-9A18-4E47-AF94-789022A0201E}" type="datetimeFigureOut">
              <a:rPr lang="en-US" smtClean="0"/>
              <a:pPr/>
              <a:t>7/5/2021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5F52E-BA8C-4FAB-BCFA-C67A14D9CE22}" type="slidenum">
              <a:rPr lang="en-US" smtClean="0"/>
              <a:pPr/>
              <a:t>‹#›</a:t>
            </a:fld>
            <a:endParaRPr lang="en-US"/>
          </a:p>
        </p:txBody>
      </p:sp>
    </p:spTree>
    <p:extLst>
      <p:ext uri="{BB962C8B-B14F-4D97-AF65-F5344CB8AC3E}">
        <p14:creationId xmlns:p14="http://schemas.microsoft.com/office/powerpoint/2010/main" val="136893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Tree>
    <p:extLst>
      <p:ext uri="{BB962C8B-B14F-4D97-AF65-F5344CB8AC3E}">
        <p14:creationId xmlns:p14="http://schemas.microsoft.com/office/powerpoint/2010/main" val="1119738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a:t>
            </a:fld>
            <a:endParaRPr lang="en-US"/>
          </a:p>
        </p:txBody>
      </p:sp>
    </p:spTree>
    <p:extLst>
      <p:ext uri="{BB962C8B-B14F-4D97-AF65-F5344CB8AC3E}">
        <p14:creationId xmlns:p14="http://schemas.microsoft.com/office/powerpoint/2010/main" val="974656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p:spPr>
      </p:sp>
      <p:sp>
        <p:nvSpPr>
          <p:cNvPr id="6349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34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727A73C-759D-40AF-B768-09C7D6EF4B6C}" type="slidenum">
              <a:rPr lang="en-US"/>
              <a:pPr fontAlgn="base">
                <a:spcBef>
                  <a:spcPct val="0"/>
                </a:spcBef>
                <a:spcAft>
                  <a:spcPct val="0"/>
                </a:spcAft>
              </a:pPr>
              <a:t>12</a:t>
            </a:fld>
            <a:endParaRPr lang="en-US"/>
          </a:p>
        </p:txBody>
      </p:sp>
    </p:spTree>
    <p:extLst>
      <p:ext uri="{BB962C8B-B14F-4D97-AF65-F5344CB8AC3E}">
        <p14:creationId xmlns:p14="http://schemas.microsoft.com/office/powerpoint/2010/main" val="807447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122</a:t>
            </a:fld>
            <a:endParaRPr lang="en-US"/>
          </a:p>
        </p:txBody>
      </p:sp>
    </p:spTree>
    <p:extLst>
      <p:ext uri="{BB962C8B-B14F-4D97-AF65-F5344CB8AC3E}">
        <p14:creationId xmlns:p14="http://schemas.microsoft.com/office/powerpoint/2010/main" val="2315203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123</a:t>
            </a:fld>
            <a:endParaRPr lang="en-US"/>
          </a:p>
        </p:txBody>
      </p:sp>
    </p:spTree>
    <p:extLst>
      <p:ext uri="{BB962C8B-B14F-4D97-AF65-F5344CB8AC3E}">
        <p14:creationId xmlns:p14="http://schemas.microsoft.com/office/powerpoint/2010/main" val="1374376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8B32AA9-6CB9-41F1-8403-DBAC2B1978B6}" type="datetime1">
              <a:rPr lang="en-US" smtClean="0"/>
              <a:t>7/5/2021</a:t>
            </a:fld>
            <a:endParaRPr lang="en-US"/>
          </a:p>
        </p:txBody>
      </p:sp>
      <p:sp>
        <p:nvSpPr>
          <p:cNvPr id="5" name="Footer Placeholder 4"/>
          <p:cNvSpPr>
            <a:spLocks noGrp="1"/>
          </p:cNvSpPr>
          <p:nvPr>
            <p:ph type="ftr" sz="quarter" idx="11"/>
          </p:nvPr>
        </p:nvSpPr>
        <p:spPr/>
        <p:txBody>
          <a:bodyPr/>
          <a:lstStyle/>
          <a:p>
            <a:r>
              <a:rPr lang="en-US" smtClean="0"/>
              <a:t>Dr. Kavita Bhatnagar             Mathematical Foundation II              Module 1</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9B474B-14D7-445F-8267-98861D3C96AF}" type="datetime1">
              <a:rPr lang="en-US" smtClean="0"/>
              <a:t>7/5/2021</a:t>
            </a:fld>
            <a:endParaRPr lang="en-US"/>
          </a:p>
        </p:txBody>
      </p:sp>
      <p:sp>
        <p:nvSpPr>
          <p:cNvPr id="5" name="Footer Placeholder 4"/>
          <p:cNvSpPr>
            <a:spLocks noGrp="1"/>
          </p:cNvSpPr>
          <p:nvPr>
            <p:ph type="ftr" sz="quarter" idx="11"/>
          </p:nvPr>
        </p:nvSpPr>
        <p:spPr/>
        <p:txBody>
          <a:bodyPr/>
          <a:lstStyle/>
          <a:p>
            <a:r>
              <a:rPr lang="en-US" smtClean="0"/>
              <a:t>Dr. Kavita Bhatnagar             Mathematical Foundation II              Module 1</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470323-5953-4782-8F9B-1588ECF0C0F5}" type="datetime1">
              <a:rPr lang="en-US" smtClean="0"/>
              <a:t>7/5/2021</a:t>
            </a:fld>
            <a:endParaRPr lang="en-US"/>
          </a:p>
        </p:txBody>
      </p:sp>
      <p:sp>
        <p:nvSpPr>
          <p:cNvPr id="5" name="Footer Placeholder 4"/>
          <p:cNvSpPr>
            <a:spLocks noGrp="1"/>
          </p:cNvSpPr>
          <p:nvPr>
            <p:ph type="ftr" sz="quarter" idx="11"/>
          </p:nvPr>
        </p:nvSpPr>
        <p:spPr/>
        <p:txBody>
          <a:bodyPr/>
          <a:lstStyle/>
          <a:p>
            <a:r>
              <a:rPr lang="en-US" smtClean="0"/>
              <a:t>Dr. Kavita Bhatnagar             Mathematical Foundation II              Module 1</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CD38DFA-80E8-4DA5-ADD5-325F2487CA76}" type="datetime1">
              <a:rPr lang="en-US" smtClean="0"/>
              <a:t>7/5/2021</a:t>
            </a:fld>
            <a:endParaRPr lang="en-US"/>
          </a:p>
        </p:txBody>
      </p:sp>
      <p:sp>
        <p:nvSpPr>
          <p:cNvPr id="5" name="Footer Placeholder 4"/>
          <p:cNvSpPr>
            <a:spLocks noGrp="1"/>
          </p:cNvSpPr>
          <p:nvPr>
            <p:ph type="ftr" sz="quarter" idx="11"/>
          </p:nvPr>
        </p:nvSpPr>
        <p:spPr/>
        <p:txBody>
          <a:bodyPr/>
          <a:lstStyle/>
          <a:p>
            <a:r>
              <a:rPr lang="en-US" smtClean="0"/>
              <a:t>Dr. Kavita Bhatnagar             Mathematical Foundation II              Module 1</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5FAAB8E-DB8D-4E44-828E-37CB5E595AB6}" type="datetime1">
              <a:rPr lang="en-US" smtClean="0"/>
              <a:t>7/5/2021</a:t>
            </a:fld>
            <a:endParaRPr lang="en-US"/>
          </a:p>
        </p:txBody>
      </p:sp>
      <p:sp>
        <p:nvSpPr>
          <p:cNvPr id="5" name="Footer Placeholder 4"/>
          <p:cNvSpPr>
            <a:spLocks noGrp="1"/>
          </p:cNvSpPr>
          <p:nvPr>
            <p:ph type="ftr" sz="quarter" idx="11"/>
          </p:nvPr>
        </p:nvSpPr>
        <p:spPr/>
        <p:txBody>
          <a:bodyPr/>
          <a:lstStyle/>
          <a:p>
            <a:r>
              <a:rPr lang="en-US" smtClean="0"/>
              <a:t>Dr. Kavita Bhatnagar             Mathematical Foundation II              Module 1</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A44EA7F-5340-4995-A95F-00EA022390CB}" type="datetime1">
              <a:rPr lang="en-US" smtClean="0"/>
              <a:t>7/5/2021</a:t>
            </a:fld>
            <a:endParaRPr lang="en-US"/>
          </a:p>
        </p:txBody>
      </p:sp>
      <p:sp>
        <p:nvSpPr>
          <p:cNvPr id="6" name="Footer Placeholder 5"/>
          <p:cNvSpPr>
            <a:spLocks noGrp="1"/>
          </p:cNvSpPr>
          <p:nvPr>
            <p:ph type="ftr" sz="quarter" idx="11"/>
          </p:nvPr>
        </p:nvSpPr>
        <p:spPr/>
        <p:txBody>
          <a:bodyPr/>
          <a:lstStyle/>
          <a:p>
            <a:r>
              <a:rPr lang="en-US" smtClean="0"/>
              <a:t>Dr. Kavita Bhatnagar             Mathematical Foundation II              Module 1</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9D63501-E734-4141-8349-ED73B16EAAFA}" type="datetime1">
              <a:rPr lang="en-US" smtClean="0"/>
              <a:t>7/5/2021</a:t>
            </a:fld>
            <a:endParaRPr lang="en-US"/>
          </a:p>
        </p:txBody>
      </p:sp>
      <p:sp>
        <p:nvSpPr>
          <p:cNvPr id="8" name="Footer Placeholder 7"/>
          <p:cNvSpPr>
            <a:spLocks noGrp="1"/>
          </p:cNvSpPr>
          <p:nvPr>
            <p:ph type="ftr" sz="quarter" idx="11"/>
          </p:nvPr>
        </p:nvSpPr>
        <p:spPr/>
        <p:txBody>
          <a:bodyPr/>
          <a:lstStyle/>
          <a:p>
            <a:r>
              <a:rPr lang="en-US" smtClean="0"/>
              <a:t>Dr. Kavita Bhatnagar             Mathematical Foundation II              Module 1</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E65B963-6B7B-4B41-911C-DB89B0923969}" type="datetime1">
              <a:rPr lang="en-US" smtClean="0"/>
              <a:t>7/5/2021</a:t>
            </a:fld>
            <a:endParaRPr lang="en-US"/>
          </a:p>
        </p:txBody>
      </p:sp>
      <p:sp>
        <p:nvSpPr>
          <p:cNvPr id="4" name="Footer Placeholder 3"/>
          <p:cNvSpPr>
            <a:spLocks noGrp="1"/>
          </p:cNvSpPr>
          <p:nvPr>
            <p:ph type="ftr" sz="quarter" idx="11"/>
          </p:nvPr>
        </p:nvSpPr>
        <p:spPr/>
        <p:txBody>
          <a:bodyPr/>
          <a:lstStyle/>
          <a:p>
            <a:r>
              <a:rPr lang="en-US" smtClean="0"/>
              <a:t>Dr. Kavita Bhatnagar             Mathematical Foundation II              Module 1</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EB5C69-63AB-4C88-A093-6EFA9441C186}" type="datetime1">
              <a:rPr lang="en-US" smtClean="0"/>
              <a:t>7/5/2021</a:t>
            </a:fld>
            <a:endParaRPr lang="en-US"/>
          </a:p>
        </p:txBody>
      </p:sp>
      <p:sp>
        <p:nvSpPr>
          <p:cNvPr id="3" name="Footer Placeholder 2"/>
          <p:cNvSpPr>
            <a:spLocks noGrp="1"/>
          </p:cNvSpPr>
          <p:nvPr>
            <p:ph type="ftr" sz="quarter" idx="11"/>
          </p:nvPr>
        </p:nvSpPr>
        <p:spPr/>
        <p:txBody>
          <a:bodyPr/>
          <a:lstStyle/>
          <a:p>
            <a:r>
              <a:rPr lang="en-US" smtClean="0"/>
              <a:t>Dr. Kavita Bhatnagar             Mathematical Foundation II              Module 1</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04687B0-6C48-4286-BE44-B8B66CB1E314}" type="datetime1">
              <a:rPr lang="en-US" smtClean="0"/>
              <a:t>7/5/2021</a:t>
            </a:fld>
            <a:endParaRPr lang="en-US"/>
          </a:p>
        </p:txBody>
      </p:sp>
      <p:sp>
        <p:nvSpPr>
          <p:cNvPr id="6" name="Footer Placeholder 5"/>
          <p:cNvSpPr>
            <a:spLocks noGrp="1"/>
          </p:cNvSpPr>
          <p:nvPr>
            <p:ph type="ftr" sz="quarter" idx="11"/>
          </p:nvPr>
        </p:nvSpPr>
        <p:spPr/>
        <p:txBody>
          <a:bodyPr/>
          <a:lstStyle/>
          <a:p>
            <a:r>
              <a:rPr lang="en-US" smtClean="0"/>
              <a:t>Dr. Kavita Bhatnagar             Mathematical Foundation II              Module 1</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BD33D6-9C5A-41DA-B2CC-04B5DBA7F0BA}" type="datetime1">
              <a:rPr lang="en-US" smtClean="0"/>
              <a:t>7/5/2021</a:t>
            </a:fld>
            <a:endParaRPr lang="en-US"/>
          </a:p>
        </p:txBody>
      </p:sp>
      <p:sp>
        <p:nvSpPr>
          <p:cNvPr id="6" name="Footer Placeholder 5"/>
          <p:cNvSpPr>
            <a:spLocks noGrp="1"/>
          </p:cNvSpPr>
          <p:nvPr>
            <p:ph type="ftr" sz="quarter" idx="11"/>
          </p:nvPr>
        </p:nvSpPr>
        <p:spPr/>
        <p:txBody>
          <a:bodyPr/>
          <a:lstStyle/>
          <a:p>
            <a:r>
              <a:rPr lang="en-US" smtClean="0"/>
              <a:t>Dr. Kavita Bhatnagar             Mathematical Foundation II              Module 1</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8F2C07-A867-44CE-BA9D-43C8C91F643C}" type="datetime1">
              <a:rPr lang="en-US" smtClean="0"/>
              <a:t>7/5/2021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Dr. Kavita Bhatnagar             Mathematical Foundation II              Module 1</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oleObject" Target="../embeddings/oleObject266.bin"/><Relationship Id="rId13" Type="http://schemas.openxmlformats.org/officeDocument/2006/relationships/image" Target="../media/image279.wmf"/><Relationship Id="rId18" Type="http://schemas.openxmlformats.org/officeDocument/2006/relationships/oleObject" Target="../embeddings/oleObject271.bin"/><Relationship Id="rId3" Type="http://schemas.openxmlformats.org/officeDocument/2006/relationships/image" Target="../media/image1.png"/><Relationship Id="rId21" Type="http://schemas.openxmlformats.org/officeDocument/2006/relationships/image" Target="../media/image283.wmf"/><Relationship Id="rId7" Type="http://schemas.openxmlformats.org/officeDocument/2006/relationships/image" Target="../media/image276.wmf"/><Relationship Id="rId12" Type="http://schemas.openxmlformats.org/officeDocument/2006/relationships/oleObject" Target="../embeddings/oleObject268.bin"/><Relationship Id="rId17" Type="http://schemas.openxmlformats.org/officeDocument/2006/relationships/image" Target="../media/image281.wmf"/><Relationship Id="rId2" Type="http://schemas.openxmlformats.org/officeDocument/2006/relationships/slideLayout" Target="../slideLayouts/slideLayout2.xml"/><Relationship Id="rId16" Type="http://schemas.openxmlformats.org/officeDocument/2006/relationships/oleObject" Target="../embeddings/oleObject270.bin"/><Relationship Id="rId20" Type="http://schemas.openxmlformats.org/officeDocument/2006/relationships/oleObject" Target="../embeddings/oleObject272.bin"/><Relationship Id="rId1" Type="http://schemas.openxmlformats.org/officeDocument/2006/relationships/vmlDrawing" Target="../drawings/vmlDrawing65.vml"/><Relationship Id="rId6" Type="http://schemas.openxmlformats.org/officeDocument/2006/relationships/oleObject" Target="../embeddings/oleObject265.bin"/><Relationship Id="rId11" Type="http://schemas.openxmlformats.org/officeDocument/2006/relationships/image" Target="../media/image278.wmf"/><Relationship Id="rId5" Type="http://schemas.openxmlformats.org/officeDocument/2006/relationships/image" Target="../media/image275.wmf"/><Relationship Id="rId15" Type="http://schemas.openxmlformats.org/officeDocument/2006/relationships/image" Target="../media/image280.wmf"/><Relationship Id="rId10" Type="http://schemas.openxmlformats.org/officeDocument/2006/relationships/oleObject" Target="../embeddings/oleObject267.bin"/><Relationship Id="rId19" Type="http://schemas.openxmlformats.org/officeDocument/2006/relationships/image" Target="../media/image282.wmf"/><Relationship Id="rId4" Type="http://schemas.openxmlformats.org/officeDocument/2006/relationships/oleObject" Target="../embeddings/oleObject264.bin"/><Relationship Id="rId9" Type="http://schemas.openxmlformats.org/officeDocument/2006/relationships/image" Target="../media/image277.wmf"/><Relationship Id="rId14" Type="http://schemas.openxmlformats.org/officeDocument/2006/relationships/oleObject" Target="../embeddings/oleObject269.bin"/></Relationships>
</file>

<file path=ppt/slides/_rels/slide101.xml.rels><?xml version="1.0" encoding="UTF-8" standalone="yes"?>
<Relationships xmlns="http://schemas.openxmlformats.org/package/2006/relationships"><Relationship Id="rId8" Type="http://schemas.openxmlformats.org/officeDocument/2006/relationships/oleObject" Target="../embeddings/oleObject275.bin"/><Relationship Id="rId13" Type="http://schemas.openxmlformats.org/officeDocument/2006/relationships/image" Target="../media/image288.wmf"/><Relationship Id="rId3" Type="http://schemas.openxmlformats.org/officeDocument/2006/relationships/image" Target="../media/image1.png"/><Relationship Id="rId7" Type="http://schemas.openxmlformats.org/officeDocument/2006/relationships/image" Target="../media/image285.wmf"/><Relationship Id="rId12" Type="http://schemas.openxmlformats.org/officeDocument/2006/relationships/oleObject" Target="../embeddings/oleObject277.bin"/><Relationship Id="rId2" Type="http://schemas.openxmlformats.org/officeDocument/2006/relationships/slideLayout" Target="../slideLayouts/slideLayout2.xml"/><Relationship Id="rId1" Type="http://schemas.openxmlformats.org/officeDocument/2006/relationships/vmlDrawing" Target="../drawings/vmlDrawing66.vml"/><Relationship Id="rId6" Type="http://schemas.openxmlformats.org/officeDocument/2006/relationships/oleObject" Target="../embeddings/oleObject274.bin"/><Relationship Id="rId11" Type="http://schemas.openxmlformats.org/officeDocument/2006/relationships/image" Target="../media/image287.wmf"/><Relationship Id="rId5" Type="http://schemas.openxmlformats.org/officeDocument/2006/relationships/image" Target="../media/image284.wmf"/><Relationship Id="rId10" Type="http://schemas.openxmlformats.org/officeDocument/2006/relationships/oleObject" Target="../embeddings/oleObject276.bin"/><Relationship Id="rId4" Type="http://schemas.openxmlformats.org/officeDocument/2006/relationships/oleObject" Target="../embeddings/oleObject273.bin"/><Relationship Id="rId9" Type="http://schemas.openxmlformats.org/officeDocument/2006/relationships/image" Target="../media/image286.wmf"/></Relationships>
</file>

<file path=ppt/slides/_rels/slide102.xml.rels><?xml version="1.0" encoding="UTF-8" standalone="yes"?>
<Relationships xmlns="http://schemas.openxmlformats.org/package/2006/relationships"><Relationship Id="rId8" Type="http://schemas.openxmlformats.org/officeDocument/2006/relationships/image" Target="../media/image291.wmf"/><Relationship Id="rId3" Type="http://schemas.openxmlformats.org/officeDocument/2006/relationships/oleObject" Target="../embeddings/oleObject278.bin"/><Relationship Id="rId7" Type="http://schemas.openxmlformats.org/officeDocument/2006/relationships/oleObject" Target="../embeddings/oleObject280.bin"/><Relationship Id="rId2" Type="http://schemas.openxmlformats.org/officeDocument/2006/relationships/slideLayout" Target="../slideLayouts/slideLayout2.xml"/><Relationship Id="rId1" Type="http://schemas.openxmlformats.org/officeDocument/2006/relationships/vmlDrawing" Target="../drawings/vmlDrawing67.vml"/><Relationship Id="rId6" Type="http://schemas.openxmlformats.org/officeDocument/2006/relationships/image" Target="../media/image290.wmf"/><Relationship Id="rId11" Type="http://schemas.openxmlformats.org/officeDocument/2006/relationships/image" Target="../media/image1.png"/><Relationship Id="rId5" Type="http://schemas.openxmlformats.org/officeDocument/2006/relationships/oleObject" Target="../embeddings/oleObject279.bin"/><Relationship Id="rId10" Type="http://schemas.openxmlformats.org/officeDocument/2006/relationships/image" Target="../media/image292.wmf"/><Relationship Id="rId4" Type="http://schemas.openxmlformats.org/officeDocument/2006/relationships/image" Target="../media/image289.wmf"/><Relationship Id="rId9" Type="http://schemas.openxmlformats.org/officeDocument/2006/relationships/oleObject" Target="../embeddings/oleObject281.bin"/></Relationships>
</file>

<file path=ppt/slides/_rels/slide103.xml.rels><?xml version="1.0" encoding="UTF-8" standalone="yes"?>
<Relationships xmlns="http://schemas.openxmlformats.org/package/2006/relationships"><Relationship Id="rId8" Type="http://schemas.openxmlformats.org/officeDocument/2006/relationships/oleObject" Target="../embeddings/oleObject284.bin"/><Relationship Id="rId13" Type="http://schemas.openxmlformats.org/officeDocument/2006/relationships/image" Target="../media/image294.wmf"/><Relationship Id="rId18" Type="http://schemas.openxmlformats.org/officeDocument/2006/relationships/oleObject" Target="../embeddings/oleObject289.bin"/><Relationship Id="rId3" Type="http://schemas.openxmlformats.org/officeDocument/2006/relationships/image" Target="../media/image1.png"/><Relationship Id="rId21" Type="http://schemas.openxmlformats.org/officeDocument/2006/relationships/image" Target="../media/image298.wmf"/><Relationship Id="rId7" Type="http://schemas.openxmlformats.org/officeDocument/2006/relationships/image" Target="../media/image276.wmf"/><Relationship Id="rId12" Type="http://schemas.openxmlformats.org/officeDocument/2006/relationships/oleObject" Target="../embeddings/oleObject286.bin"/><Relationship Id="rId17" Type="http://schemas.openxmlformats.org/officeDocument/2006/relationships/image" Target="../media/image296.wmf"/><Relationship Id="rId2" Type="http://schemas.openxmlformats.org/officeDocument/2006/relationships/slideLayout" Target="../slideLayouts/slideLayout2.xml"/><Relationship Id="rId16" Type="http://schemas.openxmlformats.org/officeDocument/2006/relationships/oleObject" Target="../embeddings/oleObject288.bin"/><Relationship Id="rId20" Type="http://schemas.openxmlformats.org/officeDocument/2006/relationships/oleObject" Target="../embeddings/oleObject290.bin"/><Relationship Id="rId1" Type="http://schemas.openxmlformats.org/officeDocument/2006/relationships/vmlDrawing" Target="../drawings/vmlDrawing68.vml"/><Relationship Id="rId6" Type="http://schemas.openxmlformats.org/officeDocument/2006/relationships/oleObject" Target="../embeddings/oleObject283.bin"/><Relationship Id="rId11" Type="http://schemas.openxmlformats.org/officeDocument/2006/relationships/image" Target="../media/image278.wmf"/><Relationship Id="rId5" Type="http://schemas.openxmlformats.org/officeDocument/2006/relationships/image" Target="../media/image293.wmf"/><Relationship Id="rId15" Type="http://schemas.openxmlformats.org/officeDocument/2006/relationships/image" Target="../media/image295.wmf"/><Relationship Id="rId10" Type="http://schemas.openxmlformats.org/officeDocument/2006/relationships/oleObject" Target="../embeddings/oleObject285.bin"/><Relationship Id="rId19" Type="http://schemas.openxmlformats.org/officeDocument/2006/relationships/image" Target="../media/image297.wmf"/><Relationship Id="rId4" Type="http://schemas.openxmlformats.org/officeDocument/2006/relationships/oleObject" Target="../embeddings/oleObject282.bin"/><Relationship Id="rId9" Type="http://schemas.openxmlformats.org/officeDocument/2006/relationships/image" Target="../media/image277.wmf"/><Relationship Id="rId14" Type="http://schemas.openxmlformats.org/officeDocument/2006/relationships/oleObject" Target="../embeddings/oleObject287.bin"/></Relationships>
</file>

<file path=ppt/slides/_rels/slide104.xml.rels><?xml version="1.0" encoding="UTF-8" standalone="yes"?>
<Relationships xmlns="http://schemas.openxmlformats.org/package/2006/relationships"><Relationship Id="rId8" Type="http://schemas.openxmlformats.org/officeDocument/2006/relationships/image" Target="../media/image301.wmf"/><Relationship Id="rId13" Type="http://schemas.openxmlformats.org/officeDocument/2006/relationships/image" Target="../media/image1.png"/><Relationship Id="rId3" Type="http://schemas.openxmlformats.org/officeDocument/2006/relationships/oleObject" Target="../embeddings/oleObject291.bin"/><Relationship Id="rId7" Type="http://schemas.openxmlformats.org/officeDocument/2006/relationships/oleObject" Target="../embeddings/oleObject293.bin"/><Relationship Id="rId12" Type="http://schemas.openxmlformats.org/officeDocument/2006/relationships/image" Target="../media/image303.wmf"/><Relationship Id="rId2" Type="http://schemas.openxmlformats.org/officeDocument/2006/relationships/slideLayout" Target="../slideLayouts/slideLayout7.xml"/><Relationship Id="rId1" Type="http://schemas.openxmlformats.org/officeDocument/2006/relationships/vmlDrawing" Target="../drawings/vmlDrawing69.vml"/><Relationship Id="rId6" Type="http://schemas.openxmlformats.org/officeDocument/2006/relationships/image" Target="../media/image300.wmf"/><Relationship Id="rId11" Type="http://schemas.openxmlformats.org/officeDocument/2006/relationships/oleObject" Target="../embeddings/oleObject295.bin"/><Relationship Id="rId5" Type="http://schemas.openxmlformats.org/officeDocument/2006/relationships/oleObject" Target="../embeddings/oleObject292.bin"/><Relationship Id="rId10" Type="http://schemas.openxmlformats.org/officeDocument/2006/relationships/image" Target="../media/image302.wmf"/><Relationship Id="rId4" Type="http://schemas.openxmlformats.org/officeDocument/2006/relationships/image" Target="../media/image299.wmf"/><Relationship Id="rId9" Type="http://schemas.openxmlformats.org/officeDocument/2006/relationships/oleObject" Target="../embeddings/oleObject294.bin"/></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05.wmf"/><Relationship Id="rId2" Type="http://schemas.openxmlformats.org/officeDocument/2006/relationships/slideLayout" Target="../slideLayouts/slideLayout7.xml"/><Relationship Id="rId1" Type="http://schemas.openxmlformats.org/officeDocument/2006/relationships/vmlDrawing" Target="../drawings/vmlDrawing70.vml"/><Relationship Id="rId6" Type="http://schemas.openxmlformats.org/officeDocument/2006/relationships/oleObject" Target="../embeddings/oleObject297.bin"/><Relationship Id="rId5" Type="http://schemas.openxmlformats.org/officeDocument/2006/relationships/image" Target="../media/image304.wmf"/><Relationship Id="rId4" Type="http://schemas.openxmlformats.org/officeDocument/2006/relationships/oleObject" Target="../embeddings/oleObject296.bin"/></Relationships>
</file>

<file path=ppt/slides/_rels/slide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hyperlink" Target="https://www.youtube.com/watch?v=NDYVmthtWeQ&amp;t=487s"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www.youtube.com/watch?v=HQM7XMd5QQo" TargetMode="External"/><Relationship Id="rId4" Type="http://schemas.openxmlformats.org/officeDocument/2006/relationships/hyperlink" Target="https://www.youtube.com/watch?v=Ej789u59JwM&amp;t=263s" TargetMode="External"/></Relationships>
</file>

<file path=ppt/slides/_rels/slide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11.png"/><Relationship Id="rId5" Type="http://schemas.openxmlformats.org/officeDocument/2006/relationships/image" Target="../media/image310.png"/><Relationship Id="rId4" Type="http://schemas.openxmlformats.org/officeDocument/2006/relationships/image" Target="../media/image309.png"/></Relationships>
</file>

<file path=ppt/slides/_rels/slide115.xml.rels><?xml version="1.0" encoding="UTF-8" standalone="yes"?>
<Relationships xmlns="http://schemas.openxmlformats.org/package/2006/relationships"><Relationship Id="rId3" Type="http://schemas.openxmlformats.org/officeDocument/2006/relationships/image" Target="../media/image312.em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15.png"/><Relationship Id="rId5" Type="http://schemas.openxmlformats.org/officeDocument/2006/relationships/image" Target="../media/image314.emf"/><Relationship Id="rId4" Type="http://schemas.openxmlformats.org/officeDocument/2006/relationships/image" Target="../media/image313.png"/></Relationships>
</file>

<file path=ppt/slides/_rels/slide116.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3.xml"/><Relationship Id="rId7" Type="http://schemas.openxmlformats.org/officeDocument/2006/relationships/image" Target="../media/image4.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png"/><Relationship Id="rId4" Type="http://schemas.openxmlformats.org/officeDocument/2006/relationships/image" Target="../media/image5.png"/></Relationships>
</file>

<file path=ppt/slides/_rels/slide120.xml.rels><?xml version="1.0" encoding="UTF-8" standalone="yes"?>
<Relationships xmlns="http://schemas.openxmlformats.org/package/2006/relationships"><Relationship Id="rId3" Type="http://schemas.openxmlformats.org/officeDocument/2006/relationships/hyperlink" Target="http://www.aktuonline.com/papers/btech-1-sem-mathematics-1-kas103-2020.html"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www.aktuonline.com/papers/btech-1-sem-engineering-mathematics-ras-103-2017-18.html" TargetMode="External"/><Relationship Id="rId4" Type="http://schemas.openxmlformats.org/officeDocument/2006/relationships/hyperlink" Target="http://www.aktuonline.com/papers/btech-1-sem-engineering-mathematics-1-nas-103-2018-19.html" TargetMode="External"/></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oleObject" Target="../embeddings/oleObject2.bin"/><Relationship Id="rId7"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9.png"/><Relationship Id="rId5" Type="http://schemas.openxmlformats.org/officeDocument/2006/relationships/image" Target="../media/image1.png"/><Relationship Id="rId4" Type="http://schemas.openxmlformats.org/officeDocument/2006/relationships/image" Target="../media/image7.wmf"/><Relationship Id="rId9"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11.wmf"/><Relationship Id="rId4" Type="http://schemas.openxmlformats.org/officeDocument/2006/relationships/oleObject" Target="../embeddings/oleObject4.bin"/></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14.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7.bin"/><Relationship Id="rId5" Type="http://schemas.openxmlformats.org/officeDocument/2006/relationships/image" Target="../media/image13.wmf"/><Relationship Id="rId4" Type="http://schemas.openxmlformats.org/officeDocument/2006/relationships/oleObject" Target="../embeddings/oleObject6.bin"/></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7.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9.bin"/><Relationship Id="rId5" Type="http://schemas.openxmlformats.org/officeDocument/2006/relationships/image" Target="../media/image16.wmf"/><Relationship Id="rId4" Type="http://schemas.openxmlformats.org/officeDocument/2006/relationships/oleObject" Target="../embeddings/oleObject8.bin"/></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0.wmf"/><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11.bin"/><Relationship Id="rId5" Type="http://schemas.openxmlformats.org/officeDocument/2006/relationships/image" Target="../media/image19.wmf"/><Relationship Id="rId4" Type="http://schemas.openxmlformats.org/officeDocument/2006/relationships/oleObject" Target="../embeddings/oleObject10.bin"/></Relationships>
</file>

<file path=ppt/slides/_rels/slide18.xml.rels><?xml version="1.0" encoding="UTF-8" standalone="yes"?>
<Relationships xmlns="http://schemas.openxmlformats.org/package/2006/relationships"><Relationship Id="rId8" Type="http://schemas.openxmlformats.org/officeDocument/2006/relationships/image" Target="../media/image23.wmf"/><Relationship Id="rId13" Type="http://schemas.openxmlformats.org/officeDocument/2006/relationships/oleObject" Target="../embeddings/oleObject17.bin"/><Relationship Id="rId3" Type="http://schemas.openxmlformats.org/officeDocument/2006/relationships/oleObject" Target="../embeddings/oleObject12.bin"/><Relationship Id="rId7" Type="http://schemas.openxmlformats.org/officeDocument/2006/relationships/oleObject" Target="../embeddings/oleObject14.bin"/><Relationship Id="rId12" Type="http://schemas.openxmlformats.org/officeDocument/2006/relationships/image" Target="../media/image25.wmf"/><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22.wmf"/><Relationship Id="rId11" Type="http://schemas.openxmlformats.org/officeDocument/2006/relationships/oleObject" Target="../embeddings/oleObject16.bin"/><Relationship Id="rId5" Type="http://schemas.openxmlformats.org/officeDocument/2006/relationships/oleObject" Target="../embeddings/oleObject13.bin"/><Relationship Id="rId15" Type="http://schemas.openxmlformats.org/officeDocument/2006/relationships/image" Target="../media/image1.png"/><Relationship Id="rId10" Type="http://schemas.openxmlformats.org/officeDocument/2006/relationships/image" Target="../media/image24.wmf"/><Relationship Id="rId4" Type="http://schemas.openxmlformats.org/officeDocument/2006/relationships/image" Target="../media/image21.wmf"/><Relationship Id="rId9" Type="http://schemas.openxmlformats.org/officeDocument/2006/relationships/oleObject" Target="../embeddings/oleObject15.bin"/><Relationship Id="rId14" Type="http://schemas.openxmlformats.org/officeDocument/2006/relationships/image" Target="../media/image26.wmf"/></Relationships>
</file>

<file path=ppt/slides/_rels/slide19.xml.rels><?xml version="1.0" encoding="UTF-8" standalone="yes"?>
<Relationships xmlns="http://schemas.openxmlformats.org/package/2006/relationships"><Relationship Id="rId8" Type="http://schemas.openxmlformats.org/officeDocument/2006/relationships/image" Target="../media/image29.wmf"/><Relationship Id="rId13" Type="http://schemas.openxmlformats.org/officeDocument/2006/relationships/oleObject" Target="../embeddings/oleObject23.bin"/><Relationship Id="rId3" Type="http://schemas.openxmlformats.org/officeDocument/2006/relationships/oleObject" Target="../embeddings/oleObject18.bin"/><Relationship Id="rId7" Type="http://schemas.openxmlformats.org/officeDocument/2006/relationships/oleObject" Target="../embeddings/oleObject20.bin"/><Relationship Id="rId12" Type="http://schemas.openxmlformats.org/officeDocument/2006/relationships/image" Target="../media/image31.wmf"/><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28.wmf"/><Relationship Id="rId11" Type="http://schemas.openxmlformats.org/officeDocument/2006/relationships/oleObject" Target="../embeddings/oleObject22.bin"/><Relationship Id="rId5" Type="http://schemas.openxmlformats.org/officeDocument/2006/relationships/oleObject" Target="../embeddings/oleObject19.bin"/><Relationship Id="rId15" Type="http://schemas.openxmlformats.org/officeDocument/2006/relationships/image" Target="../media/image1.png"/><Relationship Id="rId10" Type="http://schemas.openxmlformats.org/officeDocument/2006/relationships/image" Target="../media/image30.wmf"/><Relationship Id="rId4" Type="http://schemas.openxmlformats.org/officeDocument/2006/relationships/image" Target="../media/image27.wmf"/><Relationship Id="rId9" Type="http://schemas.openxmlformats.org/officeDocument/2006/relationships/oleObject" Target="../embeddings/oleObject21.bin"/><Relationship Id="rId14" Type="http://schemas.openxmlformats.org/officeDocument/2006/relationships/image" Target="../media/image32.wmf"/></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26.bin"/><Relationship Id="rId13" Type="http://schemas.openxmlformats.org/officeDocument/2006/relationships/image" Target="../media/image37.wmf"/><Relationship Id="rId3" Type="http://schemas.openxmlformats.org/officeDocument/2006/relationships/slideLayout" Target="../slideLayouts/slideLayout7.xml"/><Relationship Id="rId7" Type="http://schemas.openxmlformats.org/officeDocument/2006/relationships/image" Target="../media/image34.wmf"/><Relationship Id="rId12" Type="http://schemas.openxmlformats.org/officeDocument/2006/relationships/oleObject" Target="../embeddings/oleObject28.bin"/><Relationship Id="rId2" Type="http://schemas.openxmlformats.org/officeDocument/2006/relationships/vmlDrawing" Target="../drawings/vmlDrawing9.vml"/><Relationship Id="rId16" Type="http://schemas.openxmlformats.org/officeDocument/2006/relationships/image" Target="../media/image1.png"/><Relationship Id="rId1" Type="http://schemas.openxmlformats.org/officeDocument/2006/relationships/themeOverride" Target="../theme/themeOverride1.xml"/><Relationship Id="rId6" Type="http://schemas.openxmlformats.org/officeDocument/2006/relationships/oleObject" Target="../embeddings/oleObject25.bin"/><Relationship Id="rId11" Type="http://schemas.openxmlformats.org/officeDocument/2006/relationships/image" Target="../media/image36.wmf"/><Relationship Id="rId5" Type="http://schemas.openxmlformats.org/officeDocument/2006/relationships/image" Target="../media/image33.wmf"/><Relationship Id="rId15" Type="http://schemas.openxmlformats.org/officeDocument/2006/relationships/image" Target="../media/image38.wmf"/><Relationship Id="rId10" Type="http://schemas.openxmlformats.org/officeDocument/2006/relationships/oleObject" Target="../embeddings/oleObject27.bin"/><Relationship Id="rId4" Type="http://schemas.openxmlformats.org/officeDocument/2006/relationships/oleObject" Target="../embeddings/oleObject24.bin"/><Relationship Id="rId9" Type="http://schemas.openxmlformats.org/officeDocument/2006/relationships/image" Target="../media/image35.wmf"/><Relationship Id="rId14" Type="http://schemas.openxmlformats.org/officeDocument/2006/relationships/oleObject" Target="../embeddings/oleObject29.bin"/></Relationships>
</file>

<file path=ppt/slides/_rels/slide21.xml.rels><?xml version="1.0" encoding="UTF-8" standalone="yes"?>
<Relationships xmlns="http://schemas.openxmlformats.org/package/2006/relationships"><Relationship Id="rId8" Type="http://schemas.openxmlformats.org/officeDocument/2006/relationships/image" Target="../media/image41.wmf"/><Relationship Id="rId13" Type="http://schemas.openxmlformats.org/officeDocument/2006/relationships/image" Target="../media/image43.wmf"/><Relationship Id="rId3" Type="http://schemas.openxmlformats.org/officeDocument/2006/relationships/oleObject" Target="../embeddings/oleObject30.bin"/><Relationship Id="rId7" Type="http://schemas.openxmlformats.org/officeDocument/2006/relationships/oleObject" Target="../embeddings/oleObject32.bin"/><Relationship Id="rId12" Type="http://schemas.openxmlformats.org/officeDocument/2006/relationships/oleObject" Target="../embeddings/oleObject34.bin"/><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40.wmf"/><Relationship Id="rId11" Type="http://schemas.openxmlformats.org/officeDocument/2006/relationships/image" Target="../media/image42.wmf"/><Relationship Id="rId5" Type="http://schemas.openxmlformats.org/officeDocument/2006/relationships/oleObject" Target="../embeddings/oleObject31.bin"/><Relationship Id="rId10" Type="http://schemas.openxmlformats.org/officeDocument/2006/relationships/oleObject" Target="../embeddings/oleObject33.bin"/><Relationship Id="rId4" Type="http://schemas.openxmlformats.org/officeDocument/2006/relationships/image" Target="../media/image39.wmf"/><Relationship Id="rId9" Type="http://schemas.openxmlformats.org/officeDocument/2006/relationships/image" Target="../media/image44.png"/><Relationship Id="rId14" Type="http://schemas.openxmlformats.org/officeDocument/2006/relationships/image" Target="../media/image1.png"/></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37.bin"/><Relationship Id="rId3" Type="http://schemas.openxmlformats.org/officeDocument/2006/relationships/slideLayout" Target="../slideLayouts/slideLayout7.xml"/><Relationship Id="rId7" Type="http://schemas.openxmlformats.org/officeDocument/2006/relationships/image" Target="../media/image43.wmf"/><Relationship Id="rId12" Type="http://schemas.openxmlformats.org/officeDocument/2006/relationships/image" Target="../media/image1.png"/><Relationship Id="rId2" Type="http://schemas.openxmlformats.org/officeDocument/2006/relationships/vmlDrawing" Target="../drawings/vmlDrawing11.vml"/><Relationship Id="rId1" Type="http://schemas.openxmlformats.org/officeDocument/2006/relationships/themeOverride" Target="../theme/themeOverride2.xml"/><Relationship Id="rId6" Type="http://schemas.openxmlformats.org/officeDocument/2006/relationships/oleObject" Target="../embeddings/oleObject36.bin"/><Relationship Id="rId11" Type="http://schemas.openxmlformats.org/officeDocument/2006/relationships/image" Target="../media/image47.wmf"/><Relationship Id="rId5" Type="http://schemas.openxmlformats.org/officeDocument/2006/relationships/image" Target="../media/image45.wmf"/><Relationship Id="rId10" Type="http://schemas.openxmlformats.org/officeDocument/2006/relationships/oleObject" Target="../embeddings/oleObject38.bin"/><Relationship Id="rId4" Type="http://schemas.openxmlformats.org/officeDocument/2006/relationships/oleObject" Target="../embeddings/oleObject35.bin"/><Relationship Id="rId9" Type="http://schemas.openxmlformats.org/officeDocument/2006/relationships/image" Target="../media/image46.wmf"/></Relationships>
</file>

<file path=ppt/slides/_rels/slide23.xml.rels><?xml version="1.0" encoding="UTF-8" standalone="yes"?>
<Relationships xmlns="http://schemas.openxmlformats.org/package/2006/relationships"><Relationship Id="rId8" Type="http://schemas.openxmlformats.org/officeDocument/2006/relationships/image" Target="../media/image49.wmf"/><Relationship Id="rId13" Type="http://schemas.openxmlformats.org/officeDocument/2006/relationships/oleObject" Target="../embeddings/oleObject43.bin"/><Relationship Id="rId18" Type="http://schemas.openxmlformats.org/officeDocument/2006/relationships/image" Target="../media/image54.wmf"/><Relationship Id="rId3" Type="http://schemas.openxmlformats.org/officeDocument/2006/relationships/image" Target="../media/image1.png"/><Relationship Id="rId7" Type="http://schemas.openxmlformats.org/officeDocument/2006/relationships/oleObject" Target="../embeddings/oleObject40.bin"/><Relationship Id="rId12" Type="http://schemas.openxmlformats.org/officeDocument/2006/relationships/image" Target="../media/image51.wmf"/><Relationship Id="rId17" Type="http://schemas.openxmlformats.org/officeDocument/2006/relationships/oleObject" Target="../embeddings/oleObject45.bin"/><Relationship Id="rId2" Type="http://schemas.openxmlformats.org/officeDocument/2006/relationships/slideLayout" Target="../slideLayouts/slideLayout7.xml"/><Relationship Id="rId16" Type="http://schemas.openxmlformats.org/officeDocument/2006/relationships/image" Target="../media/image53.wmf"/><Relationship Id="rId20" Type="http://schemas.openxmlformats.org/officeDocument/2006/relationships/image" Target="../media/image55.wmf"/><Relationship Id="rId1" Type="http://schemas.openxmlformats.org/officeDocument/2006/relationships/vmlDrawing" Target="../drawings/vmlDrawing12.vml"/><Relationship Id="rId6" Type="http://schemas.openxmlformats.org/officeDocument/2006/relationships/image" Target="../media/image48.wmf"/><Relationship Id="rId11" Type="http://schemas.openxmlformats.org/officeDocument/2006/relationships/oleObject" Target="../embeddings/oleObject42.bin"/><Relationship Id="rId5" Type="http://schemas.openxmlformats.org/officeDocument/2006/relationships/oleObject" Target="../embeddings/oleObject39.bin"/><Relationship Id="rId15" Type="http://schemas.openxmlformats.org/officeDocument/2006/relationships/oleObject" Target="../embeddings/oleObject44.bin"/><Relationship Id="rId10" Type="http://schemas.openxmlformats.org/officeDocument/2006/relationships/image" Target="../media/image50.wmf"/><Relationship Id="rId19" Type="http://schemas.openxmlformats.org/officeDocument/2006/relationships/oleObject" Target="../embeddings/oleObject46.bin"/><Relationship Id="rId4" Type="http://schemas.openxmlformats.org/officeDocument/2006/relationships/image" Target="../media/image56.png"/><Relationship Id="rId9" Type="http://schemas.openxmlformats.org/officeDocument/2006/relationships/oleObject" Target="../embeddings/oleObject41.bin"/><Relationship Id="rId14" Type="http://schemas.openxmlformats.org/officeDocument/2006/relationships/image" Target="../media/image52.wmf"/></Relationships>
</file>

<file path=ppt/slides/_rels/slide2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1.png"/><Relationship Id="rId7" Type="http://schemas.openxmlformats.org/officeDocument/2006/relationships/image" Target="../media/image56.wmf"/><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oleObject" Target="../embeddings/oleObject47.bin"/><Relationship Id="rId5" Type="http://schemas.openxmlformats.org/officeDocument/2006/relationships/image" Target="../media/image59.png"/><Relationship Id="rId10" Type="http://schemas.openxmlformats.org/officeDocument/2006/relationships/image" Target="../media/image62.png"/><Relationship Id="rId4" Type="http://schemas.openxmlformats.org/officeDocument/2006/relationships/image" Target="../media/image58.png"/><Relationship Id="rId9" Type="http://schemas.openxmlformats.org/officeDocument/2006/relationships/image" Target="../media/image61.png"/></Relationships>
</file>

<file path=ppt/slides/_rels/slide2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1.png"/><Relationship Id="rId7" Type="http://schemas.openxmlformats.org/officeDocument/2006/relationships/image" Target="../media/image65.png"/><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57.wmf"/><Relationship Id="rId5" Type="http://schemas.openxmlformats.org/officeDocument/2006/relationships/oleObject" Target="../embeddings/oleObject48.bin"/><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hyperlink" Target="https://www.youtube.com/watch?v=3BbrC9JcjOU"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www.youtube.com/watch?v=VvKAuFBJLs0" TargetMode="External"/><Relationship Id="rId4" Type="http://schemas.openxmlformats.org/officeDocument/2006/relationships/hyperlink" Target="https://www.youtube.com/watch?v=-DduB46CoZY"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58.wmf"/><Relationship Id="rId4" Type="http://schemas.openxmlformats.org/officeDocument/2006/relationships/oleObject" Target="../embeddings/oleObject49.bin"/></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oleObject" Target="../embeddings/oleObject50.bin"/><Relationship Id="rId7" Type="http://schemas.openxmlformats.org/officeDocument/2006/relationships/image" Target="../media/image60.wmf"/><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oleObject" Target="../embeddings/oleObject51.bin"/><Relationship Id="rId11" Type="http://schemas.openxmlformats.org/officeDocument/2006/relationships/image" Target="../media/image61.wmf"/><Relationship Id="rId5" Type="http://schemas.openxmlformats.org/officeDocument/2006/relationships/image" Target="../media/image63.png"/><Relationship Id="rId10" Type="http://schemas.openxmlformats.org/officeDocument/2006/relationships/oleObject" Target="../embeddings/oleObject52.bin"/><Relationship Id="rId4" Type="http://schemas.openxmlformats.org/officeDocument/2006/relationships/image" Target="../media/image59.wmf"/><Relationship Id="rId9" Type="http://schemas.openxmlformats.org/officeDocument/2006/relationships/image" Target="../media/image67.png"/></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55.bin"/><Relationship Id="rId3" Type="http://schemas.openxmlformats.org/officeDocument/2006/relationships/oleObject" Target="../embeddings/oleObject53.bin"/><Relationship Id="rId7" Type="http://schemas.openxmlformats.org/officeDocument/2006/relationships/image" Target="../media/image69.wmf"/><Relationship Id="rId12" Type="http://schemas.openxmlformats.org/officeDocument/2006/relationships/image" Target="../media/image72.png"/><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oleObject" Target="../embeddings/oleObject54.bin"/><Relationship Id="rId11" Type="http://schemas.openxmlformats.org/officeDocument/2006/relationships/image" Target="../media/image71.wmf"/><Relationship Id="rId5" Type="http://schemas.openxmlformats.org/officeDocument/2006/relationships/image" Target="../media/image1.png"/><Relationship Id="rId10" Type="http://schemas.openxmlformats.org/officeDocument/2006/relationships/oleObject" Target="../embeddings/oleObject56.bin"/><Relationship Id="rId4" Type="http://schemas.openxmlformats.org/officeDocument/2006/relationships/image" Target="../media/image68.wmf"/><Relationship Id="rId9" Type="http://schemas.openxmlformats.org/officeDocument/2006/relationships/image" Target="../media/image70.wmf"/></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59.bin"/><Relationship Id="rId13" Type="http://schemas.openxmlformats.org/officeDocument/2006/relationships/image" Target="../media/image77.wmf"/><Relationship Id="rId3" Type="http://schemas.openxmlformats.org/officeDocument/2006/relationships/image" Target="../media/image1.png"/><Relationship Id="rId7" Type="http://schemas.openxmlformats.org/officeDocument/2006/relationships/image" Target="../media/image74.wmf"/><Relationship Id="rId12" Type="http://schemas.openxmlformats.org/officeDocument/2006/relationships/oleObject" Target="../embeddings/oleObject61.bin"/><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oleObject" Target="../embeddings/oleObject58.bin"/><Relationship Id="rId11" Type="http://schemas.openxmlformats.org/officeDocument/2006/relationships/image" Target="../media/image76.wmf"/><Relationship Id="rId5" Type="http://schemas.openxmlformats.org/officeDocument/2006/relationships/image" Target="../media/image73.wmf"/><Relationship Id="rId10" Type="http://schemas.openxmlformats.org/officeDocument/2006/relationships/oleObject" Target="../embeddings/oleObject60.bin"/><Relationship Id="rId4" Type="http://schemas.openxmlformats.org/officeDocument/2006/relationships/oleObject" Target="../embeddings/oleObject57.bin"/><Relationship Id="rId9" Type="http://schemas.openxmlformats.org/officeDocument/2006/relationships/image" Target="../media/image75.wmf"/></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64.bin"/><Relationship Id="rId3" Type="http://schemas.openxmlformats.org/officeDocument/2006/relationships/oleObject" Target="../embeddings/oleObject62.bin"/><Relationship Id="rId7" Type="http://schemas.openxmlformats.org/officeDocument/2006/relationships/image" Target="../media/image79.wmf"/><Relationship Id="rId12" Type="http://schemas.openxmlformats.org/officeDocument/2006/relationships/image" Target="../media/image82.png"/><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oleObject" Target="../embeddings/oleObject63.bin"/><Relationship Id="rId11" Type="http://schemas.openxmlformats.org/officeDocument/2006/relationships/image" Target="../media/image81.wmf"/><Relationship Id="rId5" Type="http://schemas.openxmlformats.org/officeDocument/2006/relationships/image" Target="../media/image1.png"/><Relationship Id="rId10" Type="http://schemas.openxmlformats.org/officeDocument/2006/relationships/oleObject" Target="../embeddings/oleObject65.bin"/><Relationship Id="rId4" Type="http://schemas.openxmlformats.org/officeDocument/2006/relationships/image" Target="../media/image78.wmf"/><Relationship Id="rId9" Type="http://schemas.openxmlformats.org/officeDocument/2006/relationships/image" Target="../media/image80.wmf"/></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68.bin"/><Relationship Id="rId3" Type="http://schemas.openxmlformats.org/officeDocument/2006/relationships/image" Target="../media/image1.png"/><Relationship Id="rId7" Type="http://schemas.openxmlformats.org/officeDocument/2006/relationships/image" Target="../media/image84.wmf"/><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oleObject" Target="../embeddings/oleObject67.bin"/><Relationship Id="rId11" Type="http://schemas.openxmlformats.org/officeDocument/2006/relationships/image" Target="../media/image86.wmf"/><Relationship Id="rId5" Type="http://schemas.openxmlformats.org/officeDocument/2006/relationships/image" Target="../media/image83.wmf"/><Relationship Id="rId10" Type="http://schemas.openxmlformats.org/officeDocument/2006/relationships/oleObject" Target="../embeddings/oleObject69.bin"/><Relationship Id="rId4" Type="http://schemas.openxmlformats.org/officeDocument/2006/relationships/oleObject" Target="../embeddings/oleObject66.bin"/><Relationship Id="rId9" Type="http://schemas.openxmlformats.org/officeDocument/2006/relationships/image" Target="../media/image85.wmf"/></Relationships>
</file>

<file path=ppt/slides/_rels/slide3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3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png"/></Relationships>
</file>

<file path=ppt/slides/_rels/slide39.xml.rels><?xml version="1.0" encoding="UTF-8" standalone="yes"?>
<Relationships xmlns="http://schemas.openxmlformats.org/package/2006/relationships"><Relationship Id="rId3" Type="http://schemas.openxmlformats.org/officeDocument/2006/relationships/hyperlink" Target="https://www.youtube.com/watch?v=4rc3w1sGoNU"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70.bin"/><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88.wmf"/><Relationship Id="rId5" Type="http://schemas.openxmlformats.org/officeDocument/2006/relationships/oleObject" Target="../embeddings/oleObject71.bin"/><Relationship Id="rId4" Type="http://schemas.openxmlformats.org/officeDocument/2006/relationships/image" Target="../media/image87.wmf"/></Relationships>
</file>

<file path=ppt/slides/_rels/slide43.xml.rels><?xml version="1.0" encoding="UTF-8" standalone="yes"?>
<Relationships xmlns="http://schemas.openxmlformats.org/package/2006/relationships"><Relationship Id="rId8" Type="http://schemas.openxmlformats.org/officeDocument/2006/relationships/image" Target="../media/image90.wmf"/><Relationship Id="rId3" Type="http://schemas.openxmlformats.org/officeDocument/2006/relationships/image" Target="../media/image105.png"/><Relationship Id="rId7" Type="http://schemas.openxmlformats.org/officeDocument/2006/relationships/oleObject" Target="../embeddings/oleObject73.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1.png"/><Relationship Id="rId5" Type="http://schemas.openxmlformats.org/officeDocument/2006/relationships/image" Target="../media/image89.wmf"/><Relationship Id="rId10" Type="http://schemas.openxmlformats.org/officeDocument/2006/relationships/image" Target="../media/image91.wmf"/><Relationship Id="rId4" Type="http://schemas.openxmlformats.org/officeDocument/2006/relationships/oleObject" Target="../embeddings/oleObject72.bin"/><Relationship Id="rId9" Type="http://schemas.openxmlformats.org/officeDocument/2006/relationships/oleObject" Target="../embeddings/oleObject74.bin"/></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77.bin"/><Relationship Id="rId3" Type="http://schemas.openxmlformats.org/officeDocument/2006/relationships/image" Target="../media/image1.png"/><Relationship Id="rId7" Type="http://schemas.openxmlformats.org/officeDocument/2006/relationships/image" Target="../media/image93.wmf"/><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oleObject" Target="../embeddings/oleObject76.bin"/><Relationship Id="rId5" Type="http://schemas.openxmlformats.org/officeDocument/2006/relationships/image" Target="../media/image92.wmf"/><Relationship Id="rId4" Type="http://schemas.openxmlformats.org/officeDocument/2006/relationships/oleObject" Target="../embeddings/oleObject75.bin"/><Relationship Id="rId9" Type="http://schemas.openxmlformats.org/officeDocument/2006/relationships/image" Target="../media/image94.wmf"/></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80.bin"/><Relationship Id="rId3" Type="http://schemas.openxmlformats.org/officeDocument/2006/relationships/image" Target="../media/image1.png"/><Relationship Id="rId7" Type="http://schemas.openxmlformats.org/officeDocument/2006/relationships/image" Target="../media/image96.wmf"/><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oleObject" Target="../embeddings/oleObject79.bin"/><Relationship Id="rId5" Type="http://schemas.openxmlformats.org/officeDocument/2006/relationships/image" Target="../media/image95.wmf"/><Relationship Id="rId4" Type="http://schemas.openxmlformats.org/officeDocument/2006/relationships/oleObject" Target="../embeddings/oleObject78.bin"/><Relationship Id="rId9" Type="http://schemas.openxmlformats.org/officeDocument/2006/relationships/image" Target="../media/image97.wmf"/></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83.bin"/><Relationship Id="rId3" Type="http://schemas.openxmlformats.org/officeDocument/2006/relationships/image" Target="../media/image1.png"/><Relationship Id="rId7" Type="http://schemas.openxmlformats.org/officeDocument/2006/relationships/image" Target="../media/image91.wmf"/><Relationship Id="rId2" Type="http://schemas.openxmlformats.org/officeDocument/2006/relationships/slideLayout" Target="../slideLayouts/slideLayout7.xml"/><Relationship Id="rId1" Type="http://schemas.openxmlformats.org/officeDocument/2006/relationships/vmlDrawing" Target="../drawings/vmlDrawing25.vml"/><Relationship Id="rId6" Type="http://schemas.openxmlformats.org/officeDocument/2006/relationships/oleObject" Target="../embeddings/oleObject82.bin"/><Relationship Id="rId11" Type="http://schemas.openxmlformats.org/officeDocument/2006/relationships/image" Target="../media/image100.wmf"/><Relationship Id="rId5" Type="http://schemas.openxmlformats.org/officeDocument/2006/relationships/image" Target="../media/image98.wmf"/><Relationship Id="rId10" Type="http://schemas.openxmlformats.org/officeDocument/2006/relationships/oleObject" Target="../embeddings/oleObject84.bin"/><Relationship Id="rId4" Type="http://schemas.openxmlformats.org/officeDocument/2006/relationships/oleObject" Target="../embeddings/oleObject81.bin"/><Relationship Id="rId9" Type="http://schemas.openxmlformats.org/officeDocument/2006/relationships/image" Target="../media/image99.wmf"/></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87.bin"/><Relationship Id="rId3" Type="http://schemas.openxmlformats.org/officeDocument/2006/relationships/image" Target="../media/image1.png"/><Relationship Id="rId7" Type="http://schemas.openxmlformats.org/officeDocument/2006/relationships/image" Target="../media/image102.wmf"/><Relationship Id="rId2" Type="http://schemas.openxmlformats.org/officeDocument/2006/relationships/slideLayout" Target="../slideLayouts/slideLayout7.xml"/><Relationship Id="rId1" Type="http://schemas.openxmlformats.org/officeDocument/2006/relationships/vmlDrawing" Target="../drawings/vmlDrawing26.vml"/><Relationship Id="rId6" Type="http://schemas.openxmlformats.org/officeDocument/2006/relationships/oleObject" Target="../embeddings/oleObject86.bin"/><Relationship Id="rId11" Type="http://schemas.openxmlformats.org/officeDocument/2006/relationships/image" Target="../media/image104.wmf"/><Relationship Id="rId5" Type="http://schemas.openxmlformats.org/officeDocument/2006/relationships/image" Target="../media/image101.wmf"/><Relationship Id="rId10" Type="http://schemas.openxmlformats.org/officeDocument/2006/relationships/oleObject" Target="../embeddings/oleObject88.bin"/><Relationship Id="rId4" Type="http://schemas.openxmlformats.org/officeDocument/2006/relationships/oleObject" Target="../embeddings/oleObject85.bin"/><Relationship Id="rId9" Type="http://schemas.openxmlformats.org/officeDocument/2006/relationships/image" Target="../media/image103.wmf"/></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91.bin"/><Relationship Id="rId3" Type="http://schemas.openxmlformats.org/officeDocument/2006/relationships/image" Target="../media/image1.png"/><Relationship Id="rId7" Type="http://schemas.openxmlformats.org/officeDocument/2006/relationships/image" Target="../media/image93.wmf"/><Relationship Id="rId12" Type="http://schemas.openxmlformats.org/officeDocument/2006/relationships/oleObject" Target="../embeddings/oleObject93.bin"/><Relationship Id="rId2" Type="http://schemas.openxmlformats.org/officeDocument/2006/relationships/slideLayout" Target="../slideLayouts/slideLayout7.xml"/><Relationship Id="rId1" Type="http://schemas.openxmlformats.org/officeDocument/2006/relationships/vmlDrawing" Target="../drawings/vmlDrawing27.vml"/><Relationship Id="rId6" Type="http://schemas.openxmlformats.org/officeDocument/2006/relationships/oleObject" Target="../embeddings/oleObject90.bin"/><Relationship Id="rId11" Type="http://schemas.openxmlformats.org/officeDocument/2006/relationships/image" Target="../media/image107.wmf"/><Relationship Id="rId5" Type="http://schemas.openxmlformats.org/officeDocument/2006/relationships/image" Target="../media/image105.wmf"/><Relationship Id="rId10" Type="http://schemas.openxmlformats.org/officeDocument/2006/relationships/oleObject" Target="../embeddings/oleObject92.bin"/><Relationship Id="rId4" Type="http://schemas.openxmlformats.org/officeDocument/2006/relationships/oleObject" Target="../embeddings/oleObject89.bin"/><Relationship Id="rId9" Type="http://schemas.openxmlformats.org/officeDocument/2006/relationships/image" Target="../media/image106.wmf"/></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96.bin"/><Relationship Id="rId13" Type="http://schemas.openxmlformats.org/officeDocument/2006/relationships/image" Target="../media/image112.wmf"/><Relationship Id="rId3" Type="http://schemas.openxmlformats.org/officeDocument/2006/relationships/image" Target="../media/image1.png"/><Relationship Id="rId7" Type="http://schemas.openxmlformats.org/officeDocument/2006/relationships/image" Target="../media/image109.wmf"/><Relationship Id="rId12" Type="http://schemas.openxmlformats.org/officeDocument/2006/relationships/oleObject" Target="../embeddings/oleObject98.bin"/><Relationship Id="rId17" Type="http://schemas.openxmlformats.org/officeDocument/2006/relationships/image" Target="../media/image114.wmf"/><Relationship Id="rId2" Type="http://schemas.openxmlformats.org/officeDocument/2006/relationships/slideLayout" Target="../slideLayouts/slideLayout7.xml"/><Relationship Id="rId16" Type="http://schemas.openxmlformats.org/officeDocument/2006/relationships/oleObject" Target="../embeddings/oleObject100.bin"/><Relationship Id="rId1" Type="http://schemas.openxmlformats.org/officeDocument/2006/relationships/vmlDrawing" Target="../drawings/vmlDrawing28.vml"/><Relationship Id="rId6" Type="http://schemas.openxmlformats.org/officeDocument/2006/relationships/oleObject" Target="../embeddings/oleObject95.bin"/><Relationship Id="rId11" Type="http://schemas.openxmlformats.org/officeDocument/2006/relationships/image" Target="../media/image111.wmf"/><Relationship Id="rId5" Type="http://schemas.openxmlformats.org/officeDocument/2006/relationships/image" Target="../media/image108.wmf"/><Relationship Id="rId15" Type="http://schemas.openxmlformats.org/officeDocument/2006/relationships/image" Target="../media/image113.wmf"/><Relationship Id="rId10" Type="http://schemas.openxmlformats.org/officeDocument/2006/relationships/oleObject" Target="../embeddings/oleObject97.bin"/><Relationship Id="rId4" Type="http://schemas.openxmlformats.org/officeDocument/2006/relationships/oleObject" Target="../embeddings/oleObject94.bin"/><Relationship Id="rId9" Type="http://schemas.openxmlformats.org/officeDocument/2006/relationships/image" Target="../media/image110.wmf"/><Relationship Id="rId14" Type="http://schemas.openxmlformats.org/officeDocument/2006/relationships/oleObject" Target="../embeddings/oleObject99.bin"/></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102.bin"/><Relationship Id="rId3" Type="http://schemas.openxmlformats.org/officeDocument/2006/relationships/image" Target="../media/image1.png"/><Relationship Id="rId7" Type="http://schemas.openxmlformats.org/officeDocument/2006/relationships/image" Target="Macintosh%20HD:Users:philipr:Desktop:ZILL_PPT:ZILLJPG:4591X_CH09_Fig09148.jpg" TargetMode="External"/><Relationship Id="rId2" Type="http://schemas.openxmlformats.org/officeDocument/2006/relationships/slideLayout" Target="../slideLayouts/slideLayout7.xml"/><Relationship Id="rId1" Type="http://schemas.openxmlformats.org/officeDocument/2006/relationships/vmlDrawing" Target="../drawings/vmlDrawing29.vml"/><Relationship Id="rId6" Type="http://schemas.openxmlformats.org/officeDocument/2006/relationships/image" Target="../media/image117.jpeg"/><Relationship Id="rId5" Type="http://schemas.openxmlformats.org/officeDocument/2006/relationships/image" Target="../media/image115.wmf"/><Relationship Id="rId4" Type="http://schemas.openxmlformats.org/officeDocument/2006/relationships/oleObject" Target="../embeddings/oleObject101.bin"/><Relationship Id="rId9" Type="http://schemas.openxmlformats.org/officeDocument/2006/relationships/image" Target="../media/image116.wmf"/></Relationships>
</file>

<file path=ppt/slides/_rels/slide51.xml.rels><?xml version="1.0" encoding="UTF-8" standalone="yes"?>
<Relationships xmlns="http://schemas.openxmlformats.org/package/2006/relationships"><Relationship Id="rId8" Type="http://schemas.openxmlformats.org/officeDocument/2006/relationships/image" Target="../media/image119.wmf"/><Relationship Id="rId3" Type="http://schemas.openxmlformats.org/officeDocument/2006/relationships/image" Target="../media/image121.jpeg"/><Relationship Id="rId7" Type="http://schemas.openxmlformats.org/officeDocument/2006/relationships/oleObject" Target="../embeddings/oleObject104.bin"/><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media/image118.wmf"/><Relationship Id="rId11" Type="http://schemas.openxmlformats.org/officeDocument/2006/relationships/image" Target="../media/image1.png"/><Relationship Id="rId5" Type="http://schemas.openxmlformats.org/officeDocument/2006/relationships/oleObject" Target="../embeddings/oleObject103.bin"/><Relationship Id="rId10" Type="http://schemas.openxmlformats.org/officeDocument/2006/relationships/image" Target="../media/image120.wmf"/><Relationship Id="rId4" Type="http://schemas.openxmlformats.org/officeDocument/2006/relationships/image" Target="Macintosh%20HD:Users:philipr:Desktop:ZILL_PPT:ZILLJPG:4591X_CH09_Fig09148.jpg" TargetMode="External"/><Relationship Id="rId9" Type="http://schemas.openxmlformats.org/officeDocument/2006/relationships/oleObject" Target="../embeddings/oleObject105.bin"/></Relationships>
</file>

<file path=ppt/slides/_rels/slide52.xml.rels><?xml version="1.0" encoding="UTF-8" standalone="yes"?>
<Relationships xmlns="http://schemas.openxmlformats.org/package/2006/relationships"><Relationship Id="rId8" Type="http://schemas.openxmlformats.org/officeDocument/2006/relationships/image" Target="../media/image124.wmf"/><Relationship Id="rId13" Type="http://schemas.openxmlformats.org/officeDocument/2006/relationships/image" Target="../media/image1.png"/><Relationship Id="rId3" Type="http://schemas.openxmlformats.org/officeDocument/2006/relationships/oleObject" Target="../embeddings/oleObject106.bin"/><Relationship Id="rId7" Type="http://schemas.openxmlformats.org/officeDocument/2006/relationships/oleObject" Target="../embeddings/oleObject108.bin"/><Relationship Id="rId12" Type="http://schemas.openxmlformats.org/officeDocument/2006/relationships/image" Target="../media/image126.wmf"/><Relationship Id="rId2" Type="http://schemas.openxmlformats.org/officeDocument/2006/relationships/slideLayout" Target="../slideLayouts/slideLayout7.xml"/><Relationship Id="rId1" Type="http://schemas.openxmlformats.org/officeDocument/2006/relationships/vmlDrawing" Target="../drawings/vmlDrawing31.vml"/><Relationship Id="rId6" Type="http://schemas.openxmlformats.org/officeDocument/2006/relationships/image" Target="../media/image123.wmf"/><Relationship Id="rId11" Type="http://schemas.openxmlformats.org/officeDocument/2006/relationships/oleObject" Target="../embeddings/oleObject110.bin"/><Relationship Id="rId5" Type="http://schemas.openxmlformats.org/officeDocument/2006/relationships/oleObject" Target="../embeddings/oleObject107.bin"/><Relationship Id="rId10" Type="http://schemas.openxmlformats.org/officeDocument/2006/relationships/image" Target="../media/image125.wmf"/><Relationship Id="rId4" Type="http://schemas.openxmlformats.org/officeDocument/2006/relationships/image" Target="../media/image122.wmf"/><Relationship Id="rId9" Type="http://schemas.openxmlformats.org/officeDocument/2006/relationships/oleObject" Target="../embeddings/oleObject109.bin"/></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111.bin"/><Relationship Id="rId3" Type="http://schemas.openxmlformats.org/officeDocument/2006/relationships/image" Target="../media/image1.png"/><Relationship Id="rId7" Type="http://schemas.openxmlformats.org/officeDocument/2006/relationships/image" Target="../media/image145.png"/><Relationship Id="rId2" Type="http://schemas.openxmlformats.org/officeDocument/2006/relationships/slideLayout" Target="../slideLayouts/slideLayout7.xml"/><Relationship Id="rId1" Type="http://schemas.openxmlformats.org/officeDocument/2006/relationships/vmlDrawing" Target="../drawings/vmlDrawing32.v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 Id="rId9" Type="http://schemas.openxmlformats.org/officeDocument/2006/relationships/image" Target="../media/image127.wmf"/></Relationships>
</file>

<file path=ppt/slides/_rels/slide5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hyperlink" Target="https://www.youtube.com/watch?v=X6kp2o3mGtA&amp;t=1003s"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www.youtube.com/watch?v=-I3HUeHi1Ys&amp;t=1933s" TargetMode="External"/><Relationship Id="rId4" Type="http://schemas.openxmlformats.org/officeDocument/2006/relationships/hyperlink" Target="https://www.youtube.com/watch?v=wtY5fx6VMGQ&amp;t=1151s"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9.wmf"/><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oleObject" Target="../embeddings/oleObject113.bin"/><Relationship Id="rId5" Type="http://schemas.openxmlformats.org/officeDocument/2006/relationships/image" Target="../media/image128.wmf"/><Relationship Id="rId4" Type="http://schemas.openxmlformats.org/officeDocument/2006/relationships/oleObject" Target="../embeddings/oleObject112.bin"/></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116.bin"/><Relationship Id="rId3" Type="http://schemas.openxmlformats.org/officeDocument/2006/relationships/image" Target="../media/image1.png"/><Relationship Id="rId7" Type="http://schemas.openxmlformats.org/officeDocument/2006/relationships/image" Target="../media/image131.wmf"/><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oleObject" Target="../embeddings/oleObject115.bin"/><Relationship Id="rId11" Type="http://schemas.openxmlformats.org/officeDocument/2006/relationships/image" Target="../media/image133.wmf"/><Relationship Id="rId5" Type="http://schemas.openxmlformats.org/officeDocument/2006/relationships/image" Target="../media/image130.wmf"/><Relationship Id="rId10" Type="http://schemas.openxmlformats.org/officeDocument/2006/relationships/oleObject" Target="../embeddings/oleObject117.bin"/><Relationship Id="rId4" Type="http://schemas.openxmlformats.org/officeDocument/2006/relationships/oleObject" Target="../embeddings/oleObject114.bin"/><Relationship Id="rId9" Type="http://schemas.openxmlformats.org/officeDocument/2006/relationships/image" Target="../media/image132.wmf"/></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120.bin"/><Relationship Id="rId13" Type="http://schemas.openxmlformats.org/officeDocument/2006/relationships/image" Target="../media/image137.wmf"/><Relationship Id="rId3" Type="http://schemas.openxmlformats.org/officeDocument/2006/relationships/image" Target="../media/image1.png"/><Relationship Id="rId7" Type="http://schemas.openxmlformats.org/officeDocument/2006/relationships/image" Target="../media/image135.wmf"/><Relationship Id="rId12" Type="http://schemas.openxmlformats.org/officeDocument/2006/relationships/oleObject" Target="../embeddings/oleObject122.bin"/><Relationship Id="rId2" Type="http://schemas.openxmlformats.org/officeDocument/2006/relationships/slideLayout" Target="../slideLayouts/slideLayout7.xml"/><Relationship Id="rId16" Type="http://schemas.openxmlformats.org/officeDocument/2006/relationships/image" Target="../media/image139.png"/><Relationship Id="rId1" Type="http://schemas.openxmlformats.org/officeDocument/2006/relationships/vmlDrawing" Target="../drawings/vmlDrawing35.vml"/><Relationship Id="rId6" Type="http://schemas.openxmlformats.org/officeDocument/2006/relationships/oleObject" Target="../embeddings/oleObject119.bin"/><Relationship Id="rId11" Type="http://schemas.openxmlformats.org/officeDocument/2006/relationships/image" Target="../media/image128.wmf"/><Relationship Id="rId5" Type="http://schemas.openxmlformats.org/officeDocument/2006/relationships/image" Target="../media/image134.wmf"/><Relationship Id="rId15" Type="http://schemas.openxmlformats.org/officeDocument/2006/relationships/image" Target="../media/image138.wmf"/><Relationship Id="rId10" Type="http://schemas.openxmlformats.org/officeDocument/2006/relationships/oleObject" Target="../embeddings/oleObject121.bin"/><Relationship Id="rId4" Type="http://schemas.openxmlformats.org/officeDocument/2006/relationships/oleObject" Target="../embeddings/oleObject118.bin"/><Relationship Id="rId9" Type="http://schemas.openxmlformats.org/officeDocument/2006/relationships/image" Target="../media/image136.wmf"/><Relationship Id="rId14" Type="http://schemas.openxmlformats.org/officeDocument/2006/relationships/oleObject" Target="../embeddings/oleObject123.bin"/></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126.bin"/><Relationship Id="rId13" Type="http://schemas.openxmlformats.org/officeDocument/2006/relationships/image" Target="../media/image144.wmf"/><Relationship Id="rId3" Type="http://schemas.openxmlformats.org/officeDocument/2006/relationships/image" Target="../media/image1.png"/><Relationship Id="rId7" Type="http://schemas.openxmlformats.org/officeDocument/2006/relationships/image" Target="../media/image141.wmf"/><Relationship Id="rId12" Type="http://schemas.openxmlformats.org/officeDocument/2006/relationships/oleObject" Target="../embeddings/oleObject128.bin"/><Relationship Id="rId2" Type="http://schemas.openxmlformats.org/officeDocument/2006/relationships/slideLayout" Target="../slideLayouts/slideLayout7.xml"/><Relationship Id="rId1" Type="http://schemas.openxmlformats.org/officeDocument/2006/relationships/vmlDrawing" Target="../drawings/vmlDrawing36.vml"/><Relationship Id="rId6" Type="http://schemas.openxmlformats.org/officeDocument/2006/relationships/oleObject" Target="../embeddings/oleObject125.bin"/><Relationship Id="rId11" Type="http://schemas.openxmlformats.org/officeDocument/2006/relationships/image" Target="../media/image143.wmf"/><Relationship Id="rId5" Type="http://schemas.openxmlformats.org/officeDocument/2006/relationships/image" Target="../media/image140.wmf"/><Relationship Id="rId15" Type="http://schemas.openxmlformats.org/officeDocument/2006/relationships/image" Target="../media/image145.wmf"/><Relationship Id="rId10" Type="http://schemas.openxmlformats.org/officeDocument/2006/relationships/oleObject" Target="../embeddings/oleObject127.bin"/><Relationship Id="rId4" Type="http://schemas.openxmlformats.org/officeDocument/2006/relationships/oleObject" Target="../embeddings/oleObject124.bin"/><Relationship Id="rId9" Type="http://schemas.openxmlformats.org/officeDocument/2006/relationships/image" Target="../media/image142.wmf"/><Relationship Id="rId14" Type="http://schemas.openxmlformats.org/officeDocument/2006/relationships/oleObject" Target="../embeddings/oleObject129.bin"/></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132.bin"/><Relationship Id="rId13" Type="http://schemas.openxmlformats.org/officeDocument/2006/relationships/image" Target="../media/image149.wmf"/><Relationship Id="rId3" Type="http://schemas.openxmlformats.org/officeDocument/2006/relationships/image" Target="../media/image1.png"/><Relationship Id="rId7" Type="http://schemas.openxmlformats.org/officeDocument/2006/relationships/image" Target="../media/image147.wmf"/><Relationship Id="rId12" Type="http://schemas.openxmlformats.org/officeDocument/2006/relationships/oleObject" Target="../embeddings/oleObject134.bin"/><Relationship Id="rId2" Type="http://schemas.openxmlformats.org/officeDocument/2006/relationships/slideLayout" Target="../slideLayouts/slideLayout7.xml"/><Relationship Id="rId16" Type="http://schemas.openxmlformats.org/officeDocument/2006/relationships/image" Target="../media/image151.png"/><Relationship Id="rId1" Type="http://schemas.openxmlformats.org/officeDocument/2006/relationships/vmlDrawing" Target="../drawings/vmlDrawing37.vml"/><Relationship Id="rId6" Type="http://schemas.openxmlformats.org/officeDocument/2006/relationships/oleObject" Target="../embeddings/oleObject131.bin"/><Relationship Id="rId11" Type="http://schemas.openxmlformats.org/officeDocument/2006/relationships/image" Target="../media/image128.wmf"/><Relationship Id="rId5" Type="http://schemas.openxmlformats.org/officeDocument/2006/relationships/image" Target="../media/image146.wmf"/><Relationship Id="rId15" Type="http://schemas.openxmlformats.org/officeDocument/2006/relationships/image" Target="../media/image150.wmf"/><Relationship Id="rId10" Type="http://schemas.openxmlformats.org/officeDocument/2006/relationships/oleObject" Target="../embeddings/oleObject133.bin"/><Relationship Id="rId4" Type="http://schemas.openxmlformats.org/officeDocument/2006/relationships/oleObject" Target="../embeddings/oleObject130.bin"/><Relationship Id="rId9" Type="http://schemas.openxmlformats.org/officeDocument/2006/relationships/image" Target="../media/image148.wmf"/><Relationship Id="rId14" Type="http://schemas.openxmlformats.org/officeDocument/2006/relationships/oleObject" Target="../embeddings/oleObject135.bin"/></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138.bin"/><Relationship Id="rId13" Type="http://schemas.openxmlformats.org/officeDocument/2006/relationships/image" Target="../media/image156.wmf"/><Relationship Id="rId3" Type="http://schemas.openxmlformats.org/officeDocument/2006/relationships/image" Target="../media/image1.png"/><Relationship Id="rId7" Type="http://schemas.openxmlformats.org/officeDocument/2006/relationships/image" Target="../media/image153.wmf"/><Relationship Id="rId12" Type="http://schemas.openxmlformats.org/officeDocument/2006/relationships/oleObject" Target="../embeddings/oleObject140.bin"/><Relationship Id="rId2" Type="http://schemas.openxmlformats.org/officeDocument/2006/relationships/slideLayout" Target="../slideLayouts/slideLayout7.xml"/><Relationship Id="rId1" Type="http://schemas.openxmlformats.org/officeDocument/2006/relationships/vmlDrawing" Target="../drawings/vmlDrawing38.vml"/><Relationship Id="rId6" Type="http://schemas.openxmlformats.org/officeDocument/2006/relationships/oleObject" Target="../embeddings/oleObject137.bin"/><Relationship Id="rId11" Type="http://schemas.openxmlformats.org/officeDocument/2006/relationships/image" Target="../media/image155.wmf"/><Relationship Id="rId5" Type="http://schemas.openxmlformats.org/officeDocument/2006/relationships/image" Target="../media/image152.wmf"/><Relationship Id="rId10" Type="http://schemas.openxmlformats.org/officeDocument/2006/relationships/oleObject" Target="../embeddings/oleObject139.bin"/><Relationship Id="rId4" Type="http://schemas.openxmlformats.org/officeDocument/2006/relationships/oleObject" Target="../embeddings/oleObject136.bin"/><Relationship Id="rId9" Type="http://schemas.openxmlformats.org/officeDocument/2006/relationships/image" Target="../media/image154.wmf"/></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143.bin"/><Relationship Id="rId13" Type="http://schemas.openxmlformats.org/officeDocument/2006/relationships/image" Target="../media/image161.wmf"/><Relationship Id="rId3" Type="http://schemas.openxmlformats.org/officeDocument/2006/relationships/image" Target="../media/image1.png"/><Relationship Id="rId7" Type="http://schemas.openxmlformats.org/officeDocument/2006/relationships/image" Target="../media/image158.wmf"/><Relationship Id="rId12" Type="http://schemas.openxmlformats.org/officeDocument/2006/relationships/oleObject" Target="../embeddings/oleObject145.bin"/><Relationship Id="rId2" Type="http://schemas.openxmlformats.org/officeDocument/2006/relationships/slideLayout" Target="../slideLayouts/slideLayout7.xml"/><Relationship Id="rId1" Type="http://schemas.openxmlformats.org/officeDocument/2006/relationships/vmlDrawing" Target="../drawings/vmlDrawing39.vml"/><Relationship Id="rId6" Type="http://schemas.openxmlformats.org/officeDocument/2006/relationships/oleObject" Target="../embeddings/oleObject142.bin"/><Relationship Id="rId11" Type="http://schemas.openxmlformats.org/officeDocument/2006/relationships/image" Target="../media/image160.wmf"/><Relationship Id="rId5" Type="http://schemas.openxmlformats.org/officeDocument/2006/relationships/image" Target="../media/image157.wmf"/><Relationship Id="rId10" Type="http://schemas.openxmlformats.org/officeDocument/2006/relationships/oleObject" Target="../embeddings/oleObject144.bin"/><Relationship Id="rId4" Type="http://schemas.openxmlformats.org/officeDocument/2006/relationships/oleObject" Target="../embeddings/oleObject141.bin"/><Relationship Id="rId9" Type="http://schemas.openxmlformats.org/officeDocument/2006/relationships/image" Target="../media/image159.wmf"/><Relationship Id="rId14" Type="http://schemas.openxmlformats.org/officeDocument/2006/relationships/image" Target="../media/image162.png"/></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148.bin"/><Relationship Id="rId3" Type="http://schemas.openxmlformats.org/officeDocument/2006/relationships/image" Target="../media/image1.png"/><Relationship Id="rId7" Type="http://schemas.openxmlformats.org/officeDocument/2006/relationships/image" Target="../media/image164.wmf"/><Relationship Id="rId2" Type="http://schemas.openxmlformats.org/officeDocument/2006/relationships/slideLayout" Target="../slideLayouts/slideLayout7.xml"/><Relationship Id="rId1" Type="http://schemas.openxmlformats.org/officeDocument/2006/relationships/vmlDrawing" Target="../drawings/vmlDrawing40.vml"/><Relationship Id="rId6" Type="http://schemas.openxmlformats.org/officeDocument/2006/relationships/oleObject" Target="../embeddings/oleObject147.bin"/><Relationship Id="rId11" Type="http://schemas.openxmlformats.org/officeDocument/2006/relationships/image" Target="../media/image166.wmf"/><Relationship Id="rId5" Type="http://schemas.openxmlformats.org/officeDocument/2006/relationships/image" Target="../media/image163.wmf"/><Relationship Id="rId10" Type="http://schemas.openxmlformats.org/officeDocument/2006/relationships/oleObject" Target="../embeddings/oleObject149.bin"/><Relationship Id="rId4" Type="http://schemas.openxmlformats.org/officeDocument/2006/relationships/oleObject" Target="../embeddings/oleObject146.bin"/><Relationship Id="rId9" Type="http://schemas.openxmlformats.org/officeDocument/2006/relationships/image" Target="../media/image165.wmf"/></Relationships>
</file>

<file path=ppt/slides/_rels/slide66.xml.rels><?xml version="1.0" encoding="UTF-8" standalone="yes"?>
<Relationships xmlns="http://schemas.openxmlformats.org/package/2006/relationships"><Relationship Id="rId8" Type="http://schemas.openxmlformats.org/officeDocument/2006/relationships/image" Target="../media/image167.wmf"/><Relationship Id="rId13" Type="http://schemas.openxmlformats.org/officeDocument/2006/relationships/oleObject" Target="../embeddings/oleObject154.bin"/><Relationship Id="rId3" Type="http://schemas.openxmlformats.org/officeDocument/2006/relationships/image" Target="../media/image191.png"/><Relationship Id="rId7" Type="http://schemas.openxmlformats.org/officeDocument/2006/relationships/oleObject" Target="../embeddings/oleObject151.bin"/><Relationship Id="rId12" Type="http://schemas.openxmlformats.org/officeDocument/2006/relationships/image" Target="../media/image169.wmf"/><Relationship Id="rId2" Type="http://schemas.openxmlformats.org/officeDocument/2006/relationships/slideLayout" Target="../slideLayouts/slideLayout7.xml"/><Relationship Id="rId16" Type="http://schemas.openxmlformats.org/officeDocument/2006/relationships/image" Target="../media/image171.wmf"/><Relationship Id="rId1" Type="http://schemas.openxmlformats.org/officeDocument/2006/relationships/vmlDrawing" Target="../drawings/vmlDrawing41.vml"/><Relationship Id="rId6" Type="http://schemas.openxmlformats.org/officeDocument/2006/relationships/image" Target="../media/image130.wmf"/><Relationship Id="rId11" Type="http://schemas.openxmlformats.org/officeDocument/2006/relationships/oleObject" Target="../embeddings/oleObject153.bin"/><Relationship Id="rId5" Type="http://schemas.openxmlformats.org/officeDocument/2006/relationships/oleObject" Target="../embeddings/oleObject150.bin"/><Relationship Id="rId15" Type="http://schemas.openxmlformats.org/officeDocument/2006/relationships/oleObject" Target="../embeddings/oleObject155.bin"/><Relationship Id="rId10" Type="http://schemas.openxmlformats.org/officeDocument/2006/relationships/image" Target="../media/image168.wmf"/><Relationship Id="rId4" Type="http://schemas.openxmlformats.org/officeDocument/2006/relationships/image" Target="../media/image1.png"/><Relationship Id="rId9" Type="http://schemas.openxmlformats.org/officeDocument/2006/relationships/oleObject" Target="../embeddings/oleObject152.bin"/><Relationship Id="rId14" Type="http://schemas.openxmlformats.org/officeDocument/2006/relationships/image" Target="../media/image170.wmf"/></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158.bin"/><Relationship Id="rId13" Type="http://schemas.openxmlformats.org/officeDocument/2006/relationships/image" Target="../media/image175.wmf"/><Relationship Id="rId18" Type="http://schemas.openxmlformats.org/officeDocument/2006/relationships/image" Target="../media/image177.wmf"/><Relationship Id="rId3" Type="http://schemas.openxmlformats.org/officeDocument/2006/relationships/image" Target="../media/image1.png"/><Relationship Id="rId7" Type="http://schemas.openxmlformats.org/officeDocument/2006/relationships/image" Target="../media/image133.wmf"/><Relationship Id="rId12" Type="http://schemas.openxmlformats.org/officeDocument/2006/relationships/oleObject" Target="../embeddings/oleObject160.bin"/><Relationship Id="rId17" Type="http://schemas.openxmlformats.org/officeDocument/2006/relationships/oleObject" Target="../embeddings/oleObject163.bin"/><Relationship Id="rId2" Type="http://schemas.openxmlformats.org/officeDocument/2006/relationships/slideLayout" Target="../slideLayouts/slideLayout7.xml"/><Relationship Id="rId16" Type="http://schemas.openxmlformats.org/officeDocument/2006/relationships/oleObject" Target="../embeddings/oleObject162.bin"/><Relationship Id="rId1" Type="http://schemas.openxmlformats.org/officeDocument/2006/relationships/vmlDrawing" Target="../drawings/vmlDrawing42.vml"/><Relationship Id="rId6" Type="http://schemas.openxmlformats.org/officeDocument/2006/relationships/oleObject" Target="../embeddings/oleObject157.bin"/><Relationship Id="rId11" Type="http://schemas.openxmlformats.org/officeDocument/2006/relationships/image" Target="../media/image174.wmf"/><Relationship Id="rId5" Type="http://schemas.openxmlformats.org/officeDocument/2006/relationships/image" Target="../media/image172.wmf"/><Relationship Id="rId15" Type="http://schemas.openxmlformats.org/officeDocument/2006/relationships/image" Target="../media/image176.wmf"/><Relationship Id="rId10" Type="http://schemas.openxmlformats.org/officeDocument/2006/relationships/oleObject" Target="../embeddings/oleObject159.bin"/><Relationship Id="rId4" Type="http://schemas.openxmlformats.org/officeDocument/2006/relationships/oleObject" Target="../embeddings/oleObject156.bin"/><Relationship Id="rId9" Type="http://schemas.openxmlformats.org/officeDocument/2006/relationships/image" Target="../media/image173.wmf"/><Relationship Id="rId14" Type="http://schemas.openxmlformats.org/officeDocument/2006/relationships/oleObject" Target="../embeddings/oleObject161.bin"/></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166.bin"/><Relationship Id="rId13" Type="http://schemas.openxmlformats.org/officeDocument/2006/relationships/image" Target="../media/image181.wmf"/><Relationship Id="rId3" Type="http://schemas.openxmlformats.org/officeDocument/2006/relationships/image" Target="../media/image1.png"/><Relationship Id="rId7" Type="http://schemas.openxmlformats.org/officeDocument/2006/relationships/image" Target="../media/image178.wmf"/><Relationship Id="rId12" Type="http://schemas.openxmlformats.org/officeDocument/2006/relationships/oleObject" Target="../embeddings/oleObject168.bin"/><Relationship Id="rId17" Type="http://schemas.openxmlformats.org/officeDocument/2006/relationships/image" Target="../media/image183.wmf"/><Relationship Id="rId2" Type="http://schemas.openxmlformats.org/officeDocument/2006/relationships/slideLayout" Target="../slideLayouts/slideLayout7.xml"/><Relationship Id="rId16" Type="http://schemas.openxmlformats.org/officeDocument/2006/relationships/oleObject" Target="../embeddings/oleObject170.bin"/><Relationship Id="rId1" Type="http://schemas.openxmlformats.org/officeDocument/2006/relationships/vmlDrawing" Target="../drawings/vmlDrawing43.vml"/><Relationship Id="rId6" Type="http://schemas.openxmlformats.org/officeDocument/2006/relationships/oleObject" Target="../embeddings/oleObject165.bin"/><Relationship Id="rId11" Type="http://schemas.openxmlformats.org/officeDocument/2006/relationships/image" Target="../media/image180.wmf"/><Relationship Id="rId5" Type="http://schemas.openxmlformats.org/officeDocument/2006/relationships/image" Target="../media/image132.wmf"/><Relationship Id="rId15" Type="http://schemas.openxmlformats.org/officeDocument/2006/relationships/image" Target="../media/image182.wmf"/><Relationship Id="rId10" Type="http://schemas.openxmlformats.org/officeDocument/2006/relationships/oleObject" Target="../embeddings/oleObject167.bin"/><Relationship Id="rId4" Type="http://schemas.openxmlformats.org/officeDocument/2006/relationships/oleObject" Target="../embeddings/oleObject164.bin"/><Relationship Id="rId9" Type="http://schemas.openxmlformats.org/officeDocument/2006/relationships/image" Target="../media/image179.wmf"/><Relationship Id="rId14" Type="http://schemas.openxmlformats.org/officeDocument/2006/relationships/oleObject" Target="../embeddings/oleObject169.bin"/></Relationships>
</file>

<file path=ppt/slides/_rels/slide69.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hyperlink" Target="https://www.youtube.com/watch?v=mIeeVrv447s"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www.youtube.com/watch?v=yJDRwKGfKDs" TargetMode="External"/><Relationship Id="rId4" Type="http://schemas.openxmlformats.org/officeDocument/2006/relationships/hyperlink" Target="https://www.youtube.com/watch?v=mIpQYY3uzT4"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86.wmf"/><Relationship Id="rId2" Type="http://schemas.openxmlformats.org/officeDocument/2006/relationships/slideLayout" Target="../slideLayouts/slideLayout2.xml"/><Relationship Id="rId1" Type="http://schemas.openxmlformats.org/officeDocument/2006/relationships/vmlDrawing" Target="../drawings/vmlDrawing44.vml"/><Relationship Id="rId6" Type="http://schemas.openxmlformats.org/officeDocument/2006/relationships/oleObject" Target="../embeddings/oleObject172.bin"/><Relationship Id="rId5" Type="http://schemas.openxmlformats.org/officeDocument/2006/relationships/image" Target="../media/image185.wmf"/><Relationship Id="rId4" Type="http://schemas.openxmlformats.org/officeDocument/2006/relationships/oleObject" Target="../embeddings/oleObject171.bin"/></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175.bin"/><Relationship Id="rId13" Type="http://schemas.openxmlformats.org/officeDocument/2006/relationships/image" Target="../media/image191.wmf"/><Relationship Id="rId3" Type="http://schemas.openxmlformats.org/officeDocument/2006/relationships/image" Target="../media/image1.png"/><Relationship Id="rId7" Type="http://schemas.openxmlformats.org/officeDocument/2006/relationships/image" Target="../media/image188.wmf"/><Relationship Id="rId12" Type="http://schemas.openxmlformats.org/officeDocument/2006/relationships/oleObject" Target="../embeddings/oleObject177.bin"/><Relationship Id="rId2" Type="http://schemas.openxmlformats.org/officeDocument/2006/relationships/slideLayout" Target="../slideLayouts/slideLayout2.xml"/><Relationship Id="rId1" Type="http://schemas.openxmlformats.org/officeDocument/2006/relationships/vmlDrawing" Target="../drawings/vmlDrawing45.vml"/><Relationship Id="rId6" Type="http://schemas.openxmlformats.org/officeDocument/2006/relationships/oleObject" Target="../embeddings/oleObject174.bin"/><Relationship Id="rId11" Type="http://schemas.openxmlformats.org/officeDocument/2006/relationships/image" Target="../media/image190.wmf"/><Relationship Id="rId5" Type="http://schemas.openxmlformats.org/officeDocument/2006/relationships/image" Target="../media/image187.wmf"/><Relationship Id="rId10" Type="http://schemas.openxmlformats.org/officeDocument/2006/relationships/oleObject" Target="../embeddings/oleObject176.bin"/><Relationship Id="rId4" Type="http://schemas.openxmlformats.org/officeDocument/2006/relationships/oleObject" Target="../embeddings/oleObject173.bin"/><Relationship Id="rId9" Type="http://schemas.openxmlformats.org/officeDocument/2006/relationships/image" Target="../media/image189.wmf"/></Relationships>
</file>

<file path=ppt/slides/_rels/slide76.xml.rels><?xml version="1.0" encoding="UTF-8" standalone="yes"?>
<Relationships xmlns="http://schemas.openxmlformats.org/package/2006/relationships"><Relationship Id="rId8" Type="http://schemas.openxmlformats.org/officeDocument/2006/relationships/oleObject" Target="../embeddings/oleObject180.bin"/><Relationship Id="rId3" Type="http://schemas.openxmlformats.org/officeDocument/2006/relationships/image" Target="../media/image1.png"/><Relationship Id="rId7" Type="http://schemas.openxmlformats.org/officeDocument/2006/relationships/image" Target="../media/image193.wmf"/><Relationship Id="rId2" Type="http://schemas.openxmlformats.org/officeDocument/2006/relationships/slideLayout" Target="../slideLayouts/slideLayout2.xml"/><Relationship Id="rId1" Type="http://schemas.openxmlformats.org/officeDocument/2006/relationships/vmlDrawing" Target="../drawings/vmlDrawing46.vml"/><Relationship Id="rId6" Type="http://schemas.openxmlformats.org/officeDocument/2006/relationships/oleObject" Target="../embeddings/oleObject179.bin"/><Relationship Id="rId11" Type="http://schemas.openxmlformats.org/officeDocument/2006/relationships/image" Target="../media/image195.wmf"/><Relationship Id="rId5" Type="http://schemas.openxmlformats.org/officeDocument/2006/relationships/image" Target="../media/image192.wmf"/><Relationship Id="rId10" Type="http://schemas.openxmlformats.org/officeDocument/2006/relationships/oleObject" Target="../embeddings/oleObject181.bin"/><Relationship Id="rId4" Type="http://schemas.openxmlformats.org/officeDocument/2006/relationships/oleObject" Target="../embeddings/oleObject178.bin"/><Relationship Id="rId9" Type="http://schemas.openxmlformats.org/officeDocument/2006/relationships/image" Target="../media/image194.wmf"/></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96.wmf"/><Relationship Id="rId2" Type="http://schemas.openxmlformats.org/officeDocument/2006/relationships/slideLayout" Target="../slideLayouts/slideLayout2.xml"/><Relationship Id="rId1" Type="http://schemas.openxmlformats.org/officeDocument/2006/relationships/vmlDrawing" Target="../drawings/vmlDrawing47.vml"/><Relationship Id="rId6" Type="http://schemas.openxmlformats.org/officeDocument/2006/relationships/oleObject" Target="../embeddings/oleObject183.bin"/><Relationship Id="rId5" Type="http://schemas.openxmlformats.org/officeDocument/2006/relationships/image" Target="../media/image192.wmf"/><Relationship Id="rId4" Type="http://schemas.openxmlformats.org/officeDocument/2006/relationships/oleObject" Target="../embeddings/oleObject182.bin"/></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186.bin"/><Relationship Id="rId13" Type="http://schemas.openxmlformats.org/officeDocument/2006/relationships/image" Target="../media/image201.wmf"/><Relationship Id="rId3" Type="http://schemas.openxmlformats.org/officeDocument/2006/relationships/image" Target="../media/image1.png"/><Relationship Id="rId7" Type="http://schemas.openxmlformats.org/officeDocument/2006/relationships/image" Target="../media/image198.wmf"/><Relationship Id="rId12" Type="http://schemas.openxmlformats.org/officeDocument/2006/relationships/oleObject" Target="../embeddings/oleObject188.bin"/><Relationship Id="rId17" Type="http://schemas.openxmlformats.org/officeDocument/2006/relationships/image" Target="../media/image203.wmf"/><Relationship Id="rId2" Type="http://schemas.openxmlformats.org/officeDocument/2006/relationships/slideLayout" Target="../slideLayouts/slideLayout2.xml"/><Relationship Id="rId16" Type="http://schemas.openxmlformats.org/officeDocument/2006/relationships/oleObject" Target="../embeddings/oleObject190.bin"/><Relationship Id="rId1" Type="http://schemas.openxmlformats.org/officeDocument/2006/relationships/vmlDrawing" Target="../drawings/vmlDrawing48.vml"/><Relationship Id="rId6" Type="http://schemas.openxmlformats.org/officeDocument/2006/relationships/oleObject" Target="../embeddings/oleObject185.bin"/><Relationship Id="rId11" Type="http://schemas.openxmlformats.org/officeDocument/2006/relationships/image" Target="../media/image200.wmf"/><Relationship Id="rId5" Type="http://schemas.openxmlformats.org/officeDocument/2006/relationships/image" Target="../media/image197.wmf"/><Relationship Id="rId15" Type="http://schemas.openxmlformats.org/officeDocument/2006/relationships/image" Target="../media/image202.wmf"/><Relationship Id="rId10" Type="http://schemas.openxmlformats.org/officeDocument/2006/relationships/oleObject" Target="../embeddings/oleObject187.bin"/><Relationship Id="rId4" Type="http://schemas.openxmlformats.org/officeDocument/2006/relationships/oleObject" Target="../embeddings/oleObject184.bin"/><Relationship Id="rId9" Type="http://schemas.openxmlformats.org/officeDocument/2006/relationships/image" Target="../media/image199.wmf"/><Relationship Id="rId14" Type="http://schemas.openxmlformats.org/officeDocument/2006/relationships/oleObject" Target="../embeddings/oleObject189.bin"/></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193.bin"/><Relationship Id="rId13" Type="http://schemas.openxmlformats.org/officeDocument/2006/relationships/image" Target="../media/image208.wmf"/><Relationship Id="rId18" Type="http://schemas.openxmlformats.org/officeDocument/2006/relationships/oleObject" Target="../embeddings/oleObject198.bin"/><Relationship Id="rId3" Type="http://schemas.openxmlformats.org/officeDocument/2006/relationships/image" Target="../media/image1.png"/><Relationship Id="rId7" Type="http://schemas.openxmlformats.org/officeDocument/2006/relationships/image" Target="../media/image205.wmf"/><Relationship Id="rId12" Type="http://schemas.openxmlformats.org/officeDocument/2006/relationships/oleObject" Target="../embeddings/oleObject195.bin"/><Relationship Id="rId17" Type="http://schemas.openxmlformats.org/officeDocument/2006/relationships/image" Target="../media/image210.wmf"/><Relationship Id="rId2" Type="http://schemas.openxmlformats.org/officeDocument/2006/relationships/slideLayout" Target="../slideLayouts/slideLayout2.xml"/><Relationship Id="rId16" Type="http://schemas.openxmlformats.org/officeDocument/2006/relationships/oleObject" Target="../embeddings/oleObject197.bin"/><Relationship Id="rId1" Type="http://schemas.openxmlformats.org/officeDocument/2006/relationships/vmlDrawing" Target="../drawings/vmlDrawing49.vml"/><Relationship Id="rId6" Type="http://schemas.openxmlformats.org/officeDocument/2006/relationships/oleObject" Target="../embeddings/oleObject192.bin"/><Relationship Id="rId11" Type="http://schemas.openxmlformats.org/officeDocument/2006/relationships/image" Target="../media/image207.wmf"/><Relationship Id="rId5" Type="http://schemas.openxmlformats.org/officeDocument/2006/relationships/image" Target="../media/image204.wmf"/><Relationship Id="rId15" Type="http://schemas.openxmlformats.org/officeDocument/2006/relationships/image" Target="../media/image209.wmf"/><Relationship Id="rId10" Type="http://schemas.openxmlformats.org/officeDocument/2006/relationships/oleObject" Target="../embeddings/oleObject194.bin"/><Relationship Id="rId19" Type="http://schemas.openxmlformats.org/officeDocument/2006/relationships/image" Target="../media/image211.wmf"/><Relationship Id="rId4" Type="http://schemas.openxmlformats.org/officeDocument/2006/relationships/oleObject" Target="../embeddings/oleObject191.bin"/><Relationship Id="rId9" Type="http://schemas.openxmlformats.org/officeDocument/2006/relationships/image" Target="../media/image206.wmf"/><Relationship Id="rId14" Type="http://schemas.openxmlformats.org/officeDocument/2006/relationships/oleObject" Target="../embeddings/oleObject196.bin"/></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oleObject" Target="../embeddings/oleObject201.bin"/><Relationship Id="rId13" Type="http://schemas.openxmlformats.org/officeDocument/2006/relationships/image" Target="../media/image216.wmf"/><Relationship Id="rId3" Type="http://schemas.openxmlformats.org/officeDocument/2006/relationships/image" Target="../media/image1.png"/><Relationship Id="rId7" Type="http://schemas.openxmlformats.org/officeDocument/2006/relationships/image" Target="../media/image213.wmf"/><Relationship Id="rId12" Type="http://schemas.openxmlformats.org/officeDocument/2006/relationships/oleObject" Target="../embeddings/oleObject203.bin"/><Relationship Id="rId17" Type="http://schemas.openxmlformats.org/officeDocument/2006/relationships/image" Target="../media/image218.wmf"/><Relationship Id="rId2" Type="http://schemas.openxmlformats.org/officeDocument/2006/relationships/slideLayout" Target="../slideLayouts/slideLayout2.xml"/><Relationship Id="rId16" Type="http://schemas.openxmlformats.org/officeDocument/2006/relationships/oleObject" Target="../embeddings/oleObject205.bin"/><Relationship Id="rId1" Type="http://schemas.openxmlformats.org/officeDocument/2006/relationships/vmlDrawing" Target="../drawings/vmlDrawing50.vml"/><Relationship Id="rId6" Type="http://schemas.openxmlformats.org/officeDocument/2006/relationships/oleObject" Target="../embeddings/oleObject200.bin"/><Relationship Id="rId11" Type="http://schemas.openxmlformats.org/officeDocument/2006/relationships/image" Target="../media/image215.wmf"/><Relationship Id="rId5" Type="http://schemas.openxmlformats.org/officeDocument/2006/relationships/image" Target="../media/image212.wmf"/><Relationship Id="rId15" Type="http://schemas.openxmlformats.org/officeDocument/2006/relationships/image" Target="../media/image217.wmf"/><Relationship Id="rId10" Type="http://schemas.openxmlformats.org/officeDocument/2006/relationships/oleObject" Target="../embeddings/oleObject202.bin"/><Relationship Id="rId4" Type="http://schemas.openxmlformats.org/officeDocument/2006/relationships/oleObject" Target="../embeddings/oleObject199.bin"/><Relationship Id="rId9" Type="http://schemas.openxmlformats.org/officeDocument/2006/relationships/image" Target="../media/image214.wmf"/><Relationship Id="rId14" Type="http://schemas.openxmlformats.org/officeDocument/2006/relationships/oleObject" Target="../embeddings/oleObject204.bin"/></Relationships>
</file>

<file path=ppt/slides/_rels/slide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oleObject" Target="../embeddings/oleObject208.bin"/><Relationship Id="rId13" Type="http://schemas.openxmlformats.org/officeDocument/2006/relationships/image" Target="../media/image223.wmf"/><Relationship Id="rId3" Type="http://schemas.openxmlformats.org/officeDocument/2006/relationships/image" Target="../media/image1.png"/><Relationship Id="rId7" Type="http://schemas.openxmlformats.org/officeDocument/2006/relationships/image" Target="../media/image220.wmf"/><Relationship Id="rId12" Type="http://schemas.openxmlformats.org/officeDocument/2006/relationships/oleObject" Target="../embeddings/oleObject210.bin"/><Relationship Id="rId2" Type="http://schemas.openxmlformats.org/officeDocument/2006/relationships/slideLayout" Target="../slideLayouts/slideLayout2.xml"/><Relationship Id="rId1" Type="http://schemas.openxmlformats.org/officeDocument/2006/relationships/vmlDrawing" Target="../drawings/vmlDrawing51.vml"/><Relationship Id="rId6" Type="http://schemas.openxmlformats.org/officeDocument/2006/relationships/oleObject" Target="../embeddings/oleObject207.bin"/><Relationship Id="rId11" Type="http://schemas.openxmlformats.org/officeDocument/2006/relationships/image" Target="../media/image222.wmf"/><Relationship Id="rId5" Type="http://schemas.openxmlformats.org/officeDocument/2006/relationships/image" Target="../media/image219.wmf"/><Relationship Id="rId15" Type="http://schemas.openxmlformats.org/officeDocument/2006/relationships/image" Target="../media/image224.wmf"/><Relationship Id="rId10" Type="http://schemas.openxmlformats.org/officeDocument/2006/relationships/oleObject" Target="../embeddings/oleObject209.bin"/><Relationship Id="rId4" Type="http://schemas.openxmlformats.org/officeDocument/2006/relationships/oleObject" Target="../embeddings/oleObject206.bin"/><Relationship Id="rId9" Type="http://schemas.openxmlformats.org/officeDocument/2006/relationships/image" Target="../media/image221.wmf"/><Relationship Id="rId14" Type="http://schemas.openxmlformats.org/officeDocument/2006/relationships/oleObject" Target="../embeddings/oleObject211.bin"/></Relationships>
</file>

<file path=ppt/slides/_rels/slide83.xml.rels><?xml version="1.0" encoding="UTF-8" standalone="yes"?>
<Relationships xmlns="http://schemas.openxmlformats.org/package/2006/relationships"><Relationship Id="rId8" Type="http://schemas.openxmlformats.org/officeDocument/2006/relationships/oleObject" Target="../embeddings/oleObject214.bin"/><Relationship Id="rId3" Type="http://schemas.openxmlformats.org/officeDocument/2006/relationships/image" Target="../media/image1.png"/><Relationship Id="rId7" Type="http://schemas.openxmlformats.org/officeDocument/2006/relationships/image" Target="../media/image226.wmf"/><Relationship Id="rId2" Type="http://schemas.openxmlformats.org/officeDocument/2006/relationships/slideLayout" Target="../slideLayouts/slideLayout2.xml"/><Relationship Id="rId1" Type="http://schemas.openxmlformats.org/officeDocument/2006/relationships/vmlDrawing" Target="../drawings/vmlDrawing52.vml"/><Relationship Id="rId6" Type="http://schemas.openxmlformats.org/officeDocument/2006/relationships/oleObject" Target="../embeddings/oleObject213.bin"/><Relationship Id="rId5" Type="http://schemas.openxmlformats.org/officeDocument/2006/relationships/image" Target="../media/image225.wmf"/><Relationship Id="rId4" Type="http://schemas.openxmlformats.org/officeDocument/2006/relationships/oleObject" Target="../embeddings/oleObject212.bin"/><Relationship Id="rId9" Type="http://schemas.openxmlformats.org/officeDocument/2006/relationships/image" Target="../media/image227.wmf"/></Relationships>
</file>

<file path=ppt/slides/_rels/slide84.xml.rels><?xml version="1.0" encoding="UTF-8" standalone="yes"?>
<Relationships xmlns="http://schemas.openxmlformats.org/package/2006/relationships"><Relationship Id="rId8" Type="http://schemas.openxmlformats.org/officeDocument/2006/relationships/oleObject" Target="../embeddings/oleObject217.bin"/><Relationship Id="rId3" Type="http://schemas.openxmlformats.org/officeDocument/2006/relationships/image" Target="../media/image1.png"/><Relationship Id="rId7" Type="http://schemas.openxmlformats.org/officeDocument/2006/relationships/image" Target="../media/image229.wmf"/><Relationship Id="rId2" Type="http://schemas.openxmlformats.org/officeDocument/2006/relationships/slideLayout" Target="../slideLayouts/slideLayout2.xml"/><Relationship Id="rId1" Type="http://schemas.openxmlformats.org/officeDocument/2006/relationships/vmlDrawing" Target="../drawings/vmlDrawing53.vml"/><Relationship Id="rId6" Type="http://schemas.openxmlformats.org/officeDocument/2006/relationships/oleObject" Target="../embeddings/oleObject216.bin"/><Relationship Id="rId5" Type="http://schemas.openxmlformats.org/officeDocument/2006/relationships/image" Target="../media/image228.wmf"/><Relationship Id="rId4" Type="http://schemas.openxmlformats.org/officeDocument/2006/relationships/oleObject" Target="../embeddings/oleObject215.bin"/><Relationship Id="rId9" Type="http://schemas.openxmlformats.org/officeDocument/2006/relationships/image" Target="../media/image230.wmf"/></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32.wmf"/><Relationship Id="rId2" Type="http://schemas.openxmlformats.org/officeDocument/2006/relationships/slideLayout" Target="../slideLayouts/slideLayout2.xml"/><Relationship Id="rId1" Type="http://schemas.openxmlformats.org/officeDocument/2006/relationships/vmlDrawing" Target="../drawings/vmlDrawing54.vml"/><Relationship Id="rId6" Type="http://schemas.openxmlformats.org/officeDocument/2006/relationships/oleObject" Target="../embeddings/oleObject219.bin"/><Relationship Id="rId5" Type="http://schemas.openxmlformats.org/officeDocument/2006/relationships/image" Target="../media/image231.wmf"/><Relationship Id="rId4" Type="http://schemas.openxmlformats.org/officeDocument/2006/relationships/oleObject" Target="../embeddings/oleObject218.bin"/></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222.bin"/><Relationship Id="rId3" Type="http://schemas.openxmlformats.org/officeDocument/2006/relationships/image" Target="../media/image1.png"/><Relationship Id="rId7" Type="http://schemas.openxmlformats.org/officeDocument/2006/relationships/image" Target="../media/image234.wmf"/><Relationship Id="rId2" Type="http://schemas.openxmlformats.org/officeDocument/2006/relationships/slideLayout" Target="../slideLayouts/slideLayout2.xml"/><Relationship Id="rId1" Type="http://schemas.openxmlformats.org/officeDocument/2006/relationships/vmlDrawing" Target="../drawings/vmlDrawing55.vml"/><Relationship Id="rId6" Type="http://schemas.openxmlformats.org/officeDocument/2006/relationships/oleObject" Target="../embeddings/oleObject221.bin"/><Relationship Id="rId11" Type="http://schemas.openxmlformats.org/officeDocument/2006/relationships/image" Target="../media/image236.wmf"/><Relationship Id="rId5" Type="http://schemas.openxmlformats.org/officeDocument/2006/relationships/image" Target="../media/image233.wmf"/><Relationship Id="rId10" Type="http://schemas.openxmlformats.org/officeDocument/2006/relationships/oleObject" Target="../embeddings/oleObject223.bin"/><Relationship Id="rId4" Type="http://schemas.openxmlformats.org/officeDocument/2006/relationships/oleObject" Target="../embeddings/oleObject220.bin"/><Relationship Id="rId9" Type="http://schemas.openxmlformats.org/officeDocument/2006/relationships/image" Target="../media/image235.wmf"/></Relationships>
</file>

<file path=ppt/slides/_rels/slide87.xml.rels><?xml version="1.0" encoding="UTF-8" standalone="yes"?>
<Relationships xmlns="http://schemas.openxmlformats.org/package/2006/relationships"><Relationship Id="rId8" Type="http://schemas.openxmlformats.org/officeDocument/2006/relationships/oleObject" Target="../embeddings/oleObject226.bin"/><Relationship Id="rId3" Type="http://schemas.openxmlformats.org/officeDocument/2006/relationships/image" Target="../media/image1.png"/><Relationship Id="rId7" Type="http://schemas.openxmlformats.org/officeDocument/2006/relationships/image" Target="../media/image237.wmf"/><Relationship Id="rId12" Type="http://schemas.openxmlformats.org/officeDocument/2006/relationships/image" Target="../media/image261.png"/><Relationship Id="rId2" Type="http://schemas.openxmlformats.org/officeDocument/2006/relationships/slideLayout" Target="../slideLayouts/slideLayout2.xml"/><Relationship Id="rId1" Type="http://schemas.openxmlformats.org/officeDocument/2006/relationships/vmlDrawing" Target="../drawings/vmlDrawing56.vml"/><Relationship Id="rId6" Type="http://schemas.openxmlformats.org/officeDocument/2006/relationships/oleObject" Target="../embeddings/oleObject225.bin"/><Relationship Id="rId11" Type="http://schemas.openxmlformats.org/officeDocument/2006/relationships/image" Target="../media/image239.wmf"/><Relationship Id="rId5" Type="http://schemas.openxmlformats.org/officeDocument/2006/relationships/image" Target="../media/image233.wmf"/><Relationship Id="rId10" Type="http://schemas.openxmlformats.org/officeDocument/2006/relationships/oleObject" Target="../embeddings/oleObject227.bin"/><Relationship Id="rId4" Type="http://schemas.openxmlformats.org/officeDocument/2006/relationships/oleObject" Target="../embeddings/oleObject224.bin"/><Relationship Id="rId9" Type="http://schemas.openxmlformats.org/officeDocument/2006/relationships/image" Target="../media/image238.wmf"/></Relationships>
</file>

<file path=ppt/slides/_rels/slide88.xml.rels><?xml version="1.0" encoding="UTF-8" standalone="yes"?>
<Relationships xmlns="http://schemas.openxmlformats.org/package/2006/relationships"><Relationship Id="rId8" Type="http://schemas.openxmlformats.org/officeDocument/2006/relationships/image" Target="../media/image242.wmf"/><Relationship Id="rId13" Type="http://schemas.openxmlformats.org/officeDocument/2006/relationships/oleObject" Target="../embeddings/oleObject233.bin"/><Relationship Id="rId3" Type="http://schemas.openxmlformats.org/officeDocument/2006/relationships/oleObject" Target="../embeddings/oleObject228.bin"/><Relationship Id="rId7" Type="http://schemas.openxmlformats.org/officeDocument/2006/relationships/oleObject" Target="../embeddings/oleObject230.bin"/><Relationship Id="rId12" Type="http://schemas.openxmlformats.org/officeDocument/2006/relationships/image" Target="../media/image244.wmf"/><Relationship Id="rId2" Type="http://schemas.openxmlformats.org/officeDocument/2006/relationships/slideLayout" Target="../slideLayouts/slideLayout2.xml"/><Relationship Id="rId1" Type="http://schemas.openxmlformats.org/officeDocument/2006/relationships/vmlDrawing" Target="../drawings/vmlDrawing57.vml"/><Relationship Id="rId6" Type="http://schemas.openxmlformats.org/officeDocument/2006/relationships/image" Target="../media/image241.wmf"/><Relationship Id="rId11" Type="http://schemas.openxmlformats.org/officeDocument/2006/relationships/oleObject" Target="../embeddings/oleObject232.bin"/><Relationship Id="rId5" Type="http://schemas.openxmlformats.org/officeDocument/2006/relationships/oleObject" Target="../embeddings/oleObject229.bin"/><Relationship Id="rId15" Type="http://schemas.openxmlformats.org/officeDocument/2006/relationships/image" Target="../media/image1.png"/><Relationship Id="rId10" Type="http://schemas.openxmlformats.org/officeDocument/2006/relationships/image" Target="../media/image243.wmf"/><Relationship Id="rId4" Type="http://schemas.openxmlformats.org/officeDocument/2006/relationships/image" Target="../media/image240.wmf"/><Relationship Id="rId9" Type="http://schemas.openxmlformats.org/officeDocument/2006/relationships/oleObject" Target="../embeddings/oleObject231.bin"/><Relationship Id="rId14" Type="http://schemas.openxmlformats.org/officeDocument/2006/relationships/image" Target="../media/image245.wmf"/></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234.bin"/><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58.vml"/><Relationship Id="rId6" Type="http://schemas.openxmlformats.org/officeDocument/2006/relationships/image" Target="../media/image233.wmf"/><Relationship Id="rId5" Type="http://schemas.openxmlformats.org/officeDocument/2006/relationships/oleObject" Target="../embeddings/oleObject235.bin"/><Relationship Id="rId4" Type="http://schemas.openxmlformats.org/officeDocument/2006/relationships/image" Target="../media/image246.wmf"/></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oleObject" Target="../embeddings/oleObject238.bin"/><Relationship Id="rId13" Type="http://schemas.openxmlformats.org/officeDocument/2006/relationships/image" Target="../media/image251.wmf"/><Relationship Id="rId3" Type="http://schemas.openxmlformats.org/officeDocument/2006/relationships/image" Target="../media/image1.png"/><Relationship Id="rId7" Type="http://schemas.openxmlformats.org/officeDocument/2006/relationships/image" Target="../media/image248.wmf"/><Relationship Id="rId12" Type="http://schemas.openxmlformats.org/officeDocument/2006/relationships/oleObject" Target="../embeddings/oleObject240.bin"/><Relationship Id="rId2" Type="http://schemas.openxmlformats.org/officeDocument/2006/relationships/slideLayout" Target="../slideLayouts/slideLayout2.xml"/><Relationship Id="rId1" Type="http://schemas.openxmlformats.org/officeDocument/2006/relationships/vmlDrawing" Target="../drawings/vmlDrawing59.vml"/><Relationship Id="rId6" Type="http://schemas.openxmlformats.org/officeDocument/2006/relationships/oleObject" Target="../embeddings/oleObject237.bin"/><Relationship Id="rId11" Type="http://schemas.openxmlformats.org/officeDocument/2006/relationships/image" Target="../media/image250.wmf"/><Relationship Id="rId5" Type="http://schemas.openxmlformats.org/officeDocument/2006/relationships/image" Target="../media/image247.wmf"/><Relationship Id="rId15" Type="http://schemas.openxmlformats.org/officeDocument/2006/relationships/image" Target="../media/image252.wmf"/><Relationship Id="rId10" Type="http://schemas.openxmlformats.org/officeDocument/2006/relationships/oleObject" Target="../embeddings/oleObject239.bin"/><Relationship Id="rId4" Type="http://schemas.openxmlformats.org/officeDocument/2006/relationships/oleObject" Target="../embeddings/oleObject236.bin"/><Relationship Id="rId9" Type="http://schemas.openxmlformats.org/officeDocument/2006/relationships/image" Target="../media/image249.wmf"/><Relationship Id="rId14" Type="http://schemas.openxmlformats.org/officeDocument/2006/relationships/oleObject" Target="../embeddings/oleObject241.bin"/></Relationships>
</file>

<file path=ppt/slides/_rels/slide91.xml.rels><?xml version="1.0" encoding="UTF-8" standalone="yes"?>
<Relationships xmlns="http://schemas.openxmlformats.org/package/2006/relationships"><Relationship Id="rId8" Type="http://schemas.openxmlformats.org/officeDocument/2006/relationships/oleObject" Target="../embeddings/oleObject244.bin"/><Relationship Id="rId13" Type="http://schemas.openxmlformats.org/officeDocument/2006/relationships/image" Target="../media/image257.wmf"/><Relationship Id="rId18" Type="http://schemas.openxmlformats.org/officeDocument/2006/relationships/oleObject" Target="../embeddings/oleObject249.bin"/><Relationship Id="rId3" Type="http://schemas.openxmlformats.org/officeDocument/2006/relationships/image" Target="../media/image1.png"/><Relationship Id="rId21" Type="http://schemas.openxmlformats.org/officeDocument/2006/relationships/image" Target="../media/image261.wmf"/><Relationship Id="rId7" Type="http://schemas.openxmlformats.org/officeDocument/2006/relationships/image" Target="../media/image254.wmf"/><Relationship Id="rId12" Type="http://schemas.openxmlformats.org/officeDocument/2006/relationships/oleObject" Target="../embeddings/oleObject246.bin"/><Relationship Id="rId17" Type="http://schemas.openxmlformats.org/officeDocument/2006/relationships/image" Target="../media/image259.wmf"/><Relationship Id="rId2" Type="http://schemas.openxmlformats.org/officeDocument/2006/relationships/slideLayout" Target="../slideLayouts/slideLayout2.xml"/><Relationship Id="rId16" Type="http://schemas.openxmlformats.org/officeDocument/2006/relationships/oleObject" Target="../embeddings/oleObject248.bin"/><Relationship Id="rId20" Type="http://schemas.openxmlformats.org/officeDocument/2006/relationships/oleObject" Target="../embeddings/oleObject250.bin"/><Relationship Id="rId1" Type="http://schemas.openxmlformats.org/officeDocument/2006/relationships/vmlDrawing" Target="../drawings/vmlDrawing60.vml"/><Relationship Id="rId6" Type="http://schemas.openxmlformats.org/officeDocument/2006/relationships/oleObject" Target="../embeddings/oleObject243.bin"/><Relationship Id="rId11" Type="http://schemas.openxmlformats.org/officeDocument/2006/relationships/image" Target="../media/image256.wmf"/><Relationship Id="rId5" Type="http://schemas.openxmlformats.org/officeDocument/2006/relationships/image" Target="../media/image253.wmf"/><Relationship Id="rId15" Type="http://schemas.openxmlformats.org/officeDocument/2006/relationships/image" Target="../media/image258.wmf"/><Relationship Id="rId10" Type="http://schemas.openxmlformats.org/officeDocument/2006/relationships/oleObject" Target="../embeddings/oleObject245.bin"/><Relationship Id="rId19" Type="http://schemas.openxmlformats.org/officeDocument/2006/relationships/image" Target="../media/image260.wmf"/><Relationship Id="rId4" Type="http://schemas.openxmlformats.org/officeDocument/2006/relationships/oleObject" Target="../embeddings/oleObject242.bin"/><Relationship Id="rId9" Type="http://schemas.openxmlformats.org/officeDocument/2006/relationships/image" Target="../media/image255.wmf"/><Relationship Id="rId14" Type="http://schemas.openxmlformats.org/officeDocument/2006/relationships/oleObject" Target="../embeddings/oleObject247.bin"/></Relationships>
</file>

<file path=ppt/slides/_rels/slide92.xml.rels><?xml version="1.0" encoding="UTF-8" standalone="yes"?>
<Relationships xmlns="http://schemas.openxmlformats.org/package/2006/relationships"><Relationship Id="rId8" Type="http://schemas.openxmlformats.org/officeDocument/2006/relationships/oleObject" Target="../embeddings/oleObject253.bin"/><Relationship Id="rId3" Type="http://schemas.openxmlformats.org/officeDocument/2006/relationships/image" Target="../media/image1.png"/><Relationship Id="rId7" Type="http://schemas.openxmlformats.org/officeDocument/2006/relationships/image" Target="../media/image263.wmf"/><Relationship Id="rId2" Type="http://schemas.openxmlformats.org/officeDocument/2006/relationships/slideLayout" Target="../slideLayouts/slideLayout2.xml"/><Relationship Id="rId1" Type="http://schemas.openxmlformats.org/officeDocument/2006/relationships/vmlDrawing" Target="../drawings/vmlDrawing61.vml"/><Relationship Id="rId6" Type="http://schemas.openxmlformats.org/officeDocument/2006/relationships/oleObject" Target="../embeddings/oleObject252.bin"/><Relationship Id="rId11" Type="http://schemas.openxmlformats.org/officeDocument/2006/relationships/image" Target="../media/image265.wmf"/><Relationship Id="rId5" Type="http://schemas.openxmlformats.org/officeDocument/2006/relationships/image" Target="../media/image262.wmf"/><Relationship Id="rId10" Type="http://schemas.openxmlformats.org/officeDocument/2006/relationships/oleObject" Target="../embeddings/oleObject254.bin"/><Relationship Id="rId4" Type="http://schemas.openxmlformats.org/officeDocument/2006/relationships/oleObject" Target="../embeddings/oleObject251.bin"/><Relationship Id="rId9" Type="http://schemas.openxmlformats.org/officeDocument/2006/relationships/image" Target="../media/image264.wmf"/></Relationships>
</file>

<file path=ppt/slides/_rels/slide93.xml.rels><?xml version="1.0" encoding="UTF-8" standalone="yes"?>
<Relationships xmlns="http://schemas.openxmlformats.org/package/2006/relationships"><Relationship Id="rId8" Type="http://schemas.openxmlformats.org/officeDocument/2006/relationships/oleObject" Target="../embeddings/oleObject257.bin"/><Relationship Id="rId13" Type="http://schemas.openxmlformats.org/officeDocument/2006/relationships/image" Target="../media/image270.wmf"/><Relationship Id="rId3" Type="http://schemas.openxmlformats.org/officeDocument/2006/relationships/image" Target="../media/image1.png"/><Relationship Id="rId7" Type="http://schemas.openxmlformats.org/officeDocument/2006/relationships/image" Target="../media/image267.wmf"/><Relationship Id="rId12" Type="http://schemas.openxmlformats.org/officeDocument/2006/relationships/oleObject" Target="../embeddings/oleObject259.bin"/><Relationship Id="rId17" Type="http://schemas.openxmlformats.org/officeDocument/2006/relationships/image" Target="../media/image272.wmf"/><Relationship Id="rId2" Type="http://schemas.openxmlformats.org/officeDocument/2006/relationships/slideLayout" Target="../slideLayouts/slideLayout2.xml"/><Relationship Id="rId16" Type="http://schemas.openxmlformats.org/officeDocument/2006/relationships/oleObject" Target="../embeddings/oleObject261.bin"/><Relationship Id="rId1" Type="http://schemas.openxmlformats.org/officeDocument/2006/relationships/vmlDrawing" Target="../drawings/vmlDrawing62.vml"/><Relationship Id="rId6" Type="http://schemas.openxmlformats.org/officeDocument/2006/relationships/oleObject" Target="../embeddings/oleObject256.bin"/><Relationship Id="rId11" Type="http://schemas.openxmlformats.org/officeDocument/2006/relationships/image" Target="../media/image269.wmf"/><Relationship Id="rId5" Type="http://schemas.openxmlformats.org/officeDocument/2006/relationships/image" Target="../media/image266.wmf"/><Relationship Id="rId15" Type="http://schemas.openxmlformats.org/officeDocument/2006/relationships/image" Target="../media/image271.wmf"/><Relationship Id="rId10" Type="http://schemas.openxmlformats.org/officeDocument/2006/relationships/oleObject" Target="../embeddings/oleObject258.bin"/><Relationship Id="rId4" Type="http://schemas.openxmlformats.org/officeDocument/2006/relationships/oleObject" Target="../embeddings/oleObject255.bin"/><Relationship Id="rId9" Type="http://schemas.openxmlformats.org/officeDocument/2006/relationships/image" Target="../media/image268.wmf"/><Relationship Id="rId14" Type="http://schemas.openxmlformats.org/officeDocument/2006/relationships/oleObject" Target="../embeddings/oleObject260.bin"/></Relationships>
</file>

<file path=ppt/slides/_rels/slide94.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vmlDrawing" Target="../drawings/vmlDrawing63.vml"/><Relationship Id="rId6" Type="http://schemas.openxmlformats.org/officeDocument/2006/relationships/image" Target="../media/image297.png"/><Relationship Id="rId5" Type="http://schemas.openxmlformats.org/officeDocument/2006/relationships/image" Target="../media/image273.wmf"/><Relationship Id="rId4" Type="http://schemas.openxmlformats.org/officeDocument/2006/relationships/oleObject" Target="../embeddings/oleObject262.bin"/></Relationships>
</file>

<file path=ppt/slides/_rels/slide96.xml.rels><?xml version="1.0" encoding="UTF-8" standalone="yes"?>
<Relationships xmlns="http://schemas.openxmlformats.org/package/2006/relationships"><Relationship Id="rId3" Type="http://schemas.openxmlformats.org/officeDocument/2006/relationships/hyperlink" Target="https://www.youtube.com/watch?v=obZ-xUL4S9g&amp;t=152s"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www.youtube.com/watch?v=9_m36W3cK74" TargetMode="External"/><Relationship Id="rId5" Type="http://schemas.openxmlformats.org/officeDocument/2006/relationships/hyperlink" Target="https://www.youtube.com/watch?v=kfv9h3c46CI" TargetMode="External"/><Relationship Id="rId4" Type="http://schemas.openxmlformats.org/officeDocument/2006/relationships/hyperlink" Target="https://www.youtube.com/watch?v=A_QE-duLhW0&amp;t=904s" TargetMode="External"/></Relationships>
</file>

<file path=ppt/slides/_rels/slide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64.vml"/><Relationship Id="rId5" Type="http://schemas.openxmlformats.org/officeDocument/2006/relationships/image" Target="../media/image274.wmf"/><Relationship Id="rId4" Type="http://schemas.openxmlformats.org/officeDocument/2006/relationships/oleObject" Target="../embeddings/oleObject263.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err="1" smtClean="0"/>
              <a:t>Noida</a:t>
            </a:r>
            <a:r>
              <a:rPr lang="en-US" sz="2400" dirty="0" smtClean="0"/>
              <a:t> Institute of Engineering and Technology, Greater </a:t>
            </a:r>
            <a:r>
              <a:rPr lang="en-US" sz="2400" dirty="0" err="1" smtClean="0"/>
              <a:t>Noida</a:t>
            </a:r>
            <a:endParaRPr lang="en-US" sz="2400" dirty="0"/>
          </a:p>
        </p:txBody>
      </p:sp>
      <p:sp>
        <p:nvSpPr>
          <p:cNvPr id="3" name="Subtitle 2"/>
          <p:cNvSpPr>
            <a:spLocks noGrp="1"/>
          </p:cNvSpPr>
          <p:nvPr>
            <p:ph type="subTitle" idx="1"/>
          </p:nvPr>
        </p:nvSpPr>
        <p:spPr>
          <a:xfrm>
            <a:off x="1415143" y="874486"/>
            <a:ext cx="6400800" cy="1752600"/>
          </a:xfrm>
        </p:spPr>
        <p:style>
          <a:lnRef idx="2">
            <a:schemeClr val="accent5"/>
          </a:lnRef>
          <a:fillRef idx="1">
            <a:schemeClr val="lt1"/>
          </a:fillRef>
          <a:effectRef idx="0">
            <a:schemeClr val="accent5"/>
          </a:effectRef>
          <a:fontRef idx="minor">
            <a:schemeClr val="dk1"/>
          </a:fontRef>
        </p:style>
        <p:txBody>
          <a:bodyPr>
            <a:normAutofit/>
          </a:bodyPr>
          <a:lstStyle/>
          <a:p>
            <a:endParaRPr lang="en-US" sz="3400" b="1" dirty="0" smtClean="0">
              <a:solidFill>
                <a:schemeClr val="tx1"/>
              </a:solidFill>
            </a:endParaRPr>
          </a:p>
          <a:p>
            <a:r>
              <a:rPr lang="en-US" sz="3600" b="1" dirty="0" smtClean="0">
                <a:solidFill>
                  <a:schemeClr val="tx1"/>
                </a:solidFill>
              </a:rPr>
              <a:t>Multivariable </a:t>
            </a:r>
            <a:r>
              <a:rPr lang="en-US" sz="3600" b="1" dirty="0">
                <a:solidFill>
                  <a:schemeClr val="tx1"/>
                </a:solidFill>
              </a:rPr>
              <a:t>Calculus </a:t>
            </a:r>
          </a:p>
        </p:txBody>
      </p:sp>
      <p:sp>
        <p:nvSpPr>
          <p:cNvPr id="9" name="Date Placeholder 8"/>
          <p:cNvSpPr>
            <a:spLocks noGrp="1"/>
          </p:cNvSpPr>
          <p:nvPr>
            <p:ph type="dt" sz="half" idx="10"/>
          </p:nvPr>
        </p:nvSpPr>
        <p:spPr>
          <a:xfrm>
            <a:off x="381000" y="6477000"/>
            <a:ext cx="2133600" cy="365125"/>
          </a:xfrm>
        </p:spPr>
        <p:txBody>
          <a:bodyPr/>
          <a:lstStyle/>
          <a:p>
            <a:fld id="{79D0947C-83B6-4EDF-B499-A76A129F4191}" type="datetime1">
              <a:rPr lang="en-US" smtClean="0"/>
              <a:t>7/5/2021</a:t>
            </a:fld>
            <a:endParaRPr lang="en-US" dirty="0"/>
          </a:p>
        </p:txBody>
      </p:sp>
      <p:pic>
        <p:nvPicPr>
          <p:cNvPr id="1026"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sp>
        <p:nvSpPr>
          <p:cNvPr id="6" name="Subtitle 2"/>
          <p:cNvSpPr txBox="1">
            <a:spLocks/>
          </p:cNvSpPr>
          <p:nvPr/>
        </p:nvSpPr>
        <p:spPr>
          <a:xfrm>
            <a:off x="4648200" y="3962400"/>
            <a:ext cx="4343400" cy="17526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b="1" dirty="0" smtClean="0">
                <a:solidFill>
                  <a:schemeClr val="tx1"/>
                </a:solidFill>
              </a:rPr>
              <a:t>Dr. Akansha Singh</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1" i="0" u="none" strike="noStrike" kern="1200" cap="none" spc="0" normalizeH="0" baseline="0" noProof="0" dirty="0" smtClean="0">
                <a:ln>
                  <a:noFill/>
                </a:ln>
                <a:solidFill>
                  <a:schemeClr val="tx1"/>
                </a:solidFill>
                <a:effectLst/>
                <a:uLnTx/>
                <a:uFillTx/>
                <a:latin typeface="+mn-lt"/>
                <a:ea typeface="+mn-ea"/>
                <a:cs typeface="+mn-cs"/>
              </a:rPr>
              <a:t>Affiliation</a:t>
            </a:r>
            <a:r>
              <a:rPr kumimoji="0" lang="en-US" sz="2400" b="1" i="0" u="none" strike="noStrike" kern="1200" cap="none" spc="0" normalizeH="0" noProof="0" dirty="0" smtClean="0">
                <a:ln>
                  <a:noFill/>
                </a:ln>
                <a:solidFill>
                  <a:schemeClr val="tx1"/>
                </a:solidFill>
                <a:effectLst/>
                <a:uLnTx/>
                <a:uFillTx/>
                <a:latin typeface="+mn-lt"/>
                <a:ea typeface="+mn-ea"/>
                <a:cs typeface="+mn-cs"/>
              </a:rPr>
              <a:t> from AKTU, </a:t>
            </a:r>
            <a:r>
              <a:rPr kumimoji="0" lang="en-US" sz="2400" b="1" i="0" u="none" strike="noStrike" kern="1200" cap="none" spc="0" normalizeH="0" noProof="0" dirty="0" err="1" smtClean="0">
                <a:ln>
                  <a:noFill/>
                </a:ln>
                <a:solidFill>
                  <a:schemeClr val="tx1"/>
                </a:solidFill>
                <a:effectLst/>
                <a:uLnTx/>
                <a:uFillTx/>
                <a:latin typeface="+mn-lt"/>
                <a:ea typeface="+mn-ea"/>
                <a:cs typeface="+mn-cs"/>
              </a:rPr>
              <a:t>Lucknow</a:t>
            </a:r>
            <a:endParaRPr kumimoji="0" lang="en-US" sz="2400" b="1" i="0" u="none" strike="noStrike" kern="1200" cap="none" spc="0" normalizeH="0" noProof="0" dirty="0" smtClean="0">
              <a:ln>
                <a:noFill/>
              </a:ln>
              <a:solidFill>
                <a:schemeClr val="tx1"/>
              </a:solidFill>
              <a:effectLst/>
              <a:uLnTx/>
              <a:uFillTx/>
              <a:latin typeface="+mn-lt"/>
              <a:ea typeface="+mn-ea"/>
              <a:cs typeface="+mn-cs"/>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b="1" baseline="0" dirty="0" smtClean="0">
                <a:solidFill>
                  <a:schemeClr val="tx1"/>
                </a:solidFill>
              </a:rPr>
              <a:t>Mathematics Department</a:t>
            </a:r>
            <a:endParaRPr kumimoji="0" lang="en-US" sz="2400" b="1" i="0" u="none" strike="noStrike" kern="1200" cap="none" spc="0" normalizeH="0" baseline="0" noProof="0" dirty="0">
              <a:ln>
                <a:noFill/>
              </a:ln>
              <a:solidFill>
                <a:schemeClr val="tx1"/>
              </a:solidFill>
              <a:effectLst/>
              <a:uLnTx/>
              <a:uFillTx/>
              <a:latin typeface="+mn-lt"/>
              <a:ea typeface="+mn-ea"/>
              <a:cs typeface="+mn-cs"/>
            </a:endParaRPr>
          </a:p>
        </p:txBody>
      </p:sp>
      <p:pic>
        <p:nvPicPr>
          <p:cNvPr id="1027" name="Picture 3" descr="C:\Users\Manks\Downloads\128_calendar-schedule-credit-mortgage-date-512.png"/>
          <p:cNvPicPr>
            <a:picLocks noChangeAspect="1" noChangeArrowheads="1"/>
          </p:cNvPicPr>
          <p:nvPr/>
        </p:nvPicPr>
        <p:blipFill>
          <a:blip r:embed="rId4" cstate="print"/>
          <a:srcRect/>
          <a:stretch>
            <a:fillRect/>
          </a:stretch>
        </p:blipFill>
        <p:spPr bwMode="auto">
          <a:xfrm flipH="1">
            <a:off x="381000" y="5943600"/>
            <a:ext cx="533400" cy="533400"/>
          </a:xfrm>
          <a:prstGeom prst="rect">
            <a:avLst/>
          </a:prstGeom>
          <a:noFill/>
        </p:spPr>
      </p:pic>
      <p:pic>
        <p:nvPicPr>
          <p:cNvPr id="11" name="Picture 4" descr="C:\Users\Manks\Downloads\speak.png"/>
          <p:cNvPicPr>
            <a:picLocks noChangeAspect="1" noChangeArrowheads="1"/>
          </p:cNvPicPr>
          <p:nvPr/>
        </p:nvPicPr>
        <p:blipFill>
          <a:blip r:embed="rId5" cstate="print"/>
          <a:srcRect/>
          <a:stretch>
            <a:fillRect/>
          </a:stretch>
        </p:blipFill>
        <p:spPr bwMode="auto">
          <a:xfrm>
            <a:off x="6477000" y="2590800"/>
            <a:ext cx="1524000" cy="1524000"/>
          </a:xfrm>
          <a:prstGeom prst="rect">
            <a:avLst/>
          </a:prstGeom>
          <a:noFill/>
        </p:spPr>
      </p:pic>
      <p:sp>
        <p:nvSpPr>
          <p:cNvPr id="12" name="Subtitle 2"/>
          <p:cNvSpPr txBox="1">
            <a:spLocks/>
          </p:cNvSpPr>
          <p:nvPr/>
        </p:nvSpPr>
        <p:spPr>
          <a:xfrm>
            <a:off x="152400" y="2971800"/>
            <a:ext cx="2057400" cy="5334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800" b="1" i="0" u="none" strike="noStrike" kern="1200" cap="none" spc="0" normalizeH="0" baseline="0" noProof="0" dirty="0" smtClean="0">
                <a:ln>
                  <a:noFill/>
                </a:ln>
                <a:solidFill>
                  <a:schemeClr val="tx1"/>
                </a:solidFill>
                <a:effectLst/>
                <a:uLnTx/>
                <a:uFillTx/>
                <a:latin typeface="+mn-lt"/>
                <a:ea typeface="+mn-ea"/>
                <a:cs typeface="+mn-cs"/>
              </a:rPr>
              <a:t>Unit:</a:t>
            </a:r>
            <a:r>
              <a:rPr kumimoji="0" lang="en-US" sz="2800" b="1" i="0" u="none" strike="noStrike" kern="1200" cap="none" spc="0" normalizeH="0" noProof="0" dirty="0" smtClean="0">
                <a:ln>
                  <a:noFill/>
                </a:ln>
                <a:solidFill>
                  <a:schemeClr val="tx1"/>
                </a:solidFill>
                <a:effectLst/>
                <a:uLnTx/>
                <a:uFillTx/>
                <a:latin typeface="+mn-lt"/>
                <a:ea typeface="+mn-ea"/>
                <a:cs typeface="+mn-cs"/>
              </a:rPr>
              <a:t> </a:t>
            </a:r>
            <a:r>
              <a:rPr kumimoji="0" lang="en-US" sz="2800" b="1" i="0" u="none" strike="noStrike" kern="1200" cap="none" spc="0" normalizeH="0" noProof="0" dirty="0">
                <a:ln>
                  <a:noFill/>
                </a:ln>
                <a:solidFill>
                  <a:schemeClr val="tx1"/>
                </a:solidFill>
                <a:effectLst/>
                <a:uLnTx/>
                <a:uFillTx/>
                <a:latin typeface="+mn-lt"/>
                <a:ea typeface="+mn-ea"/>
                <a:cs typeface="+mn-cs"/>
              </a:rPr>
              <a:t>1</a:t>
            </a:r>
            <a:endParaRPr kumimoji="0" lang="en-US" sz="2800" b="1" i="0" u="none" strike="noStrike" kern="1200" cap="none" spc="0" normalizeH="0" baseline="0" noProof="0" dirty="0">
              <a:ln>
                <a:noFill/>
              </a:ln>
              <a:solidFill>
                <a:schemeClr val="tx1"/>
              </a:solidFill>
              <a:effectLst/>
              <a:uLnTx/>
              <a:uFillTx/>
              <a:latin typeface="+mn-lt"/>
              <a:ea typeface="+mn-ea"/>
              <a:cs typeface="+mn-cs"/>
            </a:endParaRPr>
          </a:p>
        </p:txBody>
      </p:sp>
      <p:sp>
        <p:nvSpPr>
          <p:cNvPr id="14" name="Subtitle 2"/>
          <p:cNvSpPr txBox="1">
            <a:spLocks/>
          </p:cNvSpPr>
          <p:nvPr/>
        </p:nvSpPr>
        <p:spPr>
          <a:xfrm>
            <a:off x="152400" y="38100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1" i="0" u="none" strike="noStrike" kern="1200" cap="none" spc="0" normalizeH="0" baseline="0" noProof="0" dirty="0" smtClean="0">
                <a:ln>
                  <a:noFill/>
                </a:ln>
                <a:solidFill>
                  <a:schemeClr val="tx1"/>
                </a:solidFill>
                <a:effectLst/>
                <a:uLnTx/>
                <a:uFillTx/>
                <a:latin typeface="+mn-lt"/>
                <a:ea typeface="+mn-ea"/>
                <a:cs typeface="+mn-cs"/>
              </a:rPr>
              <a:t>MATHEMATICAL</a:t>
            </a:r>
            <a:r>
              <a:rPr kumimoji="0" lang="en-US" sz="2400" b="1" i="0" u="none" strike="noStrike" kern="1200" cap="none" spc="0" normalizeH="0" noProof="0" dirty="0" smtClean="0">
                <a:ln>
                  <a:noFill/>
                </a:ln>
                <a:solidFill>
                  <a:schemeClr val="tx1"/>
                </a:solidFill>
                <a:effectLst/>
                <a:uLnTx/>
                <a:uFillTx/>
                <a:latin typeface="+mn-lt"/>
                <a:ea typeface="+mn-ea"/>
                <a:cs typeface="+mn-cs"/>
              </a:rPr>
              <a:t> FOUNDATION</a:t>
            </a:r>
            <a:r>
              <a:rPr kumimoji="0" lang="en-US" sz="2400" b="1" i="0" u="none" strike="noStrike" kern="1200" cap="none" spc="0" normalizeH="0" baseline="0" noProof="0" dirty="0" smtClean="0">
                <a:ln>
                  <a:noFill/>
                </a:ln>
                <a:solidFill>
                  <a:schemeClr val="tx1"/>
                </a:solidFill>
                <a:effectLst/>
                <a:uLnTx/>
                <a:uFillTx/>
                <a:latin typeface="+mn-lt"/>
                <a:ea typeface="+mn-ea"/>
                <a:cs typeface="+mn-cs"/>
              </a:rPr>
              <a:t> – </a:t>
            </a:r>
            <a:r>
              <a:rPr lang="en-US" sz="2400" b="1" dirty="0" smtClean="0">
                <a:solidFill>
                  <a:schemeClr val="tx1"/>
                </a:solidFill>
              </a:rPr>
              <a:t>II</a:t>
            </a:r>
            <a:endParaRPr kumimoji="0" lang="en-US" sz="2400" b="1" i="0" u="none" strike="noStrike" kern="1200" cap="none" spc="0" normalizeH="0" baseline="0" noProof="0" dirty="0">
              <a:ln>
                <a:noFill/>
              </a:ln>
              <a:solidFill>
                <a:schemeClr val="tx1"/>
              </a:solidFill>
              <a:effectLst/>
              <a:uLnTx/>
              <a:uFillTx/>
              <a:latin typeface="+mn-lt"/>
              <a:ea typeface="+mn-ea"/>
              <a:cs typeface="+mn-cs"/>
            </a:endParaRPr>
          </a:p>
        </p:txBody>
      </p:sp>
      <p:sp>
        <p:nvSpPr>
          <p:cNvPr id="15" name="Subtitle 2"/>
          <p:cNvSpPr txBox="1">
            <a:spLocks/>
          </p:cNvSpPr>
          <p:nvPr/>
        </p:nvSpPr>
        <p:spPr>
          <a:xfrm>
            <a:off x="152400" y="48768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800" b="1" i="0" u="none" strike="noStrike" kern="1200" cap="none" spc="0" normalizeH="0" noProof="0" dirty="0" smtClean="0">
                <a:ln>
                  <a:noFill/>
                </a:ln>
                <a:solidFill>
                  <a:schemeClr val="tx1"/>
                </a:solidFill>
                <a:effectLst/>
                <a:uLnTx/>
                <a:uFillTx/>
                <a:latin typeface="+mn-lt"/>
                <a:ea typeface="+mn-ea"/>
                <a:cs typeface="+mn-cs"/>
              </a:rPr>
              <a:t>B Tech 2</a:t>
            </a:r>
            <a:r>
              <a:rPr kumimoji="0" lang="en-US" sz="2800" b="1" i="0" u="none" strike="noStrike" kern="1200" cap="none" spc="0" normalizeH="0" baseline="30000" noProof="0" dirty="0" smtClean="0">
                <a:ln>
                  <a:noFill/>
                </a:ln>
                <a:solidFill>
                  <a:schemeClr val="tx1"/>
                </a:solidFill>
                <a:effectLst/>
                <a:uLnTx/>
                <a:uFillTx/>
                <a:latin typeface="+mn-lt"/>
                <a:ea typeface="+mn-ea"/>
                <a:cs typeface="+mn-cs"/>
              </a:rPr>
              <a:t>nd</a:t>
            </a:r>
            <a:r>
              <a:rPr kumimoji="0" lang="en-US" sz="2800" b="1" i="0" u="none" strike="noStrike" kern="1200" cap="none" spc="0" normalizeH="0" noProof="0" dirty="0" smtClean="0">
                <a:ln>
                  <a:noFill/>
                </a:ln>
                <a:solidFill>
                  <a:schemeClr val="tx1"/>
                </a:solidFill>
                <a:effectLst/>
                <a:uLnTx/>
                <a:uFillTx/>
                <a:latin typeface="+mn-lt"/>
                <a:ea typeface="+mn-ea"/>
                <a:cs typeface="+mn-cs"/>
              </a:rPr>
              <a:t> </a:t>
            </a:r>
            <a:r>
              <a:rPr kumimoji="0" lang="en-US" sz="2800" b="1" i="0" u="none" strike="noStrike" kern="1200" cap="none" spc="0" normalizeH="0" noProof="0" dirty="0" err="1" smtClean="0">
                <a:ln>
                  <a:noFill/>
                </a:ln>
                <a:solidFill>
                  <a:schemeClr val="tx1"/>
                </a:solidFill>
                <a:effectLst/>
                <a:uLnTx/>
                <a:uFillTx/>
                <a:latin typeface="+mn-lt"/>
                <a:ea typeface="+mn-ea"/>
                <a:cs typeface="+mn-cs"/>
              </a:rPr>
              <a:t>Sem</a:t>
            </a:r>
            <a:endParaRPr kumimoji="0" lang="en-US" sz="2800" b="1" i="0" u="none" strike="noStrike" kern="1200" cap="none" spc="0" normalizeH="0" baseline="0" noProof="0" dirty="0">
              <a:ln>
                <a:noFill/>
              </a:ln>
              <a:solidFill>
                <a:schemeClr val="tx1"/>
              </a:solidFill>
              <a:effectLst/>
              <a:uLnTx/>
              <a:uFillTx/>
              <a:latin typeface="+mn-lt"/>
              <a:ea typeface="+mn-ea"/>
              <a:cs typeface="+mn-cs"/>
            </a:endParaRPr>
          </a:p>
        </p:txBody>
      </p:sp>
      <p:sp>
        <p:nvSpPr>
          <p:cNvPr id="17"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1</a:t>
            </a:fld>
            <a:endParaRPr lang="en-US"/>
          </a:p>
        </p:txBody>
      </p:sp>
      <p:sp>
        <p:nvSpPr>
          <p:cNvPr id="18"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Tree>
    <p:extLst>
      <p:ext uri="{BB962C8B-B14F-4D97-AF65-F5344CB8AC3E}">
        <p14:creationId xmlns:p14="http://schemas.microsoft.com/office/powerpoint/2010/main" val="116003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3"/>
            <a:ext cx="8305800" cy="4114798"/>
          </a:xfrm>
        </p:spPr>
        <p:txBody>
          <a:bodyPr/>
          <a:lstStyle/>
          <a:p>
            <a:pPr>
              <a:buFont typeface="Wingdings" pitchFamily="2" charset="2"/>
              <a:buChar char="ü"/>
            </a:pPr>
            <a:r>
              <a:rPr lang="en-US" sz="2400" dirty="0"/>
              <a:t>Function of one and two </a:t>
            </a:r>
            <a:r>
              <a:rPr lang="en-US" sz="2400" dirty="0" smtClean="0"/>
              <a:t>variables</a:t>
            </a:r>
          </a:p>
          <a:p>
            <a:pPr marL="0" indent="0">
              <a:buNone/>
            </a:pPr>
            <a:endParaRPr lang="en-US" sz="2400" dirty="0"/>
          </a:p>
          <a:p>
            <a:pPr marL="0" indent="0">
              <a:buNone/>
            </a:pPr>
            <a:endParaRPr lang="en-US" sz="2400" dirty="0"/>
          </a:p>
          <a:p>
            <a:pPr>
              <a:buFont typeface="Wingdings" pitchFamily="2" charset="2"/>
              <a:buChar char="ü"/>
            </a:pPr>
            <a:r>
              <a:rPr lang="en-US" sz="2400" dirty="0"/>
              <a:t>Basic knowledge of </a:t>
            </a:r>
            <a:r>
              <a:rPr lang="en-US" sz="2400" dirty="0" smtClean="0"/>
              <a:t>differentiation and integration</a:t>
            </a:r>
            <a:endParaRPr lang="en-US" sz="2400" dirty="0"/>
          </a:p>
          <a:p>
            <a:pPr>
              <a:buFont typeface="Wingdings" panose="05000000000000000000" pitchFamily="2" charset="2"/>
              <a:buChar char="Ø"/>
            </a:pPr>
            <a:endParaRPr lang="en-US" sz="2400" dirty="0"/>
          </a:p>
        </p:txBody>
      </p:sp>
      <p:sp>
        <p:nvSpPr>
          <p:cNvPr id="9"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3400" b="1" dirty="0" smtClean="0"/>
              <a:t>Prerequisite and Recap</a:t>
            </a:r>
            <a:endParaRPr lang="en-US" sz="3400" b="1" dirty="0"/>
          </a:p>
        </p:txBody>
      </p:sp>
      <p:pic>
        <p:nvPicPr>
          <p:cNvPr id="10"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1" name="Date Placeholder 5"/>
          <p:cNvSpPr>
            <a:spLocks noGrp="1"/>
          </p:cNvSpPr>
          <p:nvPr>
            <p:ph type="dt" sz="half" idx="10"/>
          </p:nvPr>
        </p:nvSpPr>
        <p:spPr>
          <a:xfrm>
            <a:off x="457200" y="6356350"/>
            <a:ext cx="2133600" cy="365125"/>
          </a:xfrm>
        </p:spPr>
        <p:txBody>
          <a:bodyPr/>
          <a:lstStyle/>
          <a:p>
            <a:fld id="{DA596702-752B-4852-B246-07E5A729D4CB}" type="datetime1">
              <a:rPr lang="en-US" smtClean="0"/>
              <a:t>7/5/2021</a:t>
            </a:fld>
            <a:endParaRPr lang="en-US"/>
          </a:p>
        </p:txBody>
      </p:sp>
      <p:sp>
        <p:nvSpPr>
          <p:cNvPr id="12"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10</a:t>
            </a:fld>
            <a:endParaRPr lang="en-US"/>
          </a:p>
        </p:txBody>
      </p:sp>
      <p:sp>
        <p:nvSpPr>
          <p:cNvPr id="13"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Tree>
    <p:extLst>
      <p:ext uri="{BB962C8B-B14F-4D97-AF65-F5344CB8AC3E}">
        <p14:creationId xmlns:p14="http://schemas.microsoft.com/office/powerpoint/2010/main" val="1362367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t>Example 1</a:t>
            </a:r>
            <a:endParaRPr lang="en-US" sz="3400" b="1" dirty="0"/>
          </a:p>
        </p:txBody>
      </p:sp>
      <p:pic>
        <p:nvPicPr>
          <p:cNvPr id="5"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Date Placeholder 5"/>
          <p:cNvSpPr>
            <a:spLocks noGrp="1"/>
          </p:cNvSpPr>
          <p:nvPr>
            <p:ph type="dt" sz="half" idx="10"/>
          </p:nvPr>
        </p:nvSpPr>
        <p:spPr>
          <a:xfrm>
            <a:off x="457200" y="6356350"/>
            <a:ext cx="2133600" cy="365125"/>
          </a:xfrm>
        </p:spPr>
        <p:txBody>
          <a:bodyPr/>
          <a:lstStyle/>
          <a:p>
            <a:fld id="{2FEFF4D2-8CE5-4A1F-8A6C-B1E5A90963AA}" type="datetime1">
              <a:rPr lang="en-US" smtClean="0"/>
              <a:t>7/5/2021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100</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
        <p:nvSpPr>
          <p:cNvPr id="11" name="Content Placeholder 2"/>
          <p:cNvSpPr txBox="1">
            <a:spLocks/>
          </p:cNvSpPr>
          <p:nvPr/>
        </p:nvSpPr>
        <p:spPr>
          <a:xfrm>
            <a:off x="0" y="2258291"/>
            <a:ext cx="1981200" cy="609600"/>
          </a:xfrm>
          <a:prstGeom prst="rect">
            <a:avLst/>
          </a:prstGeom>
          <a:no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smtClean="0"/>
              <a:t>Solution: </a:t>
            </a:r>
            <a:r>
              <a:rPr lang="en-US" sz="2400" dirty="0" smtClean="0"/>
              <a:t>Let</a:t>
            </a:r>
          </a:p>
          <a:p>
            <a:endParaRPr lang="en-US" sz="2800" b="1" dirty="0"/>
          </a:p>
          <a:p>
            <a:pPr marL="0" indent="0">
              <a:buNone/>
            </a:pPr>
            <a:endParaRPr lang="en-US" sz="2800" dirty="0"/>
          </a:p>
        </p:txBody>
      </p:sp>
      <p:sp>
        <p:nvSpPr>
          <p:cNvPr id="18" name="Content Placeholder 2"/>
          <p:cNvSpPr txBox="1">
            <a:spLocks/>
          </p:cNvSpPr>
          <p:nvPr/>
        </p:nvSpPr>
        <p:spPr>
          <a:xfrm>
            <a:off x="23884" y="725606"/>
            <a:ext cx="1676400" cy="609600"/>
          </a:xfrm>
          <a:prstGeom prst="rect">
            <a:avLst/>
          </a:prstGeom>
          <a:noFill/>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100" b="1" dirty="0" smtClean="0"/>
              <a:t>Question:</a:t>
            </a:r>
          </a:p>
          <a:p>
            <a:endParaRPr lang="en-US" sz="2800" b="1" dirty="0"/>
          </a:p>
          <a:p>
            <a:pPr marL="0" indent="0">
              <a:buNone/>
            </a:pPr>
            <a:endParaRPr lang="en-US" sz="2800" dirty="0"/>
          </a:p>
        </p:txBody>
      </p:sp>
      <p:graphicFrame>
        <p:nvGraphicFramePr>
          <p:cNvPr id="3" name="Object 2"/>
          <p:cNvGraphicFramePr>
            <a:graphicFrameLocks noChangeAspect="1"/>
          </p:cNvGraphicFramePr>
          <p:nvPr>
            <p:extLst>
              <p:ext uri="{D42A27DB-BD31-4B8C-83A1-F6EECF244321}">
                <p14:modId xmlns:p14="http://schemas.microsoft.com/office/powerpoint/2010/main" val="326691717"/>
              </p:ext>
            </p:extLst>
          </p:nvPr>
        </p:nvGraphicFramePr>
        <p:xfrm>
          <a:off x="152400" y="1116879"/>
          <a:ext cx="8515350" cy="1141412"/>
        </p:xfrm>
        <a:graphic>
          <a:graphicData uri="http://schemas.openxmlformats.org/presentationml/2006/ole">
            <mc:AlternateContent xmlns:mc="http://schemas.openxmlformats.org/markup-compatibility/2006">
              <mc:Choice xmlns:v="urn:schemas-microsoft-com:vml" Requires="v">
                <p:oleObj spid="_x0000_s265470" name="Equation" r:id="rId4" imgW="4368800" imgH="635000" progId="Equation.DSMT4">
                  <p:embed/>
                </p:oleObj>
              </mc:Choice>
              <mc:Fallback>
                <p:oleObj name="Equation" r:id="rId4" imgW="4368800" imgH="635000" progId="Equation.DSMT4">
                  <p:embed/>
                  <p:pic>
                    <p:nvPicPr>
                      <p:cNvPr id="0" name="Picture 2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116879"/>
                        <a:ext cx="8515350" cy="1141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366473897"/>
              </p:ext>
            </p:extLst>
          </p:nvPr>
        </p:nvGraphicFramePr>
        <p:xfrm>
          <a:off x="2133600" y="2258291"/>
          <a:ext cx="3556413" cy="777358"/>
        </p:xfrm>
        <a:graphic>
          <a:graphicData uri="http://schemas.openxmlformats.org/presentationml/2006/ole">
            <mc:AlternateContent xmlns:mc="http://schemas.openxmlformats.org/markup-compatibility/2006">
              <mc:Choice xmlns:v="urn:schemas-microsoft-com:vml" Requires="v">
                <p:oleObj spid="_x0000_s265471" name="Equation" r:id="rId6" imgW="1803400" imgH="393700" progId="Equation.DSMT4">
                  <p:embed/>
                </p:oleObj>
              </mc:Choice>
              <mc:Fallback>
                <p:oleObj name="Equation" r:id="rId6" imgW="1803400" imgH="393700" progId="Equation.DSMT4">
                  <p:embed/>
                  <p:pic>
                    <p:nvPicPr>
                      <p:cNvPr id="0" name="Picture 2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3600" y="2258291"/>
                        <a:ext cx="3556413" cy="7773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676143859"/>
              </p:ext>
            </p:extLst>
          </p:nvPr>
        </p:nvGraphicFramePr>
        <p:xfrm>
          <a:off x="609600" y="3124200"/>
          <a:ext cx="3276600" cy="726404"/>
        </p:xfrm>
        <a:graphic>
          <a:graphicData uri="http://schemas.openxmlformats.org/presentationml/2006/ole">
            <mc:AlternateContent xmlns:mc="http://schemas.openxmlformats.org/markup-compatibility/2006">
              <mc:Choice xmlns:v="urn:schemas-microsoft-com:vml" Requires="v">
                <p:oleObj spid="_x0000_s265472" name="Equation" r:id="rId8" imgW="1777229" imgH="393529" progId="Equation.DSMT4">
                  <p:embed/>
                </p:oleObj>
              </mc:Choice>
              <mc:Fallback>
                <p:oleObj name="Equation" r:id="rId8" imgW="1777229" imgH="393529" progId="Equation.DSMT4">
                  <p:embed/>
                  <p:pic>
                    <p:nvPicPr>
                      <p:cNvPr id="0" name="Picture 24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600" y="3124200"/>
                        <a:ext cx="3276600" cy="7264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2030291703"/>
              </p:ext>
            </p:extLst>
          </p:nvPr>
        </p:nvGraphicFramePr>
        <p:xfrm>
          <a:off x="4876800" y="3124200"/>
          <a:ext cx="3200400" cy="694661"/>
        </p:xfrm>
        <a:graphic>
          <a:graphicData uri="http://schemas.openxmlformats.org/presentationml/2006/ole">
            <mc:AlternateContent xmlns:mc="http://schemas.openxmlformats.org/markup-compatibility/2006">
              <mc:Choice xmlns:v="urn:schemas-microsoft-com:vml" Requires="v">
                <p:oleObj spid="_x0000_s265473" name="Equation" r:id="rId10" imgW="1815312" imgH="393529" progId="Equation.DSMT4">
                  <p:embed/>
                </p:oleObj>
              </mc:Choice>
              <mc:Fallback>
                <p:oleObj name="Equation" r:id="rId10" imgW="1815312" imgH="393529" progId="Equation.DSMT4">
                  <p:embed/>
                  <p:pic>
                    <p:nvPicPr>
                      <p:cNvPr id="0" name="Picture 24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76800" y="3124200"/>
                        <a:ext cx="3200400" cy="69466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1906516673"/>
              </p:ext>
            </p:extLst>
          </p:nvPr>
        </p:nvGraphicFramePr>
        <p:xfrm>
          <a:off x="175715" y="4114800"/>
          <a:ext cx="3049137" cy="521004"/>
        </p:xfrm>
        <a:graphic>
          <a:graphicData uri="http://schemas.openxmlformats.org/presentationml/2006/ole">
            <mc:AlternateContent xmlns:mc="http://schemas.openxmlformats.org/markup-compatibility/2006">
              <mc:Choice xmlns:v="urn:schemas-microsoft-com:vml" Requires="v">
                <p:oleObj spid="_x0000_s265474" name="Equation" r:id="rId12" imgW="1714500" imgH="292100" progId="Equation.DSMT4">
                  <p:embed/>
                </p:oleObj>
              </mc:Choice>
              <mc:Fallback>
                <p:oleObj name="Equation" r:id="rId12" imgW="1714500" imgH="292100" progId="Equation.DSMT4">
                  <p:embed/>
                  <p:pic>
                    <p:nvPicPr>
                      <p:cNvPr id="0" name="Picture 24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5715" y="4114800"/>
                        <a:ext cx="3049137" cy="5210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539154079"/>
              </p:ext>
            </p:extLst>
          </p:nvPr>
        </p:nvGraphicFramePr>
        <p:xfrm>
          <a:off x="3352800" y="4114800"/>
          <a:ext cx="3048000" cy="570230"/>
        </p:xfrm>
        <a:graphic>
          <a:graphicData uri="http://schemas.openxmlformats.org/presentationml/2006/ole">
            <mc:AlternateContent xmlns:mc="http://schemas.openxmlformats.org/markup-compatibility/2006">
              <mc:Choice xmlns:v="urn:schemas-microsoft-com:vml" Requires="v">
                <p:oleObj spid="_x0000_s265475" name="Equation" r:id="rId14" imgW="1562100" imgH="292100" progId="Equation.DSMT4">
                  <p:embed/>
                </p:oleObj>
              </mc:Choice>
              <mc:Fallback>
                <p:oleObj name="Equation" r:id="rId14" imgW="1562100" imgH="292100" progId="Equation.DSMT4">
                  <p:embed/>
                  <p:pic>
                    <p:nvPicPr>
                      <p:cNvPr id="0" name="Picture 25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52800" y="4114800"/>
                        <a:ext cx="3048000" cy="57023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3775585707"/>
              </p:ext>
            </p:extLst>
          </p:nvPr>
        </p:nvGraphicFramePr>
        <p:xfrm>
          <a:off x="1447800" y="5029200"/>
          <a:ext cx="3733800" cy="601557"/>
        </p:xfrm>
        <a:graphic>
          <a:graphicData uri="http://schemas.openxmlformats.org/presentationml/2006/ole">
            <mc:AlternateContent xmlns:mc="http://schemas.openxmlformats.org/markup-compatibility/2006">
              <mc:Choice xmlns:v="urn:schemas-microsoft-com:vml" Requires="v">
                <p:oleObj spid="_x0000_s265476" name="Equation" r:id="rId16" imgW="1816100" imgH="292100" progId="Equation.DSMT4">
                  <p:embed/>
                </p:oleObj>
              </mc:Choice>
              <mc:Fallback>
                <p:oleObj name="Equation" r:id="rId16" imgW="1816100" imgH="292100" progId="Equation.DSMT4">
                  <p:embed/>
                  <p:pic>
                    <p:nvPicPr>
                      <p:cNvPr id="0" name="Picture 25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447800" y="5029200"/>
                        <a:ext cx="3733800" cy="6015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3422242411"/>
              </p:ext>
            </p:extLst>
          </p:nvPr>
        </p:nvGraphicFramePr>
        <p:xfrm>
          <a:off x="5277134" y="4953000"/>
          <a:ext cx="2590800" cy="740397"/>
        </p:xfrm>
        <a:graphic>
          <a:graphicData uri="http://schemas.openxmlformats.org/presentationml/2006/ole">
            <mc:AlternateContent xmlns:mc="http://schemas.openxmlformats.org/markup-compatibility/2006">
              <mc:Choice xmlns:v="urn:schemas-microsoft-com:vml" Requires="v">
                <p:oleObj spid="_x0000_s265477" name="Equation" r:id="rId18" imgW="1168400" imgH="469900" progId="Equation.DSMT4">
                  <p:embed/>
                </p:oleObj>
              </mc:Choice>
              <mc:Fallback>
                <p:oleObj name="Equation" r:id="rId18" imgW="1168400" imgH="469900" progId="Equation.DSMT4">
                  <p:embed/>
                  <p:pic>
                    <p:nvPicPr>
                      <p:cNvPr id="0" name="Picture 25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277134" y="4953000"/>
                        <a:ext cx="2590800" cy="7403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1497844349"/>
              </p:ext>
            </p:extLst>
          </p:nvPr>
        </p:nvGraphicFramePr>
        <p:xfrm>
          <a:off x="2514600" y="5715000"/>
          <a:ext cx="1687194" cy="609599"/>
        </p:xfrm>
        <a:graphic>
          <a:graphicData uri="http://schemas.openxmlformats.org/presentationml/2006/ole">
            <mc:AlternateContent xmlns:mc="http://schemas.openxmlformats.org/markup-compatibility/2006">
              <mc:Choice xmlns:v="urn:schemas-microsoft-com:vml" Requires="v">
                <p:oleObj spid="_x0000_s265478" name="Equation" r:id="rId20" imgW="774364" imgH="393529" progId="Equation.DSMT4">
                  <p:embed/>
                </p:oleObj>
              </mc:Choice>
              <mc:Fallback>
                <p:oleObj name="Equation" r:id="rId20" imgW="774364" imgH="393529" progId="Equation.DSMT4">
                  <p:embed/>
                  <p:pic>
                    <p:nvPicPr>
                      <p:cNvPr id="0" name="Picture 25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514600" y="5715000"/>
                        <a:ext cx="1687194" cy="6095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160582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t>Example 2</a:t>
            </a:r>
            <a:endParaRPr lang="en-US" sz="3400" b="1" dirty="0"/>
          </a:p>
        </p:txBody>
      </p:sp>
      <p:pic>
        <p:nvPicPr>
          <p:cNvPr id="5"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Date Placeholder 5"/>
          <p:cNvSpPr>
            <a:spLocks noGrp="1"/>
          </p:cNvSpPr>
          <p:nvPr>
            <p:ph type="dt" sz="half" idx="10"/>
          </p:nvPr>
        </p:nvSpPr>
        <p:spPr>
          <a:xfrm>
            <a:off x="457200" y="6356350"/>
            <a:ext cx="2133600" cy="365125"/>
          </a:xfrm>
        </p:spPr>
        <p:txBody>
          <a:bodyPr/>
          <a:lstStyle/>
          <a:p>
            <a:fld id="{C0A8C93A-9ACA-46EE-8F35-D6453385D846}" type="datetime1">
              <a:rPr lang="en-US" smtClean="0"/>
              <a:t>7/5/2021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101</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
        <p:nvSpPr>
          <p:cNvPr id="11" name="Content Placeholder 2"/>
          <p:cNvSpPr txBox="1">
            <a:spLocks/>
          </p:cNvSpPr>
          <p:nvPr/>
        </p:nvSpPr>
        <p:spPr>
          <a:xfrm>
            <a:off x="0" y="2258291"/>
            <a:ext cx="1981200" cy="609600"/>
          </a:xfrm>
          <a:prstGeom prst="rect">
            <a:avLst/>
          </a:prstGeom>
          <a:no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smtClean="0"/>
              <a:t>Solution:</a:t>
            </a:r>
            <a:endParaRPr lang="en-US" sz="2800" b="1" dirty="0"/>
          </a:p>
          <a:p>
            <a:pPr marL="0" indent="0">
              <a:buNone/>
            </a:pPr>
            <a:endParaRPr lang="en-US" sz="2800" dirty="0"/>
          </a:p>
        </p:txBody>
      </p:sp>
      <p:sp>
        <p:nvSpPr>
          <p:cNvPr id="18" name="Content Placeholder 2"/>
          <p:cNvSpPr txBox="1">
            <a:spLocks/>
          </p:cNvSpPr>
          <p:nvPr/>
        </p:nvSpPr>
        <p:spPr>
          <a:xfrm>
            <a:off x="23884" y="725606"/>
            <a:ext cx="1676400" cy="609600"/>
          </a:xfrm>
          <a:prstGeom prst="rect">
            <a:avLst/>
          </a:prstGeom>
          <a:noFill/>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100" b="1" dirty="0" smtClean="0"/>
              <a:t>Question:</a:t>
            </a:r>
          </a:p>
          <a:p>
            <a:endParaRPr lang="en-US" sz="2800" b="1" dirty="0"/>
          </a:p>
          <a:p>
            <a:pPr marL="0" indent="0">
              <a:buNone/>
            </a:pPr>
            <a:endParaRPr lang="en-US" sz="2800" dirty="0"/>
          </a:p>
        </p:txBody>
      </p:sp>
      <p:graphicFrame>
        <p:nvGraphicFramePr>
          <p:cNvPr id="2" name="Object 1"/>
          <p:cNvGraphicFramePr>
            <a:graphicFrameLocks noChangeAspect="1"/>
          </p:cNvGraphicFramePr>
          <p:nvPr>
            <p:extLst>
              <p:ext uri="{D42A27DB-BD31-4B8C-83A1-F6EECF244321}">
                <p14:modId xmlns:p14="http://schemas.microsoft.com/office/powerpoint/2010/main" val="4131634902"/>
              </p:ext>
            </p:extLst>
          </p:nvPr>
        </p:nvGraphicFramePr>
        <p:xfrm>
          <a:off x="1682087" y="817163"/>
          <a:ext cx="7315200" cy="1330526"/>
        </p:xfrm>
        <a:graphic>
          <a:graphicData uri="http://schemas.openxmlformats.org/presentationml/2006/ole">
            <mc:AlternateContent xmlns:mc="http://schemas.openxmlformats.org/markup-compatibility/2006">
              <mc:Choice xmlns:v="urn:schemas-microsoft-com:vml" Requires="v">
                <p:oleObj spid="_x0000_s266380" name="Equation" r:id="rId4" imgW="4190760" imgH="863280" progId="Equation.DSMT4">
                  <p:embed/>
                </p:oleObj>
              </mc:Choice>
              <mc:Fallback>
                <p:oleObj name="Equation" r:id="rId4" imgW="4190760" imgH="863280" progId="Equation.DSMT4">
                  <p:embed/>
                  <p:pic>
                    <p:nvPicPr>
                      <p:cNvPr id="0" name="Picture 1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82087" y="817163"/>
                        <a:ext cx="7315200" cy="13305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2893004971"/>
              </p:ext>
            </p:extLst>
          </p:nvPr>
        </p:nvGraphicFramePr>
        <p:xfrm>
          <a:off x="1700284" y="2348446"/>
          <a:ext cx="3591039" cy="699554"/>
        </p:xfrm>
        <a:graphic>
          <a:graphicData uri="http://schemas.openxmlformats.org/presentationml/2006/ole">
            <mc:AlternateContent xmlns:mc="http://schemas.openxmlformats.org/markup-compatibility/2006">
              <mc:Choice xmlns:v="urn:schemas-microsoft-com:vml" Requires="v">
                <p:oleObj spid="_x0000_s266381" name="Equation" r:id="rId6" imgW="2412720" imgH="469800" progId="Equation.DSMT4">
                  <p:embed/>
                </p:oleObj>
              </mc:Choice>
              <mc:Fallback>
                <p:oleObj name="Equation" r:id="rId6" imgW="2412720" imgH="469800" progId="Equation.DSMT4">
                  <p:embed/>
                  <p:pic>
                    <p:nvPicPr>
                      <p:cNvPr id="0" name="Picture 13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00284" y="2348446"/>
                        <a:ext cx="3591039" cy="6995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3428896940"/>
              </p:ext>
            </p:extLst>
          </p:nvPr>
        </p:nvGraphicFramePr>
        <p:xfrm>
          <a:off x="1219200" y="3200400"/>
          <a:ext cx="5729126" cy="762000"/>
        </p:xfrm>
        <a:graphic>
          <a:graphicData uri="http://schemas.openxmlformats.org/presentationml/2006/ole">
            <mc:AlternateContent xmlns:mc="http://schemas.openxmlformats.org/markup-compatibility/2006">
              <mc:Choice xmlns:v="urn:schemas-microsoft-com:vml" Requires="v">
                <p:oleObj spid="_x0000_s266382" name="Equation" r:id="rId8" imgW="2997000" imgH="419040" progId="Equation.DSMT4">
                  <p:embed/>
                </p:oleObj>
              </mc:Choice>
              <mc:Fallback>
                <p:oleObj name="Equation" r:id="rId8" imgW="2997000" imgH="419040" progId="Equation.DSMT4">
                  <p:embed/>
                  <p:pic>
                    <p:nvPicPr>
                      <p:cNvPr id="0" name="Picture 13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9200" y="3200400"/>
                        <a:ext cx="5729126"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449821538"/>
              </p:ext>
            </p:extLst>
          </p:nvPr>
        </p:nvGraphicFramePr>
        <p:xfrm>
          <a:off x="457200" y="4191000"/>
          <a:ext cx="3733800" cy="618103"/>
        </p:xfrm>
        <a:graphic>
          <a:graphicData uri="http://schemas.openxmlformats.org/presentationml/2006/ole">
            <mc:AlternateContent xmlns:mc="http://schemas.openxmlformats.org/markup-compatibility/2006">
              <mc:Choice xmlns:v="urn:schemas-microsoft-com:vml" Requires="v">
                <p:oleObj spid="_x0000_s266383" name="Equation" r:id="rId10" imgW="2222500" imgH="368300" progId="Equation.DSMT4">
                  <p:embed/>
                </p:oleObj>
              </mc:Choice>
              <mc:Fallback>
                <p:oleObj name="Equation" r:id="rId10" imgW="2222500" imgH="368300" progId="Equation.DSMT4">
                  <p:embed/>
                  <p:pic>
                    <p:nvPicPr>
                      <p:cNvPr id="0" name="Picture 13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7200" y="4191000"/>
                        <a:ext cx="3733800" cy="6181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3937029092"/>
              </p:ext>
            </p:extLst>
          </p:nvPr>
        </p:nvGraphicFramePr>
        <p:xfrm>
          <a:off x="2133600" y="4953000"/>
          <a:ext cx="5326049" cy="762000"/>
        </p:xfrm>
        <a:graphic>
          <a:graphicData uri="http://schemas.openxmlformats.org/presentationml/2006/ole">
            <mc:AlternateContent xmlns:mc="http://schemas.openxmlformats.org/markup-compatibility/2006">
              <mc:Choice xmlns:v="urn:schemas-microsoft-com:vml" Requires="v">
                <p:oleObj spid="_x0000_s266384" name="Equation" r:id="rId12" imgW="3009900" imgH="431800" progId="Equation.DSMT4">
                  <p:embed/>
                </p:oleObj>
              </mc:Choice>
              <mc:Fallback>
                <p:oleObj name="Equation" r:id="rId12" imgW="3009900" imgH="431800" progId="Equation.DSMT4">
                  <p:embed/>
                  <p:pic>
                    <p:nvPicPr>
                      <p:cNvPr id="0" name="Picture 13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33600" y="4953000"/>
                        <a:ext cx="5326049"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343351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extLst>
              <p:ext uri="{D42A27DB-BD31-4B8C-83A1-F6EECF244321}">
                <p14:modId xmlns:p14="http://schemas.microsoft.com/office/powerpoint/2010/main" val="2274790419"/>
              </p:ext>
            </p:extLst>
          </p:nvPr>
        </p:nvGraphicFramePr>
        <p:xfrm>
          <a:off x="2590800" y="1143000"/>
          <a:ext cx="3057525" cy="838200"/>
        </p:xfrm>
        <a:graphic>
          <a:graphicData uri="http://schemas.openxmlformats.org/presentationml/2006/ole">
            <mc:AlternateContent xmlns:mc="http://schemas.openxmlformats.org/markup-compatibility/2006">
              <mc:Choice xmlns:v="urn:schemas-microsoft-com:vml" Requires="v">
                <p:oleObj spid="_x0000_s256117" name="Equation" r:id="rId3" imgW="1663560" imgH="457200" progId="Equation.DSMT4">
                  <p:embed/>
                </p:oleObj>
              </mc:Choice>
              <mc:Fallback>
                <p:oleObj name="Equation" r:id="rId3" imgW="1663560" imgH="457200" progId="Equation.DSMT4">
                  <p:embed/>
                  <p:pic>
                    <p:nvPicPr>
                      <p:cNvPr id="0" name="Picture 1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1143000"/>
                        <a:ext cx="3057525"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858077863"/>
              </p:ext>
            </p:extLst>
          </p:nvPr>
        </p:nvGraphicFramePr>
        <p:xfrm>
          <a:off x="2667000" y="4191000"/>
          <a:ext cx="1990725" cy="885825"/>
        </p:xfrm>
        <a:graphic>
          <a:graphicData uri="http://schemas.openxmlformats.org/presentationml/2006/ole">
            <mc:AlternateContent xmlns:mc="http://schemas.openxmlformats.org/markup-compatibility/2006">
              <mc:Choice xmlns:v="urn:schemas-microsoft-com:vml" Requires="v">
                <p:oleObj spid="_x0000_s256118" name="Equation" r:id="rId5" imgW="939600" imgH="419040" progId="Equation.DSMT4">
                  <p:embed/>
                </p:oleObj>
              </mc:Choice>
              <mc:Fallback>
                <p:oleObj name="Equation" r:id="rId5" imgW="939600" imgH="419040" progId="Equation.DSMT4">
                  <p:embed/>
                  <p:pic>
                    <p:nvPicPr>
                      <p:cNvPr id="0" name="Picture 1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7000" y="4191000"/>
                        <a:ext cx="1990725" cy="885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990088740"/>
              </p:ext>
            </p:extLst>
          </p:nvPr>
        </p:nvGraphicFramePr>
        <p:xfrm>
          <a:off x="2895600" y="2133600"/>
          <a:ext cx="4004735" cy="838200"/>
        </p:xfrm>
        <a:graphic>
          <a:graphicData uri="http://schemas.openxmlformats.org/presentationml/2006/ole">
            <mc:AlternateContent xmlns:mc="http://schemas.openxmlformats.org/markup-compatibility/2006">
              <mc:Choice xmlns:v="urn:schemas-microsoft-com:vml" Requires="v">
                <p:oleObj spid="_x0000_s256119" name="Equation" r:id="rId7" imgW="2184120" imgH="457200" progId="Equation.DSMT4">
                  <p:embed/>
                </p:oleObj>
              </mc:Choice>
              <mc:Fallback>
                <p:oleObj name="Equation" r:id="rId7" imgW="2184120" imgH="457200" progId="Equation.DSMT4">
                  <p:embed/>
                  <p:pic>
                    <p:nvPicPr>
                      <p:cNvPr id="0" name="Picture 1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95600" y="2133600"/>
                        <a:ext cx="4004735"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786191354"/>
              </p:ext>
            </p:extLst>
          </p:nvPr>
        </p:nvGraphicFramePr>
        <p:xfrm>
          <a:off x="3124200" y="3048000"/>
          <a:ext cx="2590801" cy="840874"/>
        </p:xfrm>
        <a:graphic>
          <a:graphicData uri="http://schemas.openxmlformats.org/presentationml/2006/ole">
            <mc:AlternateContent xmlns:mc="http://schemas.openxmlformats.org/markup-compatibility/2006">
              <mc:Choice xmlns:v="urn:schemas-microsoft-com:vml" Requires="v">
                <p:oleObj spid="_x0000_s256120" name="Equation" r:id="rId9" imgW="1447560" imgH="469800" progId="Equation.DSMT4">
                  <p:embed/>
                </p:oleObj>
              </mc:Choice>
              <mc:Fallback>
                <p:oleObj name="Equation" r:id="rId9" imgW="1447560" imgH="469800" progId="Equation.DSMT4">
                  <p:embed/>
                  <p:pic>
                    <p:nvPicPr>
                      <p:cNvPr id="0" name="Picture 1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24200" y="3048000"/>
                        <a:ext cx="2590801" cy="8408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t>Example 2 </a:t>
            </a:r>
            <a:r>
              <a:rPr lang="en-US" sz="3400" b="1" dirty="0" err="1" smtClean="0"/>
              <a:t>Contd</a:t>
            </a:r>
            <a:r>
              <a:rPr lang="en-US" sz="3400" b="1" dirty="0" smtClean="0"/>
              <a:t>…</a:t>
            </a:r>
            <a:endParaRPr lang="en-US" sz="3400" b="1" dirty="0"/>
          </a:p>
        </p:txBody>
      </p:sp>
      <p:pic>
        <p:nvPicPr>
          <p:cNvPr id="15" name="Picture 2" descr="E:\NIET\Project\xLogo11.png.pagespeed.ic.pydHLuCQEZ.png"/>
          <p:cNvPicPr>
            <a:picLocks noChangeAspect="1" noChangeArrowheads="1"/>
          </p:cNvPicPr>
          <p:nvPr/>
        </p:nvPicPr>
        <p:blipFill>
          <a:blip r:embed="rId11"/>
          <a:srcRect/>
          <a:stretch>
            <a:fillRect/>
          </a:stretch>
        </p:blipFill>
        <p:spPr bwMode="auto">
          <a:xfrm>
            <a:off x="0" y="0"/>
            <a:ext cx="1447800" cy="817163"/>
          </a:xfrm>
          <a:prstGeom prst="rect">
            <a:avLst/>
          </a:prstGeom>
          <a:noFill/>
        </p:spPr>
      </p:pic>
      <p:sp>
        <p:nvSpPr>
          <p:cNvPr id="1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7" name="Date Placeholder 5"/>
          <p:cNvSpPr>
            <a:spLocks noGrp="1"/>
          </p:cNvSpPr>
          <p:nvPr>
            <p:ph type="dt" sz="half" idx="10"/>
          </p:nvPr>
        </p:nvSpPr>
        <p:spPr>
          <a:xfrm>
            <a:off x="457200" y="6356350"/>
            <a:ext cx="2133600" cy="365125"/>
          </a:xfrm>
        </p:spPr>
        <p:txBody>
          <a:bodyPr/>
          <a:lstStyle/>
          <a:p>
            <a:fld id="{5C256C9D-4FFA-420E-8DE4-443FE76D573E}" type="datetime1">
              <a:rPr lang="en-US" smtClean="0"/>
              <a:t>7/5/2021</a:t>
            </a:fld>
            <a:endParaRPr lang="en-US"/>
          </a:p>
        </p:txBody>
      </p:sp>
      <p:sp>
        <p:nvSpPr>
          <p:cNvPr id="1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102</a:t>
            </a:fld>
            <a:endParaRPr lang="en-US"/>
          </a:p>
        </p:txBody>
      </p:sp>
      <p:sp>
        <p:nvSpPr>
          <p:cNvPr id="19"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Tree>
    <p:extLst>
      <p:ext uri="{BB962C8B-B14F-4D97-AF65-F5344CB8AC3E}">
        <p14:creationId xmlns:p14="http://schemas.microsoft.com/office/powerpoint/2010/main" val="2957590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t>Example 3</a:t>
            </a:r>
            <a:endParaRPr lang="en-US" sz="3400" b="1" dirty="0"/>
          </a:p>
        </p:txBody>
      </p:sp>
      <p:pic>
        <p:nvPicPr>
          <p:cNvPr id="5"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Date Placeholder 5"/>
          <p:cNvSpPr>
            <a:spLocks noGrp="1"/>
          </p:cNvSpPr>
          <p:nvPr>
            <p:ph type="dt" sz="half" idx="10"/>
          </p:nvPr>
        </p:nvSpPr>
        <p:spPr>
          <a:xfrm>
            <a:off x="457200" y="6356350"/>
            <a:ext cx="2133600" cy="365125"/>
          </a:xfrm>
        </p:spPr>
        <p:txBody>
          <a:bodyPr/>
          <a:lstStyle/>
          <a:p>
            <a:fld id="{1A2A9EFA-3BB7-4A90-9CF2-D8432887285E}" type="datetime1">
              <a:rPr lang="en-US" smtClean="0"/>
              <a:t>7/5/2021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103</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
        <p:nvSpPr>
          <p:cNvPr id="11" name="Content Placeholder 2"/>
          <p:cNvSpPr txBox="1">
            <a:spLocks/>
          </p:cNvSpPr>
          <p:nvPr/>
        </p:nvSpPr>
        <p:spPr>
          <a:xfrm>
            <a:off x="0" y="2258291"/>
            <a:ext cx="1981200" cy="609600"/>
          </a:xfrm>
          <a:prstGeom prst="rect">
            <a:avLst/>
          </a:prstGeom>
          <a:no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smtClean="0"/>
              <a:t>Solution:</a:t>
            </a:r>
            <a:endParaRPr lang="en-US" sz="2800" b="1" dirty="0"/>
          </a:p>
          <a:p>
            <a:pPr marL="0" indent="0">
              <a:buNone/>
            </a:pPr>
            <a:endParaRPr lang="en-US" sz="2800" dirty="0"/>
          </a:p>
        </p:txBody>
      </p:sp>
      <p:sp>
        <p:nvSpPr>
          <p:cNvPr id="18" name="Content Placeholder 2"/>
          <p:cNvSpPr txBox="1">
            <a:spLocks/>
          </p:cNvSpPr>
          <p:nvPr/>
        </p:nvSpPr>
        <p:spPr>
          <a:xfrm>
            <a:off x="23884" y="725606"/>
            <a:ext cx="1676400" cy="609600"/>
          </a:xfrm>
          <a:prstGeom prst="rect">
            <a:avLst/>
          </a:prstGeom>
          <a:noFill/>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100" b="1" dirty="0" smtClean="0"/>
              <a:t>Question:</a:t>
            </a:r>
          </a:p>
          <a:p>
            <a:endParaRPr lang="en-US" sz="2800" b="1" dirty="0"/>
          </a:p>
          <a:p>
            <a:pPr marL="0" indent="0">
              <a:buNone/>
            </a:pPr>
            <a:endParaRPr lang="en-US" sz="2800" dirty="0"/>
          </a:p>
        </p:txBody>
      </p:sp>
      <p:graphicFrame>
        <p:nvGraphicFramePr>
          <p:cNvPr id="3" name="Object 2"/>
          <p:cNvGraphicFramePr>
            <a:graphicFrameLocks noChangeAspect="1"/>
          </p:cNvGraphicFramePr>
          <p:nvPr>
            <p:extLst>
              <p:ext uri="{D42A27DB-BD31-4B8C-83A1-F6EECF244321}">
                <p14:modId xmlns:p14="http://schemas.microsoft.com/office/powerpoint/2010/main" val="3617776882"/>
              </p:ext>
            </p:extLst>
          </p:nvPr>
        </p:nvGraphicFramePr>
        <p:xfrm>
          <a:off x="596901" y="1001713"/>
          <a:ext cx="7480300" cy="1296765"/>
        </p:xfrm>
        <a:graphic>
          <a:graphicData uri="http://schemas.openxmlformats.org/presentationml/2006/ole">
            <mc:AlternateContent xmlns:mc="http://schemas.openxmlformats.org/markup-compatibility/2006">
              <mc:Choice xmlns:v="urn:schemas-microsoft-com:vml" Requires="v">
                <p:oleObj spid="_x0000_s286886" name="Equation" r:id="rId4" imgW="3632040" imgH="711000" progId="Equation.DSMT4">
                  <p:embed/>
                </p:oleObj>
              </mc:Choice>
              <mc:Fallback>
                <p:oleObj name="Equation" r:id="rId4" imgW="3632040" imgH="711000" progId="Equation.DSMT4">
                  <p:embed/>
                  <p:pic>
                    <p:nvPicPr>
                      <p:cNvPr id="0" name="Picture 15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901" y="1001713"/>
                        <a:ext cx="7480300" cy="12967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Content Placeholder 2"/>
          <p:cNvSpPr txBox="1">
            <a:spLocks/>
          </p:cNvSpPr>
          <p:nvPr/>
        </p:nvSpPr>
        <p:spPr>
          <a:xfrm>
            <a:off x="0" y="2258291"/>
            <a:ext cx="1981200" cy="609600"/>
          </a:xfrm>
          <a:prstGeom prst="rect">
            <a:avLst/>
          </a:prstGeom>
          <a:no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smtClean="0"/>
              <a:t>Solution: </a:t>
            </a:r>
            <a:r>
              <a:rPr lang="en-US" sz="2400" dirty="0" smtClean="0"/>
              <a:t>Let</a:t>
            </a:r>
          </a:p>
          <a:p>
            <a:endParaRPr lang="en-US" sz="2800" b="1" dirty="0"/>
          </a:p>
          <a:p>
            <a:pPr marL="0" indent="0">
              <a:buNone/>
            </a:pPr>
            <a:endParaRPr lang="en-US" sz="2800" dirty="0"/>
          </a:p>
        </p:txBody>
      </p:sp>
      <p:graphicFrame>
        <p:nvGraphicFramePr>
          <p:cNvPr id="17" name="Object 16"/>
          <p:cNvGraphicFramePr>
            <a:graphicFrameLocks noChangeAspect="1"/>
          </p:cNvGraphicFramePr>
          <p:nvPr>
            <p:extLst>
              <p:ext uri="{D42A27DB-BD31-4B8C-83A1-F6EECF244321}">
                <p14:modId xmlns:p14="http://schemas.microsoft.com/office/powerpoint/2010/main" val="1383414773"/>
              </p:ext>
            </p:extLst>
          </p:nvPr>
        </p:nvGraphicFramePr>
        <p:xfrm>
          <a:off x="2133600" y="2258291"/>
          <a:ext cx="3556413" cy="777358"/>
        </p:xfrm>
        <a:graphic>
          <a:graphicData uri="http://schemas.openxmlformats.org/presentationml/2006/ole">
            <mc:AlternateContent xmlns:mc="http://schemas.openxmlformats.org/markup-compatibility/2006">
              <mc:Choice xmlns:v="urn:schemas-microsoft-com:vml" Requires="v">
                <p:oleObj spid="_x0000_s286887" name="Equation" r:id="rId6" imgW="1803400" imgH="393700" progId="Equation.DSMT4">
                  <p:embed/>
                </p:oleObj>
              </mc:Choice>
              <mc:Fallback>
                <p:oleObj name="Equation" r:id="rId6" imgW="1803400" imgH="393700" progId="Equation.DSMT4">
                  <p:embed/>
                  <p:pic>
                    <p:nvPicPr>
                      <p:cNvPr id="0" name="Picture 15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3600" y="2258291"/>
                        <a:ext cx="3556413" cy="7773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2954221918"/>
              </p:ext>
            </p:extLst>
          </p:nvPr>
        </p:nvGraphicFramePr>
        <p:xfrm>
          <a:off x="609600" y="3124200"/>
          <a:ext cx="3276600" cy="726404"/>
        </p:xfrm>
        <a:graphic>
          <a:graphicData uri="http://schemas.openxmlformats.org/presentationml/2006/ole">
            <mc:AlternateContent xmlns:mc="http://schemas.openxmlformats.org/markup-compatibility/2006">
              <mc:Choice xmlns:v="urn:schemas-microsoft-com:vml" Requires="v">
                <p:oleObj spid="_x0000_s286888" name="Equation" r:id="rId8" imgW="1777229" imgH="393529" progId="Equation.DSMT4">
                  <p:embed/>
                </p:oleObj>
              </mc:Choice>
              <mc:Fallback>
                <p:oleObj name="Equation" r:id="rId8" imgW="1777229" imgH="393529" progId="Equation.DSMT4">
                  <p:embed/>
                  <p:pic>
                    <p:nvPicPr>
                      <p:cNvPr id="0" name="Picture 15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600" y="3124200"/>
                        <a:ext cx="3276600" cy="7264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2031230511"/>
              </p:ext>
            </p:extLst>
          </p:nvPr>
        </p:nvGraphicFramePr>
        <p:xfrm>
          <a:off x="4876800" y="3124200"/>
          <a:ext cx="3200400" cy="694661"/>
        </p:xfrm>
        <a:graphic>
          <a:graphicData uri="http://schemas.openxmlformats.org/presentationml/2006/ole">
            <mc:AlternateContent xmlns:mc="http://schemas.openxmlformats.org/markup-compatibility/2006">
              <mc:Choice xmlns:v="urn:schemas-microsoft-com:vml" Requires="v">
                <p:oleObj spid="_x0000_s286889" name="Equation" r:id="rId10" imgW="1815312" imgH="393529" progId="Equation.DSMT4">
                  <p:embed/>
                </p:oleObj>
              </mc:Choice>
              <mc:Fallback>
                <p:oleObj name="Equation" r:id="rId10" imgW="1815312" imgH="393529" progId="Equation.DSMT4">
                  <p:embed/>
                  <p:pic>
                    <p:nvPicPr>
                      <p:cNvPr id="0" name="Picture 16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76800" y="3124200"/>
                        <a:ext cx="3200400" cy="69466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1117548004"/>
              </p:ext>
            </p:extLst>
          </p:nvPr>
        </p:nvGraphicFramePr>
        <p:xfrm>
          <a:off x="481013" y="4125913"/>
          <a:ext cx="2438400" cy="498475"/>
        </p:xfrm>
        <a:graphic>
          <a:graphicData uri="http://schemas.openxmlformats.org/presentationml/2006/ole">
            <mc:AlternateContent xmlns:mc="http://schemas.openxmlformats.org/markup-compatibility/2006">
              <mc:Choice xmlns:v="urn:schemas-microsoft-com:vml" Requires="v">
                <p:oleObj spid="_x0000_s286890" name="Equation" r:id="rId12" imgW="1371600" imgH="279360" progId="Equation.DSMT4">
                  <p:embed/>
                </p:oleObj>
              </mc:Choice>
              <mc:Fallback>
                <p:oleObj name="Equation" r:id="rId12" imgW="1371600" imgH="279360" progId="Equation.DSMT4">
                  <p:embed/>
                  <p:pic>
                    <p:nvPicPr>
                      <p:cNvPr id="0" name="Picture 16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1013" y="4125913"/>
                        <a:ext cx="2438400" cy="49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1484473357"/>
              </p:ext>
            </p:extLst>
          </p:nvPr>
        </p:nvGraphicFramePr>
        <p:xfrm>
          <a:off x="3216275" y="4125913"/>
          <a:ext cx="3321050" cy="546100"/>
        </p:xfrm>
        <a:graphic>
          <a:graphicData uri="http://schemas.openxmlformats.org/presentationml/2006/ole">
            <mc:AlternateContent xmlns:mc="http://schemas.openxmlformats.org/markup-compatibility/2006">
              <mc:Choice xmlns:v="urn:schemas-microsoft-com:vml" Requires="v">
                <p:oleObj spid="_x0000_s286891" name="Equation" r:id="rId14" imgW="1701720" imgH="279360" progId="Equation.DSMT4">
                  <p:embed/>
                </p:oleObj>
              </mc:Choice>
              <mc:Fallback>
                <p:oleObj name="Equation" r:id="rId14" imgW="1701720" imgH="279360" progId="Equation.DSMT4">
                  <p:embed/>
                  <p:pic>
                    <p:nvPicPr>
                      <p:cNvPr id="0" name="Picture 16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16275" y="4125913"/>
                        <a:ext cx="3321050" cy="546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Object 26"/>
          <p:cNvGraphicFramePr>
            <a:graphicFrameLocks noChangeAspect="1"/>
          </p:cNvGraphicFramePr>
          <p:nvPr>
            <p:extLst>
              <p:ext uri="{D42A27DB-BD31-4B8C-83A1-F6EECF244321}">
                <p14:modId xmlns:p14="http://schemas.microsoft.com/office/powerpoint/2010/main" val="2687114418"/>
              </p:ext>
            </p:extLst>
          </p:nvPr>
        </p:nvGraphicFramePr>
        <p:xfrm>
          <a:off x="974678" y="4953000"/>
          <a:ext cx="4046537" cy="576263"/>
        </p:xfrm>
        <a:graphic>
          <a:graphicData uri="http://schemas.openxmlformats.org/presentationml/2006/ole">
            <mc:AlternateContent xmlns:mc="http://schemas.openxmlformats.org/markup-compatibility/2006">
              <mc:Choice xmlns:v="urn:schemas-microsoft-com:vml" Requires="v">
                <p:oleObj spid="_x0000_s286892" name="Equation" r:id="rId16" imgW="1968480" imgH="279360" progId="Equation.DSMT4">
                  <p:embed/>
                </p:oleObj>
              </mc:Choice>
              <mc:Fallback>
                <p:oleObj name="Equation" r:id="rId16" imgW="1968480" imgH="279360" progId="Equation.DSMT4">
                  <p:embed/>
                  <p:pic>
                    <p:nvPicPr>
                      <p:cNvPr id="0" name="Picture 16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74678" y="4953000"/>
                        <a:ext cx="4046537" cy="576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Object 27"/>
          <p:cNvGraphicFramePr>
            <a:graphicFrameLocks noChangeAspect="1"/>
          </p:cNvGraphicFramePr>
          <p:nvPr>
            <p:extLst>
              <p:ext uri="{D42A27DB-BD31-4B8C-83A1-F6EECF244321}">
                <p14:modId xmlns:p14="http://schemas.microsoft.com/office/powerpoint/2010/main" val="1243237732"/>
              </p:ext>
            </p:extLst>
          </p:nvPr>
        </p:nvGraphicFramePr>
        <p:xfrm>
          <a:off x="5105400" y="4876800"/>
          <a:ext cx="3068638" cy="698500"/>
        </p:xfrm>
        <a:graphic>
          <a:graphicData uri="http://schemas.openxmlformats.org/presentationml/2006/ole">
            <mc:AlternateContent xmlns:mc="http://schemas.openxmlformats.org/markup-compatibility/2006">
              <mc:Choice xmlns:v="urn:schemas-microsoft-com:vml" Requires="v">
                <p:oleObj spid="_x0000_s286893" name="Equation" r:id="rId18" imgW="1384200" imgH="444240" progId="Equation.DSMT4">
                  <p:embed/>
                </p:oleObj>
              </mc:Choice>
              <mc:Fallback>
                <p:oleObj name="Equation" r:id="rId18" imgW="1384200" imgH="444240" progId="Equation.DSMT4">
                  <p:embed/>
                  <p:pic>
                    <p:nvPicPr>
                      <p:cNvPr id="0" name="Picture 16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105400" y="4876800"/>
                        <a:ext cx="3068638" cy="698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802493786"/>
              </p:ext>
            </p:extLst>
          </p:nvPr>
        </p:nvGraphicFramePr>
        <p:xfrm>
          <a:off x="2667000" y="5562600"/>
          <a:ext cx="1295400" cy="766483"/>
        </p:xfrm>
        <a:graphic>
          <a:graphicData uri="http://schemas.openxmlformats.org/presentationml/2006/ole">
            <mc:AlternateContent xmlns:mc="http://schemas.openxmlformats.org/markup-compatibility/2006">
              <mc:Choice xmlns:v="urn:schemas-microsoft-com:vml" Requires="v">
                <p:oleObj spid="_x0000_s286894" name="Equation" r:id="rId20" imgW="685800" imgH="419040" progId="Equation.DSMT4">
                  <p:embed/>
                </p:oleObj>
              </mc:Choice>
              <mc:Fallback>
                <p:oleObj name="Equation" r:id="rId20" imgW="685800" imgH="419040" progId="Equation.DSMT4">
                  <p:embed/>
                  <p:pic>
                    <p:nvPicPr>
                      <p:cNvPr id="0" name="Picture 16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667000" y="5562600"/>
                        <a:ext cx="1295400" cy="7664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156840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P spid="16"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en-IN"/>
          </a:p>
        </p:txBody>
      </p:sp>
      <p:sp>
        <p:nvSpPr>
          <p:cNvPr id="5" name="Rectangle 9"/>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en-IN"/>
          </a:p>
        </p:txBody>
      </p:sp>
      <p:sp>
        <p:nvSpPr>
          <p:cNvPr id="8" name="Rectangle 5"/>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en-IN"/>
          </a:p>
        </p:txBody>
      </p:sp>
      <p:sp>
        <p:nvSpPr>
          <p:cNvPr id="9" name="Rectangle 9"/>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en-IN"/>
          </a:p>
        </p:txBody>
      </p:sp>
      <p:graphicFrame>
        <p:nvGraphicFramePr>
          <p:cNvPr id="21" name="Object 20"/>
          <p:cNvGraphicFramePr>
            <a:graphicFrameLocks noChangeAspect="1"/>
          </p:cNvGraphicFramePr>
          <p:nvPr>
            <p:extLst>
              <p:ext uri="{D42A27DB-BD31-4B8C-83A1-F6EECF244321}">
                <p14:modId xmlns:p14="http://schemas.microsoft.com/office/powerpoint/2010/main" val="1226872145"/>
              </p:ext>
            </p:extLst>
          </p:nvPr>
        </p:nvGraphicFramePr>
        <p:xfrm>
          <a:off x="381000" y="1143000"/>
          <a:ext cx="2136775" cy="807258"/>
        </p:xfrm>
        <a:graphic>
          <a:graphicData uri="http://schemas.openxmlformats.org/presentationml/2006/ole">
            <mc:AlternateContent xmlns:mc="http://schemas.openxmlformats.org/markup-compatibility/2006">
              <mc:Choice xmlns:v="urn:schemas-microsoft-com:vml" Requires="v">
                <p:oleObj spid="_x0000_s264350" name="Equation" r:id="rId3" imgW="1104840" imgH="393480" progId="Equation.DSMT4">
                  <p:embed/>
                </p:oleObj>
              </mc:Choice>
              <mc:Fallback>
                <p:oleObj name="Equation" r:id="rId3" imgW="1104840" imgH="393480" progId="Equation.DSMT4">
                  <p:embed/>
                  <p:pic>
                    <p:nvPicPr>
                      <p:cNvPr id="0" name="Picture 1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143000"/>
                        <a:ext cx="2136775" cy="8072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2764613166"/>
              </p:ext>
            </p:extLst>
          </p:nvPr>
        </p:nvGraphicFramePr>
        <p:xfrm>
          <a:off x="2743200" y="1066800"/>
          <a:ext cx="3016250" cy="917103"/>
        </p:xfrm>
        <a:graphic>
          <a:graphicData uri="http://schemas.openxmlformats.org/presentationml/2006/ole">
            <mc:AlternateContent xmlns:mc="http://schemas.openxmlformats.org/markup-compatibility/2006">
              <mc:Choice xmlns:v="urn:schemas-microsoft-com:vml" Requires="v">
                <p:oleObj spid="_x0000_s264351" name="Equation" r:id="rId5" imgW="1549080" imgH="444240" progId="Equation.DSMT4">
                  <p:embed/>
                </p:oleObj>
              </mc:Choice>
              <mc:Fallback>
                <p:oleObj name="Equation" r:id="rId5" imgW="1549080" imgH="444240" progId="Equation.DSMT4">
                  <p:embed/>
                  <p:pic>
                    <p:nvPicPr>
                      <p:cNvPr id="0" name="Picture 15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3200" y="1066800"/>
                        <a:ext cx="3016250" cy="9171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1745023430"/>
              </p:ext>
            </p:extLst>
          </p:nvPr>
        </p:nvGraphicFramePr>
        <p:xfrm>
          <a:off x="2895600" y="2209800"/>
          <a:ext cx="2895600" cy="820591"/>
        </p:xfrm>
        <a:graphic>
          <a:graphicData uri="http://schemas.openxmlformats.org/presentationml/2006/ole">
            <mc:AlternateContent xmlns:mc="http://schemas.openxmlformats.org/markup-compatibility/2006">
              <mc:Choice xmlns:v="urn:schemas-microsoft-com:vml" Requires="v">
                <p:oleObj spid="_x0000_s264352" name="Equation" r:id="rId7" imgW="1473120" imgH="393480" progId="Equation.DSMT4">
                  <p:embed/>
                </p:oleObj>
              </mc:Choice>
              <mc:Fallback>
                <p:oleObj name="Equation" r:id="rId7" imgW="1473120" imgH="393480" progId="Equation.DSMT4">
                  <p:embed/>
                  <p:pic>
                    <p:nvPicPr>
                      <p:cNvPr id="0" name="Picture 15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95600" y="2209800"/>
                        <a:ext cx="2895600" cy="82059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Object 26"/>
          <p:cNvGraphicFramePr>
            <a:graphicFrameLocks noChangeAspect="1"/>
          </p:cNvGraphicFramePr>
          <p:nvPr>
            <p:extLst>
              <p:ext uri="{D42A27DB-BD31-4B8C-83A1-F6EECF244321}">
                <p14:modId xmlns:p14="http://schemas.microsoft.com/office/powerpoint/2010/main" val="421685551"/>
              </p:ext>
            </p:extLst>
          </p:nvPr>
        </p:nvGraphicFramePr>
        <p:xfrm>
          <a:off x="2887663" y="3124200"/>
          <a:ext cx="2827338" cy="815425"/>
        </p:xfrm>
        <a:graphic>
          <a:graphicData uri="http://schemas.openxmlformats.org/presentationml/2006/ole">
            <mc:AlternateContent xmlns:mc="http://schemas.openxmlformats.org/markup-compatibility/2006">
              <mc:Choice xmlns:v="urn:schemas-microsoft-com:vml" Requires="v">
                <p:oleObj spid="_x0000_s264353" name="Equation" r:id="rId9" imgW="1587240" imgH="431640" progId="Equation.DSMT4">
                  <p:embed/>
                </p:oleObj>
              </mc:Choice>
              <mc:Fallback>
                <p:oleObj name="Equation" r:id="rId9" imgW="1587240" imgH="431640" progId="Equation.DSMT4">
                  <p:embed/>
                  <p:pic>
                    <p:nvPicPr>
                      <p:cNvPr id="0" name="Picture 15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87663" y="3124200"/>
                        <a:ext cx="2827338" cy="815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 name="Object 28"/>
          <p:cNvGraphicFramePr>
            <a:graphicFrameLocks noChangeAspect="1"/>
          </p:cNvGraphicFramePr>
          <p:nvPr>
            <p:extLst>
              <p:ext uri="{D42A27DB-BD31-4B8C-83A1-F6EECF244321}">
                <p14:modId xmlns:p14="http://schemas.microsoft.com/office/powerpoint/2010/main" val="1587459048"/>
              </p:ext>
            </p:extLst>
          </p:nvPr>
        </p:nvGraphicFramePr>
        <p:xfrm>
          <a:off x="2133600" y="4267200"/>
          <a:ext cx="2287232" cy="842814"/>
        </p:xfrm>
        <a:graphic>
          <a:graphicData uri="http://schemas.openxmlformats.org/presentationml/2006/ole">
            <mc:AlternateContent xmlns:mc="http://schemas.openxmlformats.org/markup-compatibility/2006">
              <mc:Choice xmlns:v="urn:schemas-microsoft-com:vml" Requires="v">
                <p:oleObj spid="_x0000_s264354" name="Equation" r:id="rId11" imgW="1206360" imgH="419040" progId="Equation.DSMT4">
                  <p:embed/>
                </p:oleObj>
              </mc:Choice>
              <mc:Fallback>
                <p:oleObj name="Equation" r:id="rId11" imgW="1206360" imgH="419040" progId="Equation.DSMT4">
                  <p:embed/>
                  <p:pic>
                    <p:nvPicPr>
                      <p:cNvPr id="0" name="Picture 15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33600" y="4267200"/>
                        <a:ext cx="2287232" cy="8428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t>Example 3 </a:t>
            </a:r>
            <a:r>
              <a:rPr lang="en-US" sz="3400" b="1" dirty="0" err="1" smtClean="0"/>
              <a:t>Contd</a:t>
            </a:r>
            <a:r>
              <a:rPr lang="en-US" sz="3400" b="1" dirty="0" smtClean="0"/>
              <a:t>…</a:t>
            </a:r>
            <a:endParaRPr lang="en-US" sz="3400" b="1" dirty="0"/>
          </a:p>
        </p:txBody>
      </p:sp>
      <p:pic>
        <p:nvPicPr>
          <p:cNvPr id="31" name="Picture 2" descr="E:\NIET\Project\xLogo11.png.pagespeed.ic.pydHLuCQEZ.png"/>
          <p:cNvPicPr>
            <a:picLocks noChangeAspect="1" noChangeArrowheads="1"/>
          </p:cNvPicPr>
          <p:nvPr/>
        </p:nvPicPr>
        <p:blipFill>
          <a:blip r:embed="rId13"/>
          <a:srcRect/>
          <a:stretch>
            <a:fillRect/>
          </a:stretch>
        </p:blipFill>
        <p:spPr bwMode="auto">
          <a:xfrm>
            <a:off x="0" y="-1"/>
            <a:ext cx="1447800" cy="817163"/>
          </a:xfrm>
          <a:prstGeom prst="rect">
            <a:avLst/>
          </a:prstGeom>
          <a:noFill/>
        </p:spPr>
      </p:pic>
      <p:sp>
        <p:nvSpPr>
          <p:cNvPr id="32" name="Rectangle 2"/>
          <p:cNvSpPr>
            <a:spLocks noChangeArrowheads="1"/>
          </p:cNvSpPr>
          <p:nvPr/>
        </p:nvSpPr>
        <p:spPr bwMode="auto">
          <a:xfrm>
            <a:off x="0" y="-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3" name="Date Placeholder 5"/>
          <p:cNvSpPr>
            <a:spLocks noGrp="1"/>
          </p:cNvSpPr>
          <p:nvPr>
            <p:ph type="dt" sz="half" idx="10"/>
          </p:nvPr>
        </p:nvSpPr>
        <p:spPr>
          <a:xfrm>
            <a:off x="457200" y="6356350"/>
            <a:ext cx="2133600" cy="365125"/>
          </a:xfrm>
        </p:spPr>
        <p:txBody>
          <a:bodyPr/>
          <a:lstStyle/>
          <a:p>
            <a:fld id="{A01CCCBC-27A1-4EAF-89D3-680B52E66ED6}" type="datetime1">
              <a:rPr lang="en-US" smtClean="0"/>
              <a:t>7/5/2021</a:t>
            </a:fld>
            <a:endParaRPr lang="en-US"/>
          </a:p>
        </p:txBody>
      </p:sp>
      <p:sp>
        <p:nvSpPr>
          <p:cNvPr id="34"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104</a:t>
            </a:fld>
            <a:endParaRPr lang="en-US"/>
          </a:p>
        </p:txBody>
      </p:sp>
      <p:sp>
        <p:nvSpPr>
          <p:cNvPr id="35"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Tree>
    <p:extLst>
      <p:ext uri="{BB962C8B-B14F-4D97-AF65-F5344CB8AC3E}">
        <p14:creationId xmlns:p14="http://schemas.microsoft.com/office/powerpoint/2010/main" val="391314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cs typeface="Times New Roman" pitchFamily="18" charset="0"/>
              </a:rPr>
              <a:t>FAQ</a:t>
            </a:r>
            <a:endParaRPr lang="en-US" sz="3400" b="1" dirty="0"/>
          </a:p>
        </p:txBody>
      </p:sp>
      <p:pic>
        <p:nvPicPr>
          <p:cNvPr id="6"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7" name="Date Placeholder 5"/>
          <p:cNvSpPr>
            <a:spLocks noGrp="1"/>
          </p:cNvSpPr>
          <p:nvPr>
            <p:ph type="dt" sz="half" idx="10"/>
          </p:nvPr>
        </p:nvSpPr>
        <p:spPr>
          <a:xfrm>
            <a:off x="457200" y="6356350"/>
            <a:ext cx="2133600" cy="365125"/>
          </a:xfrm>
        </p:spPr>
        <p:txBody>
          <a:bodyPr/>
          <a:lstStyle/>
          <a:p>
            <a:fld id="{4121A289-5DBC-4A42-8930-83B6C2D2A161}" type="datetime1">
              <a:rPr lang="en-US" smtClean="0"/>
              <a:t>7/5/2021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105</a:t>
            </a:fld>
            <a:endParaRPr lang="en-US" dirty="0"/>
          </a:p>
        </p:txBody>
      </p:sp>
      <p:sp>
        <p:nvSpPr>
          <p:cNvPr id="9"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2619193527"/>
              </p:ext>
            </p:extLst>
          </p:nvPr>
        </p:nvGraphicFramePr>
        <p:xfrm>
          <a:off x="450092" y="690350"/>
          <a:ext cx="7779508" cy="2670782"/>
        </p:xfrm>
        <a:graphic>
          <a:graphicData uri="http://schemas.openxmlformats.org/presentationml/2006/ole">
            <mc:AlternateContent xmlns:mc="http://schemas.openxmlformats.org/markup-compatibility/2006">
              <mc:Choice xmlns:v="urn:schemas-microsoft-com:vml" Requires="v">
                <p:oleObj spid="_x0000_s287785" name="Equation" r:id="rId4" imgW="4063680" imgH="1714320" progId="Equation.DSMT4">
                  <p:embed/>
                </p:oleObj>
              </mc:Choice>
              <mc:Fallback>
                <p:oleObj name="Equation" r:id="rId4" imgW="4063680" imgH="1714320" progId="Equation.DSMT4">
                  <p:embed/>
                  <p:pic>
                    <p:nvPicPr>
                      <p:cNvPr id="0" name="Picture 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092" y="690350"/>
                        <a:ext cx="7779508" cy="26707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2429397051"/>
              </p:ext>
            </p:extLst>
          </p:nvPr>
        </p:nvGraphicFramePr>
        <p:xfrm>
          <a:off x="381000" y="3273615"/>
          <a:ext cx="7929562" cy="1971675"/>
        </p:xfrm>
        <a:graphic>
          <a:graphicData uri="http://schemas.openxmlformats.org/presentationml/2006/ole">
            <mc:AlternateContent xmlns:mc="http://schemas.openxmlformats.org/markup-compatibility/2006">
              <mc:Choice xmlns:v="urn:schemas-microsoft-com:vml" Requires="v">
                <p:oleObj spid="_x0000_s287786" name="Equation" r:id="rId6" imgW="3924000" imgH="1104840" progId="Equation.DSMT4">
                  <p:embed/>
                </p:oleObj>
              </mc:Choice>
              <mc:Fallback>
                <p:oleObj name="Equation" r:id="rId6" imgW="3924000" imgH="1104840" progId="Equation.DSMT4">
                  <p:embed/>
                  <p:pic>
                    <p:nvPicPr>
                      <p:cNvPr id="0" name="Picture 4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 y="3273615"/>
                        <a:ext cx="7929562" cy="1971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76640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cs typeface="Times New Roman" pitchFamily="18" charset="0"/>
              </a:rPr>
              <a:t>Quiz</a:t>
            </a:r>
            <a:endParaRPr lang="en-US" sz="3400" b="1" dirty="0"/>
          </a:p>
        </p:txBody>
      </p:sp>
      <p:pic>
        <p:nvPicPr>
          <p:cNvPr id="6"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Date Placeholder 5"/>
          <p:cNvSpPr>
            <a:spLocks noGrp="1"/>
          </p:cNvSpPr>
          <p:nvPr>
            <p:ph type="dt" sz="half" idx="10"/>
          </p:nvPr>
        </p:nvSpPr>
        <p:spPr>
          <a:xfrm>
            <a:off x="457200" y="6356350"/>
            <a:ext cx="2133600" cy="365125"/>
          </a:xfrm>
        </p:spPr>
        <p:txBody>
          <a:bodyPr/>
          <a:lstStyle/>
          <a:p>
            <a:fld id="{19F152B1-E097-4F99-8389-B0912C0A6401}" type="datetime1">
              <a:rPr lang="en-US" smtClean="0"/>
              <a:t>7/5/2021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106</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
        <p:nvSpPr>
          <p:cNvPr id="3" name="Rectangle 2"/>
          <p:cNvSpPr/>
          <p:nvPr/>
        </p:nvSpPr>
        <p:spPr>
          <a:xfrm>
            <a:off x="685800" y="1295400"/>
            <a:ext cx="8153400" cy="2123658"/>
          </a:xfrm>
          <a:prstGeom prst="rect">
            <a:avLst/>
          </a:prstGeom>
        </p:spPr>
        <p:txBody>
          <a:bodyPr wrap="square">
            <a:spAutoFit/>
          </a:bodyPr>
          <a:lstStyle/>
          <a:p>
            <a:pPr marL="342900" indent="-342900">
              <a:buFont typeface="Arial" pitchFamily="34" charset="0"/>
              <a:buChar char="•"/>
            </a:pPr>
            <a:r>
              <a:rPr lang="en-US" sz="2200" dirty="0" smtClean="0"/>
              <a:t> </a:t>
            </a:r>
            <a:r>
              <a:rPr lang="en-US" sz="2200" dirty="0" err="1" smtClean="0"/>
              <a:t>Dirichlet’s</a:t>
            </a:r>
            <a:r>
              <a:rPr lang="en-US" sz="2200" dirty="0" smtClean="0"/>
              <a:t> integral applied when…………</a:t>
            </a:r>
          </a:p>
          <a:p>
            <a:pPr marL="342900" indent="-342900">
              <a:buFont typeface="Arial" pitchFamily="34" charset="0"/>
              <a:buChar char="•"/>
            </a:pPr>
            <a:endParaRPr lang="en-US" sz="2200" dirty="0"/>
          </a:p>
          <a:p>
            <a:pPr marL="342900" indent="-342900">
              <a:buFont typeface="Arial" pitchFamily="34" charset="0"/>
              <a:buChar char="•"/>
            </a:pPr>
            <a:endParaRPr lang="en-US" sz="2200" dirty="0" smtClean="0"/>
          </a:p>
          <a:p>
            <a:pPr marL="342900" indent="-342900">
              <a:buFont typeface="Arial" pitchFamily="34" charset="0"/>
              <a:buChar char="•"/>
            </a:pPr>
            <a:endParaRPr lang="en-US" sz="2200" dirty="0"/>
          </a:p>
          <a:p>
            <a:pPr marL="342900" indent="-342900"/>
            <a:endParaRPr lang="en-US" sz="2200" dirty="0" smtClean="0"/>
          </a:p>
          <a:p>
            <a:pPr marL="342900" indent="-342900"/>
            <a:endParaRPr lang="en-US" sz="2200" dirty="0"/>
          </a:p>
        </p:txBody>
      </p:sp>
    </p:spTree>
    <p:extLst>
      <p:ext uri="{BB962C8B-B14F-4D97-AF65-F5344CB8AC3E}">
        <p14:creationId xmlns:p14="http://schemas.microsoft.com/office/powerpoint/2010/main" val="1315195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52281AE-822A-4675-90D2-37036C878745}" type="datetime1">
              <a:rPr lang="en-US" smtClean="0"/>
              <a:t>7/5/2021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cs typeface="Times New Roman" panose="02020603050405020304" pitchFamily="18" charset="0"/>
              </a:rPr>
              <a:t>Faculty Video Links, </a:t>
            </a:r>
            <a:r>
              <a:rPr lang="en-US" sz="2400" b="1" dirty="0" err="1">
                <a:cs typeface="Times New Roman" panose="02020603050405020304" pitchFamily="18" charset="0"/>
              </a:rPr>
              <a:t>Youtube</a:t>
            </a:r>
            <a:r>
              <a:rPr lang="en-US" sz="2400" b="1" dirty="0">
                <a:cs typeface="Times New Roman" panose="02020603050405020304" pitchFamily="18" charset="0"/>
              </a:rPr>
              <a:t> &amp; NPTEL Video Links and Online Courses Details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Rectangle 8"/>
          <p:cNvSpPr/>
          <p:nvPr/>
        </p:nvSpPr>
        <p:spPr>
          <a:xfrm>
            <a:off x="533400" y="794417"/>
            <a:ext cx="8077200" cy="4801314"/>
          </a:xfrm>
          <a:prstGeom prst="rect">
            <a:avLst/>
          </a:prstGeom>
        </p:spPr>
        <p:txBody>
          <a:bodyPr wrap="square">
            <a:spAutoFit/>
          </a:bodyPr>
          <a:lstStyle/>
          <a:p>
            <a:r>
              <a:rPr lang="en-US" sz="2800" b="1" dirty="0">
                <a:latin typeface="Times New Roman" panose="02020603050405020304" pitchFamily="18" charset="0"/>
                <a:cs typeface="Times New Roman" panose="02020603050405020304" pitchFamily="18" charset="0"/>
              </a:rPr>
              <a:t>Self Made Video </a:t>
            </a:r>
            <a:r>
              <a:rPr lang="en-US" sz="2800" b="1" dirty="0" smtClean="0">
                <a:latin typeface="Times New Roman" panose="02020603050405020304" pitchFamily="18" charset="0"/>
                <a:cs typeface="Times New Roman" panose="02020603050405020304" pitchFamily="18" charset="0"/>
              </a:rPr>
              <a:t>Link</a:t>
            </a:r>
            <a:endParaRPr lang="en-US" sz="1400" b="1" dirty="0">
              <a:latin typeface="Times New Roman" panose="02020603050405020304" pitchFamily="18" charset="0"/>
              <a:cs typeface="Times New Roman" panose="02020603050405020304" pitchFamily="18" charset="0"/>
            </a:endParaRPr>
          </a:p>
          <a:p>
            <a:pPr marL="342900" indent="-342900">
              <a:buFont typeface="Arial" pitchFamily="34" charset="0"/>
              <a:buChar char="•"/>
            </a:pPr>
            <a:r>
              <a:rPr lang="en-US" sz="2400" b="1" dirty="0" smtClean="0"/>
              <a:t> </a:t>
            </a:r>
            <a:r>
              <a:rPr lang="en-US" sz="2400" b="1" dirty="0" err="1" smtClean="0"/>
              <a:t>Dirichlet’s</a:t>
            </a:r>
            <a:r>
              <a:rPr lang="en-US" sz="2400" b="1" dirty="0" smtClean="0"/>
              <a:t>  Integral</a:t>
            </a:r>
            <a:endParaRPr lang="en-US" sz="2400" dirty="0" smtClean="0"/>
          </a:p>
          <a:p>
            <a:pPr marL="342900" indent="-342900">
              <a:buFont typeface="Arial" pitchFamily="34" charset="0"/>
              <a:buChar char="•"/>
            </a:pPr>
            <a:r>
              <a:rPr lang="en-US" sz="2200" u="sng" dirty="0" smtClean="0">
                <a:hlinkClick r:id="rId3"/>
              </a:rPr>
              <a:t>https</a:t>
            </a:r>
            <a:r>
              <a:rPr lang="en-US" sz="2200" u="sng" dirty="0">
                <a:hlinkClick r:id="rId3"/>
              </a:rPr>
              <a:t>://</a:t>
            </a:r>
            <a:r>
              <a:rPr lang="en-US" sz="2200" u="sng" dirty="0" smtClean="0">
                <a:hlinkClick r:id="rId3"/>
              </a:rPr>
              <a:t>www.youtube.com/watch?v=NDYVmthtWeQ&amp;t=487s</a:t>
            </a:r>
            <a:endParaRPr lang="en-US" sz="2200" b="1" u="sng" dirty="0"/>
          </a:p>
          <a:p>
            <a:pPr marL="342900" indent="-342900">
              <a:buFont typeface="Arial" pitchFamily="34" charset="0"/>
              <a:buChar char="•"/>
            </a:pPr>
            <a:r>
              <a:rPr lang="en-US" sz="2400" b="1" dirty="0" smtClean="0"/>
              <a:t>Volume </a:t>
            </a:r>
            <a:r>
              <a:rPr lang="en-US" sz="2400" b="1" dirty="0"/>
              <a:t>and Surface of Solid of </a:t>
            </a:r>
            <a:r>
              <a:rPr lang="en-US" sz="2400" b="1" dirty="0" smtClean="0"/>
              <a:t>Revolution</a:t>
            </a:r>
            <a:endParaRPr lang="en-US" sz="2400" u="sng" dirty="0" smtClean="0"/>
          </a:p>
          <a:p>
            <a:pPr marL="342900" indent="-342900">
              <a:buFont typeface="Arial" pitchFamily="34" charset="0"/>
              <a:buChar char="•"/>
            </a:pPr>
            <a:r>
              <a:rPr lang="en-US" sz="2200" u="sng" dirty="0" smtClean="0">
                <a:hlinkClick r:id="rId4"/>
              </a:rPr>
              <a:t>https</a:t>
            </a:r>
            <a:r>
              <a:rPr lang="en-US" sz="2200" u="sng" dirty="0">
                <a:hlinkClick r:id="rId4"/>
              </a:rPr>
              <a:t>://www.youtube.com/watch?v=Ej789u59JwM&amp;t=263s</a:t>
            </a:r>
            <a:endParaRPr lang="en-US" sz="2200" u="sng" dirty="0"/>
          </a:p>
          <a:p>
            <a:pPr marL="457200" indent="-457200">
              <a:buFont typeface="Arial" pitchFamily="34" charset="0"/>
              <a:buChar char="•"/>
            </a:pPr>
            <a:endParaRPr lang="en-US" sz="2800" b="1" dirty="0" smtClean="0">
              <a:latin typeface="Times New Roman" panose="02020603050405020304" pitchFamily="18" charset="0"/>
              <a:cs typeface="Times New Roman" panose="02020603050405020304" pitchFamily="18" charset="0"/>
            </a:endParaRPr>
          </a:p>
          <a:p>
            <a:r>
              <a:rPr lang="en-US" sz="2800" b="1" dirty="0" err="1" smtClean="0">
                <a:latin typeface="Times New Roman" panose="02020603050405020304" pitchFamily="18" charset="0"/>
                <a:cs typeface="Times New Roman" panose="02020603050405020304" pitchFamily="18" charset="0"/>
              </a:rPr>
              <a:t>Youtube</a:t>
            </a:r>
            <a:r>
              <a:rPr lang="en-US" sz="2800" b="1" dirty="0" smtClean="0">
                <a:latin typeface="Times New Roman" panose="02020603050405020304" pitchFamily="18" charset="0"/>
                <a:cs typeface="Times New Roman" panose="02020603050405020304" pitchFamily="18" charset="0"/>
              </a:rPr>
              <a:t>/other  </a:t>
            </a:r>
            <a:r>
              <a:rPr lang="en-US" sz="2800" b="1" dirty="0">
                <a:latin typeface="Times New Roman" panose="02020603050405020304" pitchFamily="18" charset="0"/>
                <a:cs typeface="Times New Roman" panose="02020603050405020304" pitchFamily="18" charset="0"/>
              </a:rPr>
              <a:t>Video </a:t>
            </a:r>
            <a:r>
              <a:rPr lang="en-US" sz="2800" b="1" dirty="0" smtClean="0">
                <a:latin typeface="Times New Roman" panose="02020603050405020304" pitchFamily="18" charset="0"/>
                <a:cs typeface="Times New Roman" panose="02020603050405020304" pitchFamily="18" charset="0"/>
              </a:rPr>
              <a:t>Links</a:t>
            </a:r>
          </a:p>
          <a:p>
            <a:endParaRPr lang="en-US" sz="1200" b="1" dirty="0">
              <a:latin typeface="Times New Roman" panose="02020603050405020304" pitchFamily="18" charset="0"/>
              <a:cs typeface="Times New Roman" panose="02020603050405020304" pitchFamily="18" charset="0"/>
            </a:endParaRPr>
          </a:p>
          <a:p>
            <a:pPr marL="342900" indent="-342900">
              <a:buFont typeface="Arial" pitchFamily="34" charset="0"/>
              <a:buChar char="•"/>
            </a:pPr>
            <a:r>
              <a:rPr lang="en-US" sz="2400" b="1" dirty="0" err="1"/>
              <a:t>Dirichlet’s</a:t>
            </a:r>
            <a:r>
              <a:rPr lang="en-US" sz="2400" b="1" dirty="0"/>
              <a:t>  Integral</a:t>
            </a:r>
            <a:endParaRPr lang="en-US" sz="2400" dirty="0"/>
          </a:p>
          <a:p>
            <a:pPr marL="342900" indent="-342900">
              <a:buFont typeface="Arial" pitchFamily="34" charset="0"/>
              <a:buChar char="•"/>
            </a:pPr>
            <a:r>
              <a:rPr lang="en-US" sz="2200" dirty="0" smtClean="0"/>
              <a:t>IIT: Lecture- </a:t>
            </a:r>
            <a:r>
              <a:rPr lang="en-US" sz="2200" dirty="0" err="1"/>
              <a:t>Dirichlet’s</a:t>
            </a:r>
            <a:r>
              <a:rPr lang="en-US" sz="2200" dirty="0"/>
              <a:t>  Integral</a:t>
            </a:r>
          </a:p>
          <a:p>
            <a:pPr marL="342900" indent="-342900">
              <a:buFont typeface="Arial" pitchFamily="34" charset="0"/>
              <a:buChar char="•"/>
            </a:pPr>
            <a:r>
              <a:rPr lang="en-US" sz="2200" u="sng" dirty="0" smtClean="0">
                <a:hlinkClick r:id="rId5"/>
              </a:rPr>
              <a:t>https</a:t>
            </a:r>
            <a:r>
              <a:rPr lang="en-US" sz="2200" u="sng" dirty="0">
                <a:hlinkClick r:id="rId5"/>
              </a:rPr>
              <a:t>://</a:t>
            </a:r>
            <a:r>
              <a:rPr lang="en-US" sz="2200" u="sng" dirty="0" smtClean="0">
                <a:hlinkClick r:id="rId5"/>
              </a:rPr>
              <a:t>www.youtube.com/watch?v=HQM7XMd5QQo</a:t>
            </a:r>
            <a:endParaRPr lang="en-US" sz="2200" u="sng" dirty="0" smtClean="0"/>
          </a:p>
          <a:p>
            <a:pPr marL="457200" indent="-457200"/>
            <a:endParaRPr lang="en-US" sz="2200" u="sng" dirty="0"/>
          </a:p>
          <a:p>
            <a:endParaRPr lang="en-US" sz="2800" dirty="0" smtClean="0"/>
          </a:p>
        </p:txBody>
      </p:sp>
    </p:spTree>
    <p:extLst>
      <p:ext uri="{BB962C8B-B14F-4D97-AF65-F5344CB8AC3E}">
        <p14:creationId xmlns:p14="http://schemas.microsoft.com/office/powerpoint/2010/main" val="92993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fade">
                                      <p:cBhvr>
                                        <p:cTn id="7" dur="500"/>
                                        <p:tgtEl>
                                          <p:spTgt spid="9">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2" end="2"/>
                                            </p:txEl>
                                          </p:spTgt>
                                        </p:tgtEl>
                                        <p:attrNameLst>
                                          <p:attrName>style.visibility</p:attrName>
                                        </p:attrNameLst>
                                      </p:cBhvr>
                                      <p:to>
                                        <p:strVal val="visible"/>
                                      </p:to>
                                    </p:set>
                                    <p:animEffect transition="in" filter="fade">
                                      <p:cBhvr>
                                        <p:cTn id="10" dur="500"/>
                                        <p:tgtEl>
                                          <p:spTgt spid="9">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animEffect transition="in" filter="fade">
                                      <p:cBhvr>
                                        <p:cTn id="15" dur="500"/>
                                        <p:tgtEl>
                                          <p:spTgt spid="9">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9">
                                            <p:txEl>
                                              <p:pRg st="4" end="4"/>
                                            </p:txEl>
                                          </p:spTgt>
                                        </p:tgtEl>
                                        <p:attrNameLst>
                                          <p:attrName>style.visibility</p:attrName>
                                        </p:attrNameLst>
                                      </p:cBhvr>
                                      <p:to>
                                        <p:strVal val="visible"/>
                                      </p:to>
                                    </p:set>
                                    <p:animEffect transition="in" filter="fade">
                                      <p:cBhvr>
                                        <p:cTn id="18" dur="500"/>
                                        <p:tgtEl>
                                          <p:spTgt spid="9">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animEffect transition="in" filter="fade">
                                      <p:cBhvr>
                                        <p:cTn id="23" dur="500"/>
                                        <p:tgtEl>
                                          <p:spTgt spid="9">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xEl>
                                              <p:pRg st="8" end="8"/>
                                            </p:txEl>
                                          </p:spTgt>
                                        </p:tgtEl>
                                        <p:attrNameLst>
                                          <p:attrName>style.visibility</p:attrName>
                                        </p:attrNameLst>
                                      </p:cBhvr>
                                      <p:to>
                                        <p:strVal val="visible"/>
                                      </p:to>
                                    </p:set>
                                    <p:animEffect transition="in" filter="fade">
                                      <p:cBhvr>
                                        <p:cTn id="28" dur="500"/>
                                        <p:tgtEl>
                                          <p:spTgt spid="9">
                                            <p:txEl>
                                              <p:pRg st="8" end="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9">
                                            <p:txEl>
                                              <p:pRg st="9" end="9"/>
                                            </p:txEl>
                                          </p:spTgt>
                                        </p:tgtEl>
                                        <p:attrNameLst>
                                          <p:attrName>style.visibility</p:attrName>
                                        </p:attrNameLst>
                                      </p:cBhvr>
                                      <p:to>
                                        <p:strVal val="visible"/>
                                      </p:to>
                                    </p:set>
                                    <p:animEffect transition="in" filter="fade">
                                      <p:cBhvr>
                                        <p:cTn id="31" dur="500"/>
                                        <p:tgtEl>
                                          <p:spTgt spid="9">
                                            <p:txEl>
                                              <p:pRg st="9" end="9"/>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9">
                                            <p:txEl>
                                              <p:pRg st="10" end="10"/>
                                            </p:txEl>
                                          </p:spTgt>
                                        </p:tgtEl>
                                        <p:attrNameLst>
                                          <p:attrName>style.visibility</p:attrName>
                                        </p:attrNameLst>
                                      </p:cBhvr>
                                      <p:to>
                                        <p:strVal val="visible"/>
                                      </p:to>
                                    </p:set>
                                    <p:animEffect transition="in" filter="fade">
                                      <p:cBhvr>
                                        <p:cTn id="34" dur="500"/>
                                        <p:tgtEl>
                                          <p:spTgt spid="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914400" y="1600200"/>
            <a:ext cx="7772400" cy="4525963"/>
          </a:xfrm>
        </p:spPr>
        <p:txBody>
          <a:bodyPr/>
          <a:lstStyle/>
          <a:p>
            <a:pPr>
              <a:buFont typeface="Wingdings" pitchFamily="2" charset="2"/>
              <a:buChar char="ü"/>
            </a:pPr>
            <a:r>
              <a:rPr lang="en-US" sz="2400" dirty="0" smtClean="0"/>
              <a:t> </a:t>
            </a:r>
            <a:r>
              <a:rPr lang="en-US" sz="2400" dirty="0" err="1" smtClean="0"/>
              <a:t>Dirichlet’s</a:t>
            </a:r>
            <a:r>
              <a:rPr lang="en-US" sz="2400" dirty="0" smtClean="0"/>
              <a:t> Integral</a:t>
            </a:r>
          </a:p>
          <a:p>
            <a:pPr>
              <a:buNone/>
            </a:pPr>
            <a:r>
              <a:rPr lang="en-US" dirty="0" smtClean="0"/>
              <a:t>	</a:t>
            </a:r>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cs typeface="Times New Roman" pitchFamily="18" charset="0"/>
              </a:rPr>
              <a:t>Recap</a:t>
            </a:r>
            <a:endParaRPr lang="en-US" sz="3400" b="1" dirty="0"/>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0" name="Date Placeholder 5"/>
          <p:cNvSpPr>
            <a:spLocks noGrp="1"/>
          </p:cNvSpPr>
          <p:nvPr>
            <p:ph type="dt" sz="half" idx="10"/>
          </p:nvPr>
        </p:nvSpPr>
        <p:spPr>
          <a:xfrm>
            <a:off x="457200" y="6356350"/>
            <a:ext cx="2133600" cy="365125"/>
          </a:xfrm>
        </p:spPr>
        <p:txBody>
          <a:bodyPr/>
          <a:lstStyle/>
          <a:p>
            <a:fld id="{A59A8A8F-AD86-477A-BAD3-9529CFBF67C5}" type="datetime1">
              <a:rPr lang="en-US" smtClean="0"/>
              <a:t>7/5/2021</a:t>
            </a:fld>
            <a:endParaRPr lang="en-US"/>
          </a:p>
        </p:txBody>
      </p:sp>
      <p:sp>
        <p:nvSpPr>
          <p:cNvPr id="11"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108</a:t>
            </a:fld>
            <a:endParaRPr lang="en-US"/>
          </a:p>
        </p:txBody>
      </p:sp>
      <p:sp>
        <p:nvSpPr>
          <p:cNvPr id="12"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Tree>
    <p:extLst>
      <p:ext uri="{BB962C8B-B14F-4D97-AF65-F5344CB8AC3E}">
        <p14:creationId xmlns:p14="http://schemas.microsoft.com/office/powerpoint/2010/main" val="3093482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Content Placeholder 2"/>
          <p:cNvSpPr>
            <a:spLocks noGrp="1"/>
          </p:cNvSpPr>
          <p:nvPr>
            <p:ph idx="1"/>
          </p:nvPr>
        </p:nvSpPr>
        <p:spPr/>
        <p:txBody>
          <a:bodyPr/>
          <a:lstStyle/>
          <a:p>
            <a:pPr marL="0" indent="0">
              <a:buNone/>
            </a:pPr>
            <a:endParaRPr lang="en-US" sz="2800" dirty="0" smtClean="0"/>
          </a:p>
          <a:p>
            <a:endParaRPr lang="en-US" sz="2800" dirty="0" smtClean="0"/>
          </a:p>
          <a:p>
            <a:endParaRPr lang="en-US" sz="2800" dirty="0" smtClean="0"/>
          </a:p>
        </p:txBody>
      </p:sp>
      <p:sp>
        <p:nvSpPr>
          <p:cNvPr id="4"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Weekly </a:t>
            </a:r>
            <a:r>
              <a:rPr lang="en-US" sz="3400" b="1" dirty="0" smtClean="0">
                <a:cs typeface="Times New Roman" pitchFamily="18" charset="0"/>
              </a:rPr>
              <a:t>Assignment 2 (CO 1)</a:t>
            </a:r>
            <a:endParaRPr lang="en-US" sz="3400" b="1" dirty="0"/>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6"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365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24000"/>
            <a:ext cx="91440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28600" y="914400"/>
            <a:ext cx="4139723" cy="523220"/>
          </a:xfrm>
          <a:prstGeom prst="rect">
            <a:avLst/>
          </a:prstGeom>
        </p:spPr>
        <p:txBody>
          <a:bodyPr wrap="none">
            <a:spAutoFit/>
          </a:bodyPr>
          <a:lstStyle/>
          <a:p>
            <a:r>
              <a:rPr lang="en-US" sz="2800" b="1" dirty="0" smtClean="0"/>
              <a:t>Beta and Gamma Function</a:t>
            </a:r>
            <a:endParaRPr lang="en-US" sz="2800" b="1" dirty="0"/>
          </a:p>
        </p:txBody>
      </p:sp>
      <p:sp>
        <p:nvSpPr>
          <p:cNvPr id="9" name="Date Placeholder 5"/>
          <p:cNvSpPr>
            <a:spLocks noGrp="1"/>
          </p:cNvSpPr>
          <p:nvPr>
            <p:ph type="dt" sz="half" idx="10"/>
          </p:nvPr>
        </p:nvSpPr>
        <p:spPr>
          <a:xfrm>
            <a:off x="457200" y="6356350"/>
            <a:ext cx="2133600" cy="365125"/>
          </a:xfrm>
        </p:spPr>
        <p:txBody>
          <a:bodyPr/>
          <a:lstStyle/>
          <a:p>
            <a:fld id="{687DCD07-0D5B-440B-AFF4-2CE084D955B4}" type="datetime1">
              <a:rPr lang="en-US" smtClean="0"/>
              <a:t>7/5/2021</a:t>
            </a:fld>
            <a:endParaRPr lang="en-US"/>
          </a:p>
        </p:txBody>
      </p:sp>
      <p:sp>
        <p:nvSpPr>
          <p:cNvPr id="10"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109</a:t>
            </a:fld>
            <a:endParaRPr lang="en-US"/>
          </a:p>
        </p:txBody>
      </p:sp>
      <p:sp>
        <p:nvSpPr>
          <p:cNvPr id="11"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Tree>
    <p:extLst>
      <p:ext uri="{BB962C8B-B14F-4D97-AF65-F5344CB8AC3E}">
        <p14:creationId xmlns:p14="http://schemas.microsoft.com/office/powerpoint/2010/main" val="462092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smtClean="0"/>
              <a:t>Topic Objective</a:t>
            </a:r>
            <a:endParaRPr lang="en-US" sz="3200" b="1" dirty="0"/>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9" name="Rectangle 8"/>
          <p:cNvSpPr/>
          <p:nvPr/>
        </p:nvSpPr>
        <p:spPr>
          <a:xfrm>
            <a:off x="990600" y="1752600"/>
            <a:ext cx="7467600" cy="1107996"/>
          </a:xfrm>
          <a:prstGeom prst="rect">
            <a:avLst/>
          </a:prstGeom>
        </p:spPr>
        <p:txBody>
          <a:bodyPr wrap="square">
            <a:spAutoFit/>
          </a:bodyPr>
          <a:lstStyle/>
          <a:p>
            <a:pPr marL="342900" indent="-342900">
              <a:buFont typeface="Arial" pitchFamily="34" charset="0"/>
              <a:buChar char="•"/>
            </a:pPr>
            <a:r>
              <a:rPr lang="en-US" sz="2200" dirty="0" smtClean="0"/>
              <a:t>Student will be able to evaluate multiple </a:t>
            </a:r>
            <a:r>
              <a:rPr lang="en-US" sz="2200" dirty="0"/>
              <a:t>Integrals </a:t>
            </a:r>
            <a:r>
              <a:rPr lang="en-US" sz="2200" dirty="0" smtClean="0"/>
              <a:t>that are </a:t>
            </a:r>
            <a:r>
              <a:rPr lang="en-US" sz="2200" dirty="0"/>
              <a:t>used to evaluate area, volume, mass, moment of inertia of  plane &amp; solid region.</a:t>
            </a:r>
          </a:p>
        </p:txBody>
      </p:sp>
      <p:sp>
        <p:nvSpPr>
          <p:cNvPr id="2" name="Rectangle 1"/>
          <p:cNvSpPr/>
          <p:nvPr/>
        </p:nvSpPr>
        <p:spPr>
          <a:xfrm>
            <a:off x="2771479" y="1066800"/>
            <a:ext cx="3680238" cy="523220"/>
          </a:xfrm>
          <a:prstGeom prst="rect">
            <a:avLst/>
          </a:prstGeom>
        </p:spPr>
        <p:txBody>
          <a:bodyPr wrap="none">
            <a:spAutoFit/>
          </a:bodyPr>
          <a:lstStyle/>
          <a:p>
            <a:pPr lvl="0" algn="ctr">
              <a:spcBef>
                <a:spcPct val="0"/>
              </a:spcBef>
              <a:defRPr/>
            </a:pPr>
            <a:r>
              <a:rPr lang="en-US" sz="2800" b="1" u="sng" dirty="0">
                <a:cs typeface="Times New Roman" pitchFamily="18" charset="0"/>
              </a:rPr>
              <a:t>Multiple Integral </a:t>
            </a:r>
            <a:r>
              <a:rPr lang="en-US" sz="2800" b="1" u="sng" dirty="0" smtClean="0">
                <a:cs typeface="Times New Roman" pitchFamily="18" charset="0"/>
              </a:rPr>
              <a:t>(CO 1)</a:t>
            </a:r>
            <a:endParaRPr lang="en-US" sz="2800" b="1" u="sng" dirty="0"/>
          </a:p>
        </p:txBody>
      </p:sp>
      <p:sp>
        <p:nvSpPr>
          <p:cNvPr id="10" name="Date Placeholder 5"/>
          <p:cNvSpPr>
            <a:spLocks noGrp="1"/>
          </p:cNvSpPr>
          <p:nvPr>
            <p:ph type="dt" sz="half" idx="10"/>
          </p:nvPr>
        </p:nvSpPr>
        <p:spPr>
          <a:xfrm>
            <a:off x="457200" y="6356350"/>
            <a:ext cx="2133600" cy="365125"/>
          </a:xfrm>
        </p:spPr>
        <p:txBody>
          <a:bodyPr/>
          <a:lstStyle/>
          <a:p>
            <a:fld id="{B8E03ADA-2601-4906-ABD4-D75ED63FA14C}" type="datetime1">
              <a:rPr lang="en-US" smtClean="0"/>
              <a:t>7/5/2021</a:t>
            </a:fld>
            <a:endParaRPr lang="en-US"/>
          </a:p>
        </p:txBody>
      </p:sp>
      <p:sp>
        <p:nvSpPr>
          <p:cNvPr id="11"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11</a:t>
            </a:fld>
            <a:endParaRPr lang="en-US"/>
          </a:p>
        </p:txBody>
      </p:sp>
      <p:sp>
        <p:nvSpPr>
          <p:cNvPr id="12"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Tree>
    <p:extLst>
      <p:ext uri="{BB962C8B-B14F-4D97-AF65-F5344CB8AC3E}">
        <p14:creationId xmlns:p14="http://schemas.microsoft.com/office/powerpoint/2010/main" val="2318441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Content Placeholder 2"/>
          <p:cNvSpPr>
            <a:spLocks noGrp="1"/>
          </p:cNvSpPr>
          <p:nvPr>
            <p:ph idx="1"/>
          </p:nvPr>
        </p:nvSpPr>
        <p:spPr/>
        <p:txBody>
          <a:bodyPr/>
          <a:lstStyle/>
          <a:p>
            <a:pPr marL="0" indent="0">
              <a:buNone/>
            </a:pPr>
            <a:endParaRPr lang="en-US" sz="2800" dirty="0" smtClean="0"/>
          </a:p>
          <a:p>
            <a:endParaRPr lang="en-US" sz="2800" dirty="0" smtClean="0"/>
          </a:p>
          <a:p>
            <a:endParaRPr lang="en-US" sz="2800" dirty="0" smtClean="0"/>
          </a:p>
        </p:txBody>
      </p:sp>
      <p:sp>
        <p:nvSpPr>
          <p:cNvPr id="4"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endParaRPr lang="en-US" sz="3400" b="1" dirty="0" smtClean="0">
              <a:cs typeface="Times New Roman" pitchFamily="18" charset="0"/>
            </a:endParaRPr>
          </a:p>
          <a:p>
            <a:pPr algn="ctr">
              <a:spcBef>
                <a:spcPct val="0"/>
              </a:spcBef>
              <a:defRPr/>
            </a:pPr>
            <a:r>
              <a:rPr lang="en-US" sz="3400" b="1" dirty="0" smtClean="0">
                <a:cs typeface="Times New Roman" pitchFamily="18" charset="0"/>
              </a:rPr>
              <a:t>Weekly </a:t>
            </a:r>
            <a:r>
              <a:rPr lang="en-US" sz="3400" b="1" dirty="0">
                <a:cs typeface="Times New Roman" pitchFamily="18" charset="0"/>
              </a:rPr>
              <a:t>Assignment 2 </a:t>
            </a:r>
            <a:r>
              <a:rPr lang="en-US" sz="3400" b="1" dirty="0" smtClean="0">
                <a:cs typeface="Times New Roman" pitchFamily="18" charset="0"/>
              </a:rPr>
              <a:t>(CO 1)</a:t>
            </a:r>
            <a:endParaRPr lang="en-US" sz="3400" b="1" dirty="0"/>
          </a:p>
          <a:p>
            <a:pPr lvl="0" algn="ctr">
              <a:spcBef>
                <a:spcPct val="0"/>
              </a:spcBef>
              <a:defRPr/>
            </a:pPr>
            <a:endParaRPr lang="en-US" sz="3400" b="1" dirty="0"/>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6"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375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36510"/>
            <a:ext cx="9143999" cy="482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723900" y="881390"/>
            <a:ext cx="2900474" cy="523220"/>
          </a:xfrm>
          <a:prstGeom prst="rect">
            <a:avLst/>
          </a:prstGeom>
          <a:noFill/>
        </p:spPr>
        <p:txBody>
          <a:bodyPr wrap="none" rtlCol="0">
            <a:spAutoFit/>
          </a:bodyPr>
          <a:lstStyle/>
          <a:p>
            <a:r>
              <a:rPr lang="en-US" sz="2800" b="1" dirty="0" err="1" smtClean="0"/>
              <a:t>Dirichlet’s</a:t>
            </a:r>
            <a:r>
              <a:rPr lang="en-US" sz="2800" b="1" dirty="0" smtClean="0"/>
              <a:t> Integral</a:t>
            </a:r>
            <a:endParaRPr lang="en-US" sz="2800" b="1" dirty="0"/>
          </a:p>
        </p:txBody>
      </p:sp>
      <p:sp>
        <p:nvSpPr>
          <p:cNvPr id="11" name="Date Placeholder 5"/>
          <p:cNvSpPr>
            <a:spLocks noGrp="1"/>
          </p:cNvSpPr>
          <p:nvPr>
            <p:ph type="dt" sz="half" idx="10"/>
          </p:nvPr>
        </p:nvSpPr>
        <p:spPr>
          <a:xfrm>
            <a:off x="457200" y="6356350"/>
            <a:ext cx="2133600" cy="365125"/>
          </a:xfrm>
        </p:spPr>
        <p:txBody>
          <a:bodyPr/>
          <a:lstStyle/>
          <a:p>
            <a:fld id="{2961448D-891D-438F-9B14-7316B56AC2A3}" type="datetime1">
              <a:rPr lang="en-US" smtClean="0"/>
              <a:t>7/5/2021</a:t>
            </a:fld>
            <a:endParaRPr lang="en-US"/>
          </a:p>
        </p:txBody>
      </p:sp>
      <p:sp>
        <p:nvSpPr>
          <p:cNvPr id="12"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110</a:t>
            </a:fld>
            <a:endParaRPr lang="en-US"/>
          </a:p>
        </p:txBody>
      </p:sp>
      <p:sp>
        <p:nvSpPr>
          <p:cNvPr id="13"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Tree>
    <p:extLst>
      <p:ext uri="{BB962C8B-B14F-4D97-AF65-F5344CB8AC3E}">
        <p14:creationId xmlns:p14="http://schemas.microsoft.com/office/powerpoint/2010/main" val="13077888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cs typeface="Times New Roman" pitchFamily="18" charset="0"/>
              </a:rPr>
              <a:t>MCQ</a:t>
            </a:r>
            <a:endParaRPr lang="en-US" sz="3400" b="1" dirty="0"/>
          </a:p>
        </p:txBody>
      </p:sp>
      <p:pic>
        <p:nvPicPr>
          <p:cNvPr id="6"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Date Placeholder 5"/>
          <p:cNvSpPr>
            <a:spLocks noGrp="1"/>
          </p:cNvSpPr>
          <p:nvPr>
            <p:ph type="dt" sz="half" idx="10"/>
          </p:nvPr>
        </p:nvSpPr>
        <p:spPr>
          <a:xfrm>
            <a:off x="457200" y="6356350"/>
            <a:ext cx="2133600" cy="365125"/>
          </a:xfrm>
        </p:spPr>
        <p:txBody>
          <a:bodyPr/>
          <a:lstStyle/>
          <a:p>
            <a:fld id="{A2141C3E-3C3E-436E-BFA0-8782316C7BEE}" type="datetime1">
              <a:rPr lang="en-US" smtClean="0"/>
              <a:t>7/5/2021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111</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mc:AlternateContent xmlns:mc="http://schemas.openxmlformats.org/markup-compatibility/2006" xmlns:a14="http://schemas.microsoft.com/office/drawing/2010/main">
        <mc:Choice Requires="a14">
          <p:sp>
            <p:nvSpPr>
              <p:cNvPr id="12" name="Content Placeholder 2"/>
              <p:cNvSpPr txBox="1">
                <a:spLocks/>
              </p:cNvSpPr>
              <p:nvPr/>
            </p:nvSpPr>
            <p:spPr>
              <a:xfrm>
                <a:off x="533400" y="838200"/>
                <a:ext cx="8315632" cy="5518150"/>
              </a:xfrm>
              <a:prstGeom prst="rect">
                <a:avLst/>
              </a:prstGeom>
            </p:spPr>
            <p:txBody>
              <a:bodyPr>
                <a:normAutofit fontScale="2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800" dirty="0" smtClean="0">
                    <a:cs typeface="Times New Roman" panose="02020603050405020304" pitchFamily="18" charset="0"/>
                  </a:rPr>
                  <a:t>1. </a:t>
                </a:r>
                <a:r>
                  <a:rPr lang="en-US" sz="8800" dirty="0" smtClean="0"/>
                  <a:t> The </a:t>
                </a:r>
                <a:r>
                  <a:rPr lang="en-US" sz="8800" dirty="0"/>
                  <a:t>value of the integral </a:t>
                </a:r>
                <a14:m>
                  <m:oMath xmlns:m="http://schemas.openxmlformats.org/officeDocument/2006/math">
                    <m:nary>
                      <m:naryPr>
                        <m:chr m:val="∬"/>
                        <m:limLoc m:val="undOvr"/>
                        <m:subHide m:val="on"/>
                        <m:supHide m:val="on"/>
                        <m:ctrlPr>
                          <a:rPr lang="en-US" sz="8800" i="1">
                            <a:latin typeface="Cambria Math" panose="02040503050406030204" pitchFamily="18" charset="0"/>
                          </a:rPr>
                        </m:ctrlPr>
                      </m:naryPr>
                      <m:sub/>
                      <m:sup/>
                      <m:e>
                        <m:rad>
                          <m:radPr>
                            <m:degHide m:val="on"/>
                            <m:ctrlPr>
                              <a:rPr lang="en-US" sz="8800" i="1">
                                <a:latin typeface="Cambria Math" panose="02040503050406030204" pitchFamily="18" charset="0"/>
                              </a:rPr>
                            </m:ctrlPr>
                          </m:radPr>
                          <m:deg/>
                          <m:e>
                            <m:sSup>
                              <m:sSupPr>
                                <m:ctrlPr>
                                  <a:rPr lang="en-US" sz="8800" i="1">
                                    <a:latin typeface="Cambria Math" panose="02040503050406030204" pitchFamily="18" charset="0"/>
                                  </a:rPr>
                                </m:ctrlPr>
                              </m:sSupPr>
                              <m:e>
                                <m:r>
                                  <a:rPr lang="en-US" sz="8800" i="1">
                                    <a:latin typeface="Cambria Math"/>
                                  </a:rPr>
                                  <m:t>𝑥</m:t>
                                </m:r>
                              </m:e>
                              <m:sup>
                                <m:r>
                                  <a:rPr lang="en-US" sz="8800" i="1">
                                    <a:latin typeface="Cambria Math"/>
                                  </a:rPr>
                                  <m:t>2</m:t>
                                </m:r>
                              </m:sup>
                            </m:sSup>
                            <m:r>
                              <a:rPr lang="en-US" sz="8800" i="1">
                                <a:latin typeface="Cambria Math"/>
                              </a:rPr>
                              <m:t>+</m:t>
                            </m:r>
                            <m:sSup>
                              <m:sSupPr>
                                <m:ctrlPr>
                                  <a:rPr lang="en-US" sz="8800" i="1">
                                    <a:latin typeface="Cambria Math" panose="02040503050406030204" pitchFamily="18" charset="0"/>
                                  </a:rPr>
                                </m:ctrlPr>
                              </m:sSupPr>
                              <m:e>
                                <m:r>
                                  <a:rPr lang="en-US" sz="8800" i="1">
                                    <a:latin typeface="Cambria Math"/>
                                  </a:rPr>
                                  <m:t>𝑦</m:t>
                                </m:r>
                              </m:e>
                              <m:sup>
                                <m:r>
                                  <a:rPr lang="en-US" sz="8800" i="1">
                                    <a:latin typeface="Cambria Math"/>
                                  </a:rPr>
                                  <m:t>2</m:t>
                                </m:r>
                              </m:sup>
                            </m:sSup>
                          </m:e>
                        </m:rad>
                      </m:e>
                    </m:nary>
                  </m:oMath>
                </a14:m>
                <a:r>
                  <a:rPr lang="en-US" sz="8800" dirty="0" err="1"/>
                  <a:t>dxdy</a:t>
                </a:r>
                <a:r>
                  <a:rPr lang="en-US" sz="8800" dirty="0"/>
                  <a:t>  in </a:t>
                </a:r>
                <a:r>
                  <a:rPr lang="en-US" sz="8800" dirty="0" err="1"/>
                  <a:t>xy</a:t>
                </a:r>
                <a:r>
                  <a:rPr lang="en-US" sz="8800" dirty="0"/>
                  <a:t>-plane, bounded by </a:t>
                </a:r>
              </a:p>
              <a:p>
                <a:pPr marL="0" indent="0">
                  <a:buNone/>
                </a:pPr>
                <a14:m>
                  <m:oMath xmlns:m="http://schemas.openxmlformats.org/officeDocument/2006/math">
                    <m:sSup>
                      <m:sSupPr>
                        <m:ctrlPr>
                          <a:rPr lang="en-US" sz="8800" i="1">
                            <a:latin typeface="Cambria Math" panose="02040503050406030204" pitchFamily="18" charset="0"/>
                          </a:rPr>
                        </m:ctrlPr>
                      </m:sSupPr>
                      <m:e>
                        <m:r>
                          <a:rPr lang="en-US" sz="8800" i="1">
                            <a:latin typeface="Cambria Math"/>
                          </a:rPr>
                          <m:t>𝑥</m:t>
                        </m:r>
                      </m:e>
                      <m:sup>
                        <m:r>
                          <a:rPr lang="en-US" sz="8800" i="1">
                            <a:latin typeface="Cambria Math"/>
                          </a:rPr>
                          <m:t>2</m:t>
                        </m:r>
                      </m:sup>
                    </m:sSup>
                    <m:r>
                      <a:rPr lang="en-US" sz="8800" i="1">
                        <a:latin typeface="Cambria Math"/>
                      </a:rPr>
                      <m:t>+</m:t>
                    </m:r>
                    <m:sSup>
                      <m:sSupPr>
                        <m:ctrlPr>
                          <a:rPr lang="en-US" sz="8800" i="1">
                            <a:latin typeface="Cambria Math" panose="02040503050406030204" pitchFamily="18" charset="0"/>
                          </a:rPr>
                        </m:ctrlPr>
                      </m:sSupPr>
                      <m:e>
                        <m:r>
                          <a:rPr lang="en-US" sz="8800" i="1">
                            <a:latin typeface="Cambria Math"/>
                          </a:rPr>
                          <m:t>𝑦</m:t>
                        </m:r>
                      </m:e>
                      <m:sup>
                        <m:r>
                          <a:rPr lang="en-US" sz="8800" i="1">
                            <a:latin typeface="Cambria Math"/>
                          </a:rPr>
                          <m:t>2</m:t>
                        </m:r>
                      </m:sup>
                    </m:sSup>
                    <m:r>
                      <a:rPr lang="en-US" sz="8800" i="1">
                        <a:latin typeface="Cambria Math"/>
                      </a:rPr>
                      <m:t>=4</m:t>
                    </m:r>
                  </m:oMath>
                </a14:m>
                <a:r>
                  <a:rPr lang="en-US" sz="8800" dirty="0"/>
                  <a:t>  and  </a:t>
                </a:r>
                <a14:m>
                  <m:oMath xmlns:m="http://schemas.openxmlformats.org/officeDocument/2006/math">
                    <m:sSup>
                      <m:sSupPr>
                        <m:ctrlPr>
                          <a:rPr lang="en-US" sz="8800" i="1">
                            <a:latin typeface="Cambria Math" panose="02040503050406030204" pitchFamily="18" charset="0"/>
                          </a:rPr>
                        </m:ctrlPr>
                      </m:sSupPr>
                      <m:e>
                        <m:r>
                          <a:rPr lang="en-US" sz="8800" i="1">
                            <a:latin typeface="Cambria Math"/>
                          </a:rPr>
                          <m:t>𝑥</m:t>
                        </m:r>
                      </m:e>
                      <m:sup>
                        <m:r>
                          <a:rPr lang="en-US" sz="8800" i="1">
                            <a:latin typeface="Cambria Math"/>
                          </a:rPr>
                          <m:t>2</m:t>
                        </m:r>
                      </m:sup>
                    </m:sSup>
                    <m:r>
                      <a:rPr lang="en-US" sz="8800" i="1">
                        <a:latin typeface="Cambria Math"/>
                      </a:rPr>
                      <m:t>+</m:t>
                    </m:r>
                    <m:sSup>
                      <m:sSupPr>
                        <m:ctrlPr>
                          <a:rPr lang="en-US" sz="8800" i="1">
                            <a:latin typeface="Cambria Math" panose="02040503050406030204" pitchFamily="18" charset="0"/>
                          </a:rPr>
                        </m:ctrlPr>
                      </m:sSupPr>
                      <m:e>
                        <m:r>
                          <a:rPr lang="en-US" sz="8800" i="1">
                            <a:latin typeface="Cambria Math"/>
                          </a:rPr>
                          <m:t>𝑦</m:t>
                        </m:r>
                      </m:e>
                      <m:sup>
                        <m:r>
                          <a:rPr lang="en-US" sz="8800" i="1">
                            <a:latin typeface="Cambria Math"/>
                          </a:rPr>
                          <m:t>2</m:t>
                        </m:r>
                      </m:sup>
                    </m:sSup>
                    <m:r>
                      <a:rPr lang="en-US" sz="8800" i="1">
                        <a:latin typeface="Cambria Math"/>
                      </a:rPr>
                      <m:t>=9</m:t>
                    </m:r>
                  </m:oMath>
                </a14:m>
                <a:r>
                  <a:rPr lang="en-US" sz="8800" dirty="0"/>
                  <a:t> is                                                                                              </a:t>
                </a:r>
              </a:p>
              <a:p>
                <a:pPr marL="0" indent="0">
                  <a:buNone/>
                </a:pPr>
                <a:r>
                  <a:rPr lang="en-US" sz="8800" dirty="0" smtClean="0"/>
                  <a:t>        (</a:t>
                </a:r>
                <a:r>
                  <a:rPr lang="en-US" sz="8800" dirty="0"/>
                  <a:t>a) </a:t>
                </a:r>
                <a14:m>
                  <m:oMath xmlns:m="http://schemas.openxmlformats.org/officeDocument/2006/math">
                    <m:r>
                      <a:rPr lang="en-US" sz="8800" b="0" i="0" smtClean="0">
                        <a:latin typeface="Cambria Math"/>
                        <a:ea typeface="Cambria Math"/>
                      </a:rPr>
                      <m:t>20</m:t>
                    </m:r>
                    <m:r>
                      <a:rPr lang="en-US" sz="8800" i="1" smtClean="0">
                        <a:latin typeface="Cambria Math"/>
                        <a:ea typeface="Cambria Math"/>
                      </a:rPr>
                      <m:t>𝜋</m:t>
                    </m:r>
                    <m:r>
                      <a:rPr lang="en-US" sz="8800" b="0" i="1" smtClean="0">
                        <a:latin typeface="Cambria Math"/>
                        <a:ea typeface="Cambria Math"/>
                      </a:rPr>
                      <m:t>/9</m:t>
                    </m:r>
                  </m:oMath>
                </a14:m>
                <a:r>
                  <a:rPr lang="en-US" sz="8800" dirty="0" smtClean="0"/>
                  <a:t>            (</a:t>
                </a:r>
                <a:r>
                  <a:rPr lang="en-US" sz="8800" dirty="0"/>
                  <a:t>b</a:t>
                </a:r>
                <a:r>
                  <a:rPr lang="en-US" sz="8800" dirty="0" smtClean="0"/>
                  <a:t>) </a:t>
                </a:r>
                <a14:m>
                  <m:oMath xmlns:m="http://schemas.openxmlformats.org/officeDocument/2006/math">
                    <m:r>
                      <a:rPr lang="en-US" sz="8800" dirty="0" smtClean="0">
                        <a:latin typeface="Cambria Math"/>
                        <a:ea typeface="Cambria Math"/>
                      </a:rPr>
                      <m:t>3</m:t>
                    </m:r>
                    <m:r>
                      <a:rPr lang="en-US" sz="8800">
                        <a:latin typeface="Cambria Math"/>
                        <a:ea typeface="Cambria Math"/>
                      </a:rPr>
                      <m:t>0</m:t>
                    </m:r>
                    <m:r>
                      <a:rPr lang="en-US" sz="8800" i="1">
                        <a:latin typeface="Cambria Math"/>
                        <a:ea typeface="Cambria Math"/>
                      </a:rPr>
                      <m:t>𝜋</m:t>
                    </m:r>
                    <m:r>
                      <a:rPr lang="en-US" sz="8800" i="1">
                        <a:latin typeface="Cambria Math"/>
                        <a:ea typeface="Cambria Math"/>
                      </a:rPr>
                      <m:t>/9</m:t>
                    </m:r>
                  </m:oMath>
                </a14:m>
                <a:r>
                  <a:rPr lang="en-US" sz="8800" dirty="0" smtClean="0"/>
                  <a:t>            (</a:t>
                </a:r>
                <a:r>
                  <a:rPr lang="en-US" sz="8800" dirty="0"/>
                  <a:t>c) </a:t>
                </a:r>
                <a14:m>
                  <m:oMath xmlns:m="http://schemas.openxmlformats.org/officeDocument/2006/math">
                    <m:r>
                      <a:rPr lang="en-US" sz="8800" dirty="0" smtClean="0">
                        <a:latin typeface="Cambria Math"/>
                        <a:ea typeface="Cambria Math"/>
                      </a:rPr>
                      <m:t>1</m:t>
                    </m:r>
                    <m:r>
                      <a:rPr lang="en-US" sz="8800" b="0" i="0" dirty="0" smtClean="0">
                        <a:latin typeface="Cambria Math"/>
                        <a:ea typeface="Cambria Math"/>
                      </a:rPr>
                      <m:t>9</m:t>
                    </m:r>
                    <m:r>
                      <a:rPr lang="en-US" sz="8800" i="1">
                        <a:latin typeface="Cambria Math"/>
                        <a:ea typeface="Cambria Math"/>
                      </a:rPr>
                      <m:t>𝜋</m:t>
                    </m:r>
                    <m:r>
                      <a:rPr lang="en-US" sz="8800" i="1">
                        <a:latin typeface="Cambria Math"/>
                        <a:ea typeface="Cambria Math"/>
                      </a:rPr>
                      <m:t>/9</m:t>
                    </m:r>
                  </m:oMath>
                </a14:m>
                <a:r>
                  <a:rPr lang="en-US" sz="8800" dirty="0"/>
                  <a:t>(d) </a:t>
                </a:r>
                <a14:m>
                  <m:oMath xmlns:m="http://schemas.openxmlformats.org/officeDocument/2006/math">
                    <m:r>
                      <a:rPr lang="en-US" sz="8800" dirty="0" smtClean="0">
                        <a:latin typeface="Cambria Math"/>
                        <a:ea typeface="Cambria Math"/>
                      </a:rPr>
                      <m:t>3</m:t>
                    </m:r>
                    <m:r>
                      <a:rPr lang="en-US" sz="8800" b="0" i="0" dirty="0" smtClean="0">
                        <a:latin typeface="Cambria Math"/>
                        <a:ea typeface="Cambria Math"/>
                      </a:rPr>
                      <m:t>8</m:t>
                    </m:r>
                    <m:r>
                      <a:rPr lang="en-US" sz="8800" i="1">
                        <a:latin typeface="Cambria Math"/>
                        <a:ea typeface="Cambria Math"/>
                      </a:rPr>
                      <m:t>𝜋</m:t>
                    </m:r>
                    <m:r>
                      <a:rPr lang="en-US" sz="8800" i="1">
                        <a:latin typeface="Cambria Math"/>
                        <a:ea typeface="Cambria Math"/>
                      </a:rPr>
                      <m:t>/9</m:t>
                    </m:r>
                  </m:oMath>
                </a14:m>
                <a:endParaRPr lang="en-US" sz="8800" dirty="0" smtClean="0"/>
              </a:p>
              <a:p>
                <a:pPr marL="0" indent="0">
                  <a:buNone/>
                </a:pPr>
                <a:endParaRPr lang="en-US" sz="8800" dirty="0"/>
              </a:p>
              <a:p>
                <a:pPr marL="0" indent="0">
                  <a:buNone/>
                </a:pPr>
                <a:r>
                  <a:rPr lang="en-US" sz="8800" dirty="0" smtClean="0"/>
                  <a:t>2.   The </a:t>
                </a:r>
                <a:r>
                  <a:rPr lang="en-US" sz="8800" dirty="0"/>
                  <a:t>value of the integral </a:t>
                </a:r>
                <a14:m>
                  <m:oMath xmlns:m="http://schemas.openxmlformats.org/officeDocument/2006/math">
                    <m:nary>
                      <m:naryPr>
                        <m:limLoc m:val="subSup"/>
                        <m:ctrlPr>
                          <a:rPr lang="en-US" sz="8800" i="1">
                            <a:latin typeface="Cambria Math" panose="02040503050406030204" pitchFamily="18" charset="0"/>
                          </a:rPr>
                        </m:ctrlPr>
                      </m:naryPr>
                      <m:sub>
                        <m:r>
                          <a:rPr lang="en-US" sz="8800">
                            <a:latin typeface="Cambria Math"/>
                          </a:rPr>
                          <m:t>0</m:t>
                        </m:r>
                      </m:sub>
                      <m:sup>
                        <m:r>
                          <a:rPr lang="en-US" sz="8800">
                            <a:latin typeface="Cambria Math"/>
                          </a:rPr>
                          <m:t>1</m:t>
                        </m:r>
                      </m:sup>
                      <m:e>
                        <m:nary>
                          <m:naryPr>
                            <m:limLoc m:val="subSup"/>
                            <m:ctrlPr>
                              <a:rPr lang="en-US" sz="8800" i="1">
                                <a:latin typeface="Cambria Math" panose="02040503050406030204" pitchFamily="18" charset="0"/>
                              </a:rPr>
                            </m:ctrlPr>
                          </m:naryPr>
                          <m:sub>
                            <m:r>
                              <a:rPr lang="en-US" sz="8800">
                                <a:latin typeface="Cambria Math"/>
                              </a:rPr>
                              <m:t>0</m:t>
                            </m:r>
                          </m:sub>
                          <m:sup>
                            <m:r>
                              <a:rPr lang="en-US" sz="8800">
                                <a:latin typeface="Cambria Math"/>
                              </a:rPr>
                              <m:t>1</m:t>
                            </m:r>
                          </m:sup>
                          <m:e>
                            <m:sSup>
                              <m:sSupPr>
                                <m:ctrlPr>
                                  <a:rPr lang="en-US" sz="8800" i="1">
                                    <a:latin typeface="Cambria Math" panose="02040503050406030204" pitchFamily="18" charset="0"/>
                                  </a:rPr>
                                </m:ctrlPr>
                              </m:sSupPr>
                              <m:e>
                                <m:r>
                                  <m:rPr>
                                    <m:sty m:val="p"/>
                                  </m:rPr>
                                  <a:rPr lang="en-US" sz="8800">
                                    <a:latin typeface="Cambria Math"/>
                                  </a:rPr>
                                  <m:t>x</m:t>
                                </m:r>
                              </m:e>
                              <m:sup>
                                <m:r>
                                  <a:rPr lang="en-US" sz="8800">
                                    <a:latin typeface="Cambria Math"/>
                                  </a:rPr>
                                  <m:t>2</m:t>
                                </m:r>
                              </m:sup>
                            </m:sSup>
                            <m:r>
                              <m:rPr>
                                <m:sty m:val="p"/>
                              </m:rPr>
                              <a:rPr lang="en-US" sz="8800">
                                <a:latin typeface="Cambria Math"/>
                              </a:rPr>
                              <m:t>ydx</m:t>
                            </m:r>
                            <m:r>
                              <a:rPr lang="en-US" sz="8800">
                                <a:latin typeface="Cambria Math"/>
                              </a:rPr>
                              <m:t> </m:t>
                            </m:r>
                          </m:e>
                        </m:nary>
                      </m:e>
                    </m:nary>
                  </m:oMath>
                </a14:m>
                <a:r>
                  <a:rPr lang="en-US" sz="8800" dirty="0"/>
                  <a:t> is </a:t>
                </a:r>
              </a:p>
              <a:p>
                <a:pPr marL="0" indent="0">
                  <a:buNone/>
                </a:pPr>
                <a:r>
                  <a:rPr lang="en-US" sz="8800" dirty="0" smtClean="0"/>
                  <a:t>        (</a:t>
                </a:r>
                <a:r>
                  <a:rPr lang="en-US" sz="8800" dirty="0"/>
                  <a:t>a)  </a:t>
                </a:r>
                <a:r>
                  <a:rPr lang="en-US" sz="8800" dirty="0" smtClean="0"/>
                  <a:t>1             (b</a:t>
                </a:r>
                <a:r>
                  <a:rPr lang="en-US" sz="8800" dirty="0"/>
                  <a:t>) </a:t>
                </a:r>
                <a:r>
                  <a:rPr lang="en-US" sz="8800" dirty="0" smtClean="0"/>
                  <a:t> 1/6                   </a:t>
                </a:r>
                <a:r>
                  <a:rPr lang="en-US" sz="8800" dirty="0"/>
                  <a:t>(c</a:t>
                </a:r>
                <a:r>
                  <a:rPr lang="en-US" sz="8800" dirty="0" smtClean="0"/>
                  <a:t>)          1/3    </a:t>
                </a:r>
                <a:r>
                  <a:rPr lang="en-US" sz="8800" dirty="0"/>
                  <a:t>(d) </a:t>
                </a:r>
                <a:r>
                  <a:rPr lang="en-US" sz="8800" dirty="0" smtClean="0"/>
                  <a:t>None of these</a:t>
                </a:r>
              </a:p>
              <a:p>
                <a:pPr marL="0" indent="0">
                  <a:buNone/>
                </a:pPr>
                <a:endParaRPr lang="en-US" sz="8800" dirty="0"/>
              </a:p>
              <a:p>
                <a:pPr marL="0" indent="0">
                  <a:buNone/>
                </a:pPr>
                <a:r>
                  <a:rPr lang="en-US" sz="8800" dirty="0" smtClean="0"/>
                  <a:t>3.    If </a:t>
                </a:r>
                <a:r>
                  <a:rPr lang="en-US" sz="8800" dirty="0"/>
                  <a:t>u= </a:t>
                </a:r>
                <a:r>
                  <a:rPr lang="en-US" sz="8800" dirty="0" err="1"/>
                  <a:t>x+y</a:t>
                </a:r>
                <a:r>
                  <a:rPr lang="en-US" sz="8800" dirty="0"/>
                  <a:t> and v= x-2y ,then the area element </a:t>
                </a:r>
                <a:r>
                  <a:rPr lang="en-US" sz="8800" dirty="0" err="1"/>
                  <a:t>dxdy</a:t>
                </a:r>
                <a:r>
                  <a:rPr lang="en-US" sz="8800" dirty="0"/>
                  <a:t> is replaced by </a:t>
                </a:r>
              </a:p>
              <a:p>
                <a:pPr marL="0" indent="0">
                  <a:buNone/>
                </a:pPr>
                <a:r>
                  <a:rPr lang="en-US" sz="8800" dirty="0" smtClean="0"/>
                  <a:t>       (</a:t>
                </a:r>
                <a:r>
                  <a:rPr lang="en-US" sz="8800" dirty="0"/>
                  <a:t>a)     </a:t>
                </a:r>
                <a14:m>
                  <m:oMath xmlns:m="http://schemas.openxmlformats.org/officeDocument/2006/math">
                    <m:f>
                      <m:fPr>
                        <m:ctrlPr>
                          <a:rPr lang="en-US" sz="8800" i="1">
                            <a:latin typeface="Cambria Math" panose="02040503050406030204" pitchFamily="18" charset="0"/>
                          </a:rPr>
                        </m:ctrlPr>
                      </m:fPr>
                      <m:num>
                        <m:r>
                          <a:rPr lang="en-US" sz="8800">
                            <a:latin typeface="Cambria Math"/>
                          </a:rPr>
                          <m:t>1</m:t>
                        </m:r>
                      </m:num>
                      <m:den>
                        <m:r>
                          <a:rPr lang="en-US" sz="8800">
                            <a:latin typeface="Cambria Math"/>
                          </a:rPr>
                          <m:t>2</m:t>
                        </m:r>
                      </m:den>
                    </m:f>
                  </m:oMath>
                </a14:m>
                <a:r>
                  <a:rPr lang="en-US" sz="8800" dirty="0" err="1"/>
                  <a:t>dudv</a:t>
                </a:r>
                <a:r>
                  <a:rPr lang="en-US" sz="8800" dirty="0" smtClean="0"/>
                  <a:t>      (</a:t>
                </a:r>
                <a:r>
                  <a:rPr lang="en-US" sz="8800" dirty="0"/>
                  <a:t>b)   </a:t>
                </a:r>
                <a14:m>
                  <m:oMath xmlns:m="http://schemas.openxmlformats.org/officeDocument/2006/math">
                    <m:f>
                      <m:fPr>
                        <m:ctrlPr>
                          <a:rPr lang="en-US" sz="8800" i="1">
                            <a:latin typeface="Cambria Math" panose="02040503050406030204" pitchFamily="18" charset="0"/>
                          </a:rPr>
                        </m:ctrlPr>
                      </m:fPr>
                      <m:num>
                        <m:r>
                          <a:rPr lang="en-US" sz="8800">
                            <a:latin typeface="Cambria Math"/>
                          </a:rPr>
                          <m:t>1</m:t>
                        </m:r>
                      </m:num>
                      <m:den>
                        <m:r>
                          <a:rPr lang="en-US" sz="8800">
                            <a:latin typeface="Cambria Math"/>
                          </a:rPr>
                          <m:t>3</m:t>
                        </m:r>
                      </m:den>
                    </m:f>
                  </m:oMath>
                </a14:m>
                <a:r>
                  <a:rPr lang="en-US" sz="8800" dirty="0" err="1" smtClean="0"/>
                  <a:t>dudv</a:t>
                </a:r>
                <a:r>
                  <a:rPr lang="en-US" sz="8800" dirty="0" smtClean="0"/>
                  <a:t>         (c</a:t>
                </a:r>
                <a:r>
                  <a:rPr lang="en-US" sz="8800" dirty="0"/>
                  <a:t>)    </a:t>
                </a:r>
                <a:r>
                  <a:rPr lang="en-US" sz="8800" dirty="0" err="1"/>
                  <a:t>dudv</a:t>
                </a:r>
              </a:p>
              <a:p>
                <a:pPr marL="0" indent="0">
                  <a:buNone/>
                </a:pPr>
                <a:r>
                  <a:rPr lang="en-US" sz="8800" dirty="0" smtClean="0"/>
                  <a:t>      (</a:t>
                </a:r>
                <a:r>
                  <a:rPr lang="en-US" sz="8800" dirty="0"/>
                  <a:t>d)    none of </a:t>
                </a:r>
                <a:r>
                  <a:rPr lang="en-US" sz="8800" dirty="0" smtClean="0"/>
                  <a:t>these</a:t>
                </a:r>
              </a:p>
              <a:p>
                <a:pPr marL="0" indent="0">
                  <a:buNone/>
                </a:pPr>
                <a:r>
                  <a:rPr lang="en-US" sz="8800" dirty="0" smtClean="0"/>
                  <a:t>4. </a:t>
                </a:r>
                <a:r>
                  <a:rPr lang="en-US" sz="8800" dirty="0"/>
                  <a:t>Which of the following is </a:t>
                </a:r>
                <a:r>
                  <a:rPr lang="en-US" sz="8800" dirty="0" smtClean="0"/>
                  <a:t>true</a:t>
                </a:r>
                <a:endParaRPr lang="en-US" sz="8800" dirty="0"/>
              </a:p>
              <a:p>
                <a:pPr marL="0" lvl="0" indent="0">
                  <a:buNone/>
                </a:pPr>
                <a:r>
                  <a:rPr lang="en-US" sz="8800" dirty="0" smtClean="0"/>
                  <a:t>        (a)  </a:t>
                </a:r>
                <a14:m>
                  <m:oMath xmlns:m="http://schemas.openxmlformats.org/officeDocument/2006/math">
                    <m:d>
                      <m:dPr>
                        <m:begChr m:val="⌈"/>
                        <m:endChr m:val=""/>
                        <m:ctrlPr>
                          <a:rPr lang="en-US" sz="8800" i="1">
                            <a:latin typeface="Cambria Math" panose="02040503050406030204" pitchFamily="18" charset="0"/>
                          </a:rPr>
                        </m:ctrlPr>
                      </m:dPr>
                      <m:e>
                        <m:r>
                          <a:rPr lang="en-US" sz="8800" i="1">
                            <a:latin typeface="Cambria Math"/>
                          </a:rPr>
                          <m:t>𝑛</m:t>
                        </m:r>
                        <m:r>
                          <a:rPr lang="en-US" sz="8800" i="1">
                            <a:latin typeface="Cambria Math"/>
                          </a:rPr>
                          <m:t>+1=</m:t>
                        </m:r>
                        <m:d>
                          <m:dPr>
                            <m:begChr m:val="⌈"/>
                            <m:endChr m:val=""/>
                            <m:ctrlPr>
                              <a:rPr lang="en-US" sz="8800" i="1">
                                <a:latin typeface="Cambria Math" panose="02040503050406030204" pitchFamily="18" charset="0"/>
                              </a:rPr>
                            </m:ctrlPr>
                          </m:dPr>
                          <m:e>
                            <m:r>
                              <a:rPr lang="en-US" sz="8800" i="1">
                                <a:latin typeface="Cambria Math"/>
                              </a:rPr>
                              <m:t>𝑛</m:t>
                            </m:r>
                          </m:e>
                        </m:d>
                      </m:e>
                    </m:d>
                  </m:oMath>
                </a14:m>
                <a:r>
                  <a:rPr lang="en-US" sz="8800" dirty="0" smtClean="0"/>
                  <a:t>       (b</a:t>
                </a:r>
                <a:r>
                  <a:rPr lang="en-US" sz="8800" dirty="0"/>
                  <a:t>)</a:t>
                </a:r>
                <a14:m>
                  <m:oMath xmlns:m="http://schemas.openxmlformats.org/officeDocument/2006/math">
                    <m:r>
                      <a:rPr lang="en-US" sz="8800" i="1">
                        <a:latin typeface="Cambria Math"/>
                      </a:rPr>
                      <m:t> </m:t>
                    </m:r>
                    <m:d>
                      <m:dPr>
                        <m:begChr m:val="⌈"/>
                        <m:endChr m:val=""/>
                        <m:ctrlPr>
                          <a:rPr lang="en-US" sz="8800" i="1">
                            <a:latin typeface="Cambria Math" panose="02040503050406030204" pitchFamily="18" charset="0"/>
                          </a:rPr>
                        </m:ctrlPr>
                      </m:dPr>
                      <m:e>
                        <m:r>
                          <a:rPr lang="en-US" sz="8800" i="1">
                            <a:latin typeface="Cambria Math"/>
                          </a:rPr>
                          <m:t>𝑛</m:t>
                        </m:r>
                        <m:r>
                          <a:rPr lang="en-US" sz="8800" i="1">
                            <a:latin typeface="Cambria Math"/>
                          </a:rPr>
                          <m:t>+1=</m:t>
                        </m:r>
                        <m:r>
                          <a:rPr lang="en-US" sz="8800" i="1">
                            <a:latin typeface="Cambria Math"/>
                          </a:rPr>
                          <m:t>𝑛</m:t>
                        </m:r>
                        <m:d>
                          <m:dPr>
                            <m:begChr m:val="⌈"/>
                            <m:endChr m:val=""/>
                            <m:ctrlPr>
                              <a:rPr lang="en-US" sz="8800" i="1">
                                <a:latin typeface="Cambria Math" panose="02040503050406030204" pitchFamily="18" charset="0"/>
                              </a:rPr>
                            </m:ctrlPr>
                          </m:dPr>
                          <m:e>
                            <m:r>
                              <a:rPr lang="en-US" sz="8800" i="1">
                                <a:latin typeface="Cambria Math"/>
                              </a:rPr>
                              <m:t>𝑛</m:t>
                            </m:r>
                            <m:r>
                              <a:rPr lang="en-US" sz="8800" i="1">
                                <a:latin typeface="Cambria Math"/>
                              </a:rPr>
                              <m:t>   </m:t>
                            </m:r>
                          </m:e>
                        </m:d>
                      </m:e>
                    </m:d>
                  </m:oMath>
                </a14:m>
                <a:r>
                  <a:rPr lang="en-US" sz="8800" dirty="0" smtClean="0"/>
                  <a:t>        (</a:t>
                </a:r>
                <a:r>
                  <a:rPr lang="en-US" sz="8800" dirty="0"/>
                  <a:t>c) </a:t>
                </a:r>
                <a14:m>
                  <m:oMath xmlns:m="http://schemas.openxmlformats.org/officeDocument/2006/math">
                    <m:d>
                      <m:dPr>
                        <m:begChr m:val="⌈"/>
                        <m:endChr m:val=""/>
                        <m:ctrlPr>
                          <a:rPr lang="en-US" sz="8800" i="1">
                            <a:latin typeface="Cambria Math" panose="02040503050406030204" pitchFamily="18" charset="0"/>
                          </a:rPr>
                        </m:ctrlPr>
                      </m:dPr>
                      <m:e>
                        <m:r>
                          <a:rPr lang="en-US" sz="8800" i="1">
                            <a:latin typeface="Cambria Math"/>
                          </a:rPr>
                          <m:t>𝑛</m:t>
                        </m:r>
                        <m:r>
                          <a:rPr lang="en-US" sz="8800" i="1">
                            <a:latin typeface="Cambria Math"/>
                          </a:rPr>
                          <m:t>+1=</m:t>
                        </m:r>
                        <m:d>
                          <m:dPr>
                            <m:begChr m:val="⌈"/>
                            <m:endChr m:val=""/>
                            <m:ctrlPr>
                              <a:rPr lang="en-US" sz="8800" i="1">
                                <a:latin typeface="Cambria Math" panose="02040503050406030204" pitchFamily="18" charset="0"/>
                              </a:rPr>
                            </m:ctrlPr>
                          </m:dPr>
                          <m:e>
                            <m:r>
                              <a:rPr lang="en-US" sz="8800" i="1">
                                <a:latin typeface="Cambria Math"/>
                              </a:rPr>
                              <m:t>𝑛</m:t>
                            </m:r>
                          </m:e>
                        </m:d>
                      </m:e>
                    </m:d>
                    <m:r>
                      <a:rPr lang="en-US" sz="8800" i="1">
                        <a:latin typeface="Cambria Math"/>
                      </a:rPr>
                      <m:t>−1</m:t>
                    </m:r>
                  </m:oMath>
                </a14:m>
                <a:endParaRPr lang="en-US" sz="8800" dirty="0" smtClean="0"/>
              </a:p>
              <a:p>
                <a:pPr marL="0" lvl="0" indent="0">
                  <a:buNone/>
                </a:pPr>
                <a:r>
                  <a:rPr lang="en-US" sz="8800" dirty="0" smtClean="0"/>
                  <a:t>        (</a:t>
                </a:r>
                <a:r>
                  <a:rPr lang="en-US" sz="8800" dirty="0"/>
                  <a:t>d) None of these . </a:t>
                </a:r>
              </a:p>
              <a:p>
                <a:pPr marL="0" indent="0">
                  <a:buNone/>
                </a:pPr>
                <a:endParaRPr lang="en-US" sz="8800" dirty="0"/>
              </a:p>
              <a:p>
                <a:pPr marL="0" indent="0">
                  <a:buNone/>
                </a:pPr>
                <a:endParaRPr lang="en-US" sz="6800" dirty="0"/>
              </a:p>
              <a:p>
                <a:pPr marL="0" indent="0">
                  <a:buFont typeface="Arial" pitchFamily="34" charset="0"/>
                  <a:buNone/>
                </a:pPr>
                <a:endParaRPr lang="en-US" dirty="0"/>
              </a:p>
              <a:p>
                <a:pPr marL="0" indent="0">
                  <a:buFont typeface="Arial" pitchFamily="34" charset="0"/>
                  <a:buNone/>
                </a:pPr>
                <a:endParaRPr lang="en-US" sz="4000" dirty="0">
                  <a:cs typeface="Times New Roman" panose="02020603050405020304" pitchFamily="18" charset="0"/>
                </a:endParaRPr>
              </a:p>
              <a:p>
                <a:pPr marL="0" indent="0">
                  <a:buFont typeface="Arial" pitchFamily="34" charset="0"/>
                  <a:buNone/>
                </a:pPr>
                <a:endParaRPr lang="en-US" sz="2200" dirty="0">
                  <a:cs typeface="Times New Roman" panose="02020603050405020304" pitchFamily="18" charset="0"/>
                </a:endParaRPr>
              </a:p>
            </p:txBody>
          </p:sp>
        </mc:Choice>
        <mc:Fallback xmlns="">
          <p:sp>
            <p:nvSpPr>
              <p:cNvPr id="12" name="Content Placeholder 2"/>
              <p:cNvSpPr txBox="1">
                <a:spLocks noRot="1" noChangeAspect="1" noMove="1" noResize="1" noEditPoints="1" noAdjustHandles="1" noChangeArrowheads="1" noChangeShapeType="1" noTextEdit="1"/>
              </p:cNvSpPr>
              <p:nvPr/>
            </p:nvSpPr>
            <p:spPr>
              <a:xfrm>
                <a:off x="533400" y="838200"/>
                <a:ext cx="8315632" cy="5518150"/>
              </a:xfrm>
              <a:prstGeom prst="rect">
                <a:avLst/>
              </a:prstGeom>
              <a:blipFill rotWithShape="1">
                <a:blip r:embed="rId3"/>
                <a:stretch>
                  <a:fillRect l="-953" t="-663" r="-27053" b="-4420"/>
                </a:stretch>
              </a:blipFill>
            </p:spPr>
            <p:txBody>
              <a:bodyPr/>
              <a:lstStyle/>
              <a:p>
                <a:r>
                  <a:rPr lang="en-US">
                    <a:noFill/>
                  </a:rPr>
                  <a:t> </a:t>
                </a:r>
              </a:p>
            </p:txBody>
          </p:sp>
        </mc:Fallback>
      </mc:AlternateContent>
    </p:spTree>
    <p:extLst>
      <p:ext uri="{BB962C8B-B14F-4D97-AF65-F5344CB8AC3E}">
        <p14:creationId xmlns:p14="http://schemas.microsoft.com/office/powerpoint/2010/main" val="129396232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cs typeface="Times New Roman" pitchFamily="18" charset="0"/>
              </a:rPr>
              <a:t>MCQ</a:t>
            </a:r>
            <a:endParaRPr lang="en-US" sz="3400" b="1" dirty="0"/>
          </a:p>
        </p:txBody>
      </p:sp>
      <p:pic>
        <p:nvPicPr>
          <p:cNvPr id="6"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Date Placeholder 5"/>
          <p:cNvSpPr>
            <a:spLocks noGrp="1"/>
          </p:cNvSpPr>
          <p:nvPr>
            <p:ph type="dt" sz="half" idx="10"/>
          </p:nvPr>
        </p:nvSpPr>
        <p:spPr>
          <a:xfrm>
            <a:off x="457200" y="6356350"/>
            <a:ext cx="2133600" cy="365125"/>
          </a:xfrm>
        </p:spPr>
        <p:txBody>
          <a:bodyPr/>
          <a:lstStyle/>
          <a:p>
            <a:fld id="{236DC6DA-7232-427A-AC45-0B706D364E04}" type="datetime1">
              <a:rPr lang="en-US" smtClean="0"/>
              <a:t>7/5/2021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112</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
        <p:nvSpPr>
          <p:cNvPr id="12" name="Content Placeholder 2"/>
          <p:cNvSpPr txBox="1">
            <a:spLocks/>
          </p:cNvSpPr>
          <p:nvPr/>
        </p:nvSpPr>
        <p:spPr>
          <a:xfrm>
            <a:off x="533400" y="838200"/>
            <a:ext cx="8315632" cy="551815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5500" dirty="0"/>
          </a:p>
          <a:p>
            <a:pPr marL="0" indent="0">
              <a:buFont typeface="Arial" pitchFamily="34" charset="0"/>
              <a:buNone/>
            </a:pPr>
            <a:endParaRPr lang="en-US" dirty="0"/>
          </a:p>
          <a:p>
            <a:pPr marL="0" indent="0">
              <a:buFont typeface="Arial" pitchFamily="34" charset="0"/>
              <a:buNone/>
            </a:pPr>
            <a:endParaRPr lang="en-US" sz="4000" dirty="0">
              <a:cs typeface="Times New Roman" panose="02020603050405020304" pitchFamily="18" charset="0"/>
            </a:endParaRPr>
          </a:p>
          <a:p>
            <a:pPr marL="0" indent="0">
              <a:buFont typeface="Arial" pitchFamily="34" charset="0"/>
              <a:buNone/>
            </a:pPr>
            <a:endParaRPr lang="en-US" sz="2200" dirty="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500743" y="1274972"/>
                <a:ext cx="8001000" cy="4696478"/>
              </a:xfrm>
              <a:prstGeom prst="rect">
                <a:avLst/>
              </a:prstGeom>
            </p:spPr>
            <p:txBody>
              <a:bodyPr wrap="square">
                <a:spAutoFit/>
              </a:bodyPr>
              <a:lstStyle/>
              <a:p>
                <a:pPr algn="just"/>
                <a:r>
                  <a:rPr lang="en-US" sz="2200" dirty="0" smtClean="0"/>
                  <a:t>5. The </a:t>
                </a:r>
                <a:r>
                  <a:rPr lang="en-US" sz="2200" dirty="0"/>
                  <a:t>integral </a:t>
                </a:r>
                <a14:m>
                  <m:oMath xmlns:m="http://schemas.openxmlformats.org/officeDocument/2006/math">
                    <m:r>
                      <a:rPr lang="en-US" sz="2200" i="1">
                        <a:latin typeface="Cambria Math"/>
                      </a:rPr>
                      <m:t> </m:t>
                    </m:r>
                    <m:nary>
                      <m:naryPr>
                        <m:limLoc m:val="subSup"/>
                        <m:ctrlPr>
                          <a:rPr lang="en-US" sz="2200" i="1">
                            <a:latin typeface="Cambria Math" panose="02040503050406030204" pitchFamily="18" charset="0"/>
                          </a:rPr>
                        </m:ctrlPr>
                      </m:naryPr>
                      <m:sub>
                        <m:r>
                          <a:rPr lang="en-US" sz="2200" i="1">
                            <a:latin typeface="Cambria Math"/>
                          </a:rPr>
                          <m:t>0</m:t>
                        </m:r>
                      </m:sub>
                      <m:sup>
                        <m:r>
                          <a:rPr lang="en-US" sz="2200" i="1">
                            <a:latin typeface="Cambria Math"/>
                          </a:rPr>
                          <m:t>∞</m:t>
                        </m:r>
                      </m:sup>
                      <m:e>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𝑚</m:t>
                                </m:r>
                                <m:r>
                                  <a:rPr lang="en-US" sz="2200" i="1">
                                    <a:latin typeface="Cambria Math"/>
                                  </a:rPr>
                                  <m:t>+1</m:t>
                                </m:r>
                              </m:sup>
                            </m:sSup>
                            <m:r>
                              <a:rPr lang="en-US" sz="2200" i="1">
                                <a:latin typeface="Cambria Math"/>
                              </a:rPr>
                              <m:t>+</m:t>
                            </m:r>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𝑛</m:t>
                                </m:r>
                                <m:r>
                                  <a:rPr lang="en-US" sz="2200" i="1">
                                    <a:latin typeface="Cambria Math"/>
                                  </a:rPr>
                                  <m:t>+1</m:t>
                                </m:r>
                              </m:sup>
                            </m:sSup>
                          </m:num>
                          <m:den>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r>
                                      <a:rPr lang="en-US" sz="2200" i="1">
                                        <a:latin typeface="Cambria Math"/>
                                      </a:rPr>
                                      <m:t>1+</m:t>
                                    </m:r>
                                    <m:r>
                                      <a:rPr lang="en-US" sz="2200" i="1">
                                        <a:latin typeface="Cambria Math"/>
                                      </a:rPr>
                                      <m:t>𝑥</m:t>
                                    </m:r>
                                  </m:e>
                                </m:d>
                              </m:e>
                              <m:sup>
                                <m:r>
                                  <a:rPr lang="en-US" sz="2200" i="1">
                                    <a:latin typeface="Cambria Math"/>
                                  </a:rPr>
                                  <m:t>𝑚</m:t>
                                </m:r>
                                <m:r>
                                  <a:rPr lang="en-US" sz="2200" i="1">
                                    <a:latin typeface="Cambria Math"/>
                                  </a:rPr>
                                  <m:t>+</m:t>
                                </m:r>
                                <m:r>
                                  <a:rPr lang="en-US" sz="2200" i="1">
                                    <a:latin typeface="Cambria Math"/>
                                  </a:rPr>
                                  <m:t>𝑛</m:t>
                                </m:r>
                              </m:sup>
                            </m:sSup>
                          </m:den>
                        </m:f>
                      </m:e>
                    </m:nary>
                    <m:r>
                      <a:rPr lang="en-US" sz="2200" i="1">
                        <a:latin typeface="Cambria Math"/>
                      </a:rPr>
                      <m:t>𝑑𝑥</m:t>
                    </m:r>
                  </m:oMath>
                </a14:m>
                <a:r>
                  <a:rPr lang="en-US" sz="2200" dirty="0"/>
                  <a:t> is </a:t>
                </a:r>
              </a:p>
              <a:p>
                <a:pPr algn="just"/>
                <a:r>
                  <a:rPr lang="en-US" sz="2200" dirty="0"/>
                  <a:t>       (a) </a:t>
                </a:r>
                <a14:m>
                  <m:oMath xmlns:m="http://schemas.openxmlformats.org/officeDocument/2006/math">
                    <m:r>
                      <a:rPr lang="en-US" sz="2200" i="1">
                        <a:latin typeface="Cambria Math"/>
                      </a:rPr>
                      <m:t>𝛽</m:t>
                    </m:r>
                    <m:d>
                      <m:dPr>
                        <m:ctrlPr>
                          <a:rPr lang="en-US" sz="2200" i="1">
                            <a:latin typeface="Cambria Math" panose="02040503050406030204" pitchFamily="18" charset="0"/>
                          </a:rPr>
                        </m:ctrlPr>
                      </m:dPr>
                      <m:e>
                        <m:r>
                          <a:rPr lang="en-US" sz="2200" i="1">
                            <a:latin typeface="Cambria Math"/>
                          </a:rPr>
                          <m:t>𝑚</m:t>
                        </m:r>
                        <m:r>
                          <a:rPr lang="en-US" sz="2200" i="1">
                            <a:latin typeface="Cambria Math"/>
                          </a:rPr>
                          <m:t>,</m:t>
                        </m:r>
                        <m:r>
                          <a:rPr lang="en-US" sz="2200" i="1">
                            <a:latin typeface="Cambria Math"/>
                          </a:rPr>
                          <m:t>𝑛</m:t>
                        </m:r>
                      </m:e>
                    </m:d>
                  </m:oMath>
                </a14:m>
                <a:r>
                  <a:rPr lang="en-US" sz="2200" dirty="0"/>
                  <a:t>    (b) 2</a:t>
                </a:r>
                <a14:m>
                  <m:oMath xmlns:m="http://schemas.openxmlformats.org/officeDocument/2006/math">
                    <m:r>
                      <a:rPr lang="en-US" sz="2200" i="1">
                        <a:latin typeface="Cambria Math"/>
                      </a:rPr>
                      <m:t>𝛽</m:t>
                    </m:r>
                    <m:d>
                      <m:dPr>
                        <m:ctrlPr>
                          <a:rPr lang="en-US" sz="2200" i="1">
                            <a:latin typeface="Cambria Math" panose="02040503050406030204" pitchFamily="18" charset="0"/>
                          </a:rPr>
                        </m:ctrlPr>
                      </m:dPr>
                      <m:e>
                        <m:r>
                          <a:rPr lang="en-US" sz="2200" i="1">
                            <a:latin typeface="Cambria Math"/>
                          </a:rPr>
                          <m:t>𝑚</m:t>
                        </m:r>
                        <m:r>
                          <a:rPr lang="en-US" sz="2200" i="1">
                            <a:latin typeface="Cambria Math"/>
                          </a:rPr>
                          <m:t>,</m:t>
                        </m:r>
                        <m:r>
                          <a:rPr lang="en-US" sz="2200" i="1">
                            <a:latin typeface="Cambria Math"/>
                          </a:rPr>
                          <m:t>𝑛</m:t>
                        </m:r>
                      </m:e>
                    </m:d>
                  </m:oMath>
                </a14:m>
                <a:r>
                  <a:rPr lang="en-US" sz="2200" dirty="0"/>
                  <a:t>   (c) 3</a:t>
                </a:r>
                <a14:m>
                  <m:oMath xmlns:m="http://schemas.openxmlformats.org/officeDocument/2006/math">
                    <m:r>
                      <a:rPr lang="en-US" sz="2200" i="1">
                        <a:latin typeface="Cambria Math"/>
                      </a:rPr>
                      <m:t>𝛽</m:t>
                    </m:r>
                    <m:d>
                      <m:dPr>
                        <m:ctrlPr>
                          <a:rPr lang="en-US" sz="2200" i="1">
                            <a:latin typeface="Cambria Math" panose="02040503050406030204" pitchFamily="18" charset="0"/>
                          </a:rPr>
                        </m:ctrlPr>
                      </m:dPr>
                      <m:e>
                        <m:r>
                          <a:rPr lang="en-US" sz="2200" i="1">
                            <a:latin typeface="Cambria Math"/>
                          </a:rPr>
                          <m:t>𝑚</m:t>
                        </m:r>
                        <m:r>
                          <a:rPr lang="en-US" sz="2200" i="1">
                            <a:latin typeface="Cambria Math"/>
                          </a:rPr>
                          <m:t>,</m:t>
                        </m:r>
                        <m:r>
                          <a:rPr lang="en-US" sz="2200" i="1">
                            <a:latin typeface="Cambria Math"/>
                          </a:rPr>
                          <m:t>𝑛</m:t>
                        </m:r>
                      </m:e>
                    </m:d>
                  </m:oMath>
                </a14:m>
                <a:r>
                  <a:rPr lang="en-US" sz="2200" dirty="0"/>
                  <a:t>  (d) None of these </a:t>
                </a:r>
                <a:r>
                  <a:rPr lang="en-US" sz="2200" dirty="0" smtClean="0"/>
                  <a:t>.</a:t>
                </a:r>
              </a:p>
              <a:p>
                <a:pPr algn="just"/>
                <a:endParaRPr lang="en-US" sz="2200" dirty="0"/>
              </a:p>
              <a:p>
                <a:pPr algn="just"/>
                <a:r>
                  <a:rPr lang="en-US" sz="2200" dirty="0" smtClean="0"/>
                  <a:t>6.   </a:t>
                </a:r>
                <a14:m>
                  <m:oMath xmlns:m="http://schemas.openxmlformats.org/officeDocument/2006/math">
                    <m:r>
                      <a:rPr lang="en-US" sz="2200" i="1">
                        <a:latin typeface="Cambria Math"/>
                      </a:rPr>
                      <m:t>𝛽</m:t>
                    </m:r>
                    <m:d>
                      <m:dPr>
                        <m:ctrlPr>
                          <a:rPr lang="en-US" sz="2200" i="1">
                            <a:latin typeface="Cambria Math" panose="02040503050406030204" pitchFamily="18" charset="0"/>
                          </a:rPr>
                        </m:ctrlPr>
                      </m:dPr>
                      <m:e>
                        <m:r>
                          <a:rPr lang="en-US" sz="2200" i="1">
                            <a:latin typeface="Cambria Math"/>
                          </a:rPr>
                          <m:t>𝑚</m:t>
                        </m:r>
                        <m:r>
                          <a:rPr lang="en-US" sz="2200" i="1">
                            <a:latin typeface="Cambria Math"/>
                          </a:rPr>
                          <m:t>+1,</m:t>
                        </m:r>
                        <m:r>
                          <a:rPr lang="en-US" sz="2200" i="1">
                            <a:latin typeface="Cambria Math"/>
                          </a:rPr>
                          <m:t>𝑛</m:t>
                        </m:r>
                      </m:e>
                    </m:d>
                    <m:r>
                      <a:rPr lang="en-US" sz="2200" i="1">
                        <a:latin typeface="Cambria Math"/>
                      </a:rPr>
                      <m:t>+</m:t>
                    </m:r>
                    <m:r>
                      <a:rPr lang="en-US" sz="2200" i="1">
                        <a:latin typeface="Cambria Math"/>
                      </a:rPr>
                      <m:t>𝛽</m:t>
                    </m:r>
                    <m:d>
                      <m:dPr>
                        <m:ctrlPr>
                          <a:rPr lang="en-US" sz="2200" i="1">
                            <a:latin typeface="Cambria Math" panose="02040503050406030204" pitchFamily="18" charset="0"/>
                          </a:rPr>
                        </m:ctrlPr>
                      </m:dPr>
                      <m:e>
                        <m:r>
                          <a:rPr lang="en-US" sz="2200" i="1">
                            <a:latin typeface="Cambria Math"/>
                          </a:rPr>
                          <m:t>𝑚</m:t>
                        </m:r>
                        <m:r>
                          <a:rPr lang="en-US" sz="2200" i="1">
                            <a:latin typeface="Cambria Math"/>
                          </a:rPr>
                          <m:t>,</m:t>
                        </m:r>
                        <m:r>
                          <a:rPr lang="en-US" sz="2200" i="1">
                            <a:latin typeface="Cambria Math"/>
                          </a:rPr>
                          <m:t>𝑛</m:t>
                        </m:r>
                        <m:r>
                          <a:rPr lang="en-US" sz="2200" i="1">
                            <a:latin typeface="Cambria Math"/>
                          </a:rPr>
                          <m:t>+1</m:t>
                        </m:r>
                      </m:e>
                    </m:d>
                  </m:oMath>
                </a14:m>
                <a:r>
                  <a:rPr lang="en-US" sz="2200" dirty="0"/>
                  <a:t> is equal to </a:t>
                </a:r>
              </a:p>
              <a:p>
                <a:pPr algn="just"/>
                <a:r>
                  <a:rPr lang="en-US" sz="2200" dirty="0"/>
                  <a:t>        (a) </a:t>
                </a:r>
                <a14:m>
                  <m:oMath xmlns:m="http://schemas.openxmlformats.org/officeDocument/2006/math">
                    <m:r>
                      <a:rPr lang="en-US" sz="2200" i="1">
                        <a:latin typeface="Cambria Math"/>
                      </a:rPr>
                      <m:t>𝛽</m:t>
                    </m:r>
                    <m:d>
                      <m:dPr>
                        <m:ctrlPr>
                          <a:rPr lang="en-US" sz="2200" i="1">
                            <a:latin typeface="Cambria Math" panose="02040503050406030204" pitchFamily="18" charset="0"/>
                          </a:rPr>
                        </m:ctrlPr>
                      </m:dPr>
                      <m:e>
                        <m:r>
                          <a:rPr lang="en-US" sz="2200" i="1">
                            <a:latin typeface="Cambria Math"/>
                          </a:rPr>
                          <m:t>𝑚</m:t>
                        </m:r>
                        <m:r>
                          <a:rPr lang="en-US" sz="2200" i="1">
                            <a:latin typeface="Cambria Math"/>
                          </a:rPr>
                          <m:t>,</m:t>
                        </m:r>
                        <m:r>
                          <a:rPr lang="en-US" sz="2200" i="1">
                            <a:latin typeface="Cambria Math"/>
                          </a:rPr>
                          <m:t>𝑛</m:t>
                        </m:r>
                      </m:e>
                    </m:d>
                  </m:oMath>
                </a14:m>
                <a:r>
                  <a:rPr lang="en-US" sz="2200" dirty="0"/>
                  <a:t>    (b) 2</a:t>
                </a:r>
                <a14:m>
                  <m:oMath xmlns:m="http://schemas.openxmlformats.org/officeDocument/2006/math">
                    <m:r>
                      <a:rPr lang="en-US" sz="2200" i="1">
                        <a:latin typeface="Cambria Math"/>
                      </a:rPr>
                      <m:t>𝛽</m:t>
                    </m:r>
                    <m:d>
                      <m:dPr>
                        <m:ctrlPr>
                          <a:rPr lang="en-US" sz="2200" i="1">
                            <a:latin typeface="Cambria Math" panose="02040503050406030204" pitchFamily="18" charset="0"/>
                          </a:rPr>
                        </m:ctrlPr>
                      </m:dPr>
                      <m:e>
                        <m:r>
                          <a:rPr lang="en-US" sz="2200" i="1">
                            <a:latin typeface="Cambria Math"/>
                          </a:rPr>
                          <m:t>𝑚</m:t>
                        </m:r>
                        <m:r>
                          <a:rPr lang="en-US" sz="2200" i="1">
                            <a:latin typeface="Cambria Math"/>
                          </a:rPr>
                          <m:t>,</m:t>
                        </m:r>
                        <m:r>
                          <a:rPr lang="en-US" sz="2200" i="1">
                            <a:latin typeface="Cambria Math"/>
                          </a:rPr>
                          <m:t>𝑛</m:t>
                        </m:r>
                      </m:e>
                    </m:d>
                  </m:oMath>
                </a14:m>
                <a:r>
                  <a:rPr lang="en-US" sz="2200" dirty="0"/>
                  <a:t>   (c) 3</a:t>
                </a:r>
                <a14:m>
                  <m:oMath xmlns:m="http://schemas.openxmlformats.org/officeDocument/2006/math">
                    <m:r>
                      <a:rPr lang="en-US" sz="2200" i="1">
                        <a:latin typeface="Cambria Math"/>
                      </a:rPr>
                      <m:t>𝛽</m:t>
                    </m:r>
                    <m:d>
                      <m:dPr>
                        <m:ctrlPr>
                          <a:rPr lang="en-US" sz="2200" i="1">
                            <a:latin typeface="Cambria Math" panose="02040503050406030204" pitchFamily="18" charset="0"/>
                          </a:rPr>
                        </m:ctrlPr>
                      </m:dPr>
                      <m:e>
                        <m:r>
                          <a:rPr lang="en-US" sz="2200" i="1">
                            <a:latin typeface="Cambria Math"/>
                          </a:rPr>
                          <m:t>𝑚</m:t>
                        </m:r>
                        <m:r>
                          <a:rPr lang="en-US" sz="2200" i="1">
                            <a:latin typeface="Cambria Math"/>
                          </a:rPr>
                          <m:t>,</m:t>
                        </m:r>
                        <m:r>
                          <a:rPr lang="en-US" sz="2200" i="1">
                            <a:latin typeface="Cambria Math"/>
                          </a:rPr>
                          <m:t>𝑛</m:t>
                        </m:r>
                      </m:e>
                    </m:d>
                  </m:oMath>
                </a14:m>
                <a:r>
                  <a:rPr lang="en-US" sz="2200" dirty="0"/>
                  <a:t>  (d) None of these </a:t>
                </a:r>
                <a:r>
                  <a:rPr lang="en-US" sz="2200" dirty="0" smtClean="0"/>
                  <a:t>.</a:t>
                </a:r>
              </a:p>
              <a:p>
                <a:pPr algn="just"/>
                <a:endParaRPr lang="en-US" sz="2200" dirty="0"/>
              </a:p>
              <a:p>
                <a:pPr algn="just"/>
                <a:r>
                  <a:rPr lang="en-US" sz="2200" dirty="0" smtClean="0"/>
                  <a:t>7.   The </a:t>
                </a:r>
                <a:r>
                  <a:rPr lang="en-US" sz="2200" dirty="0"/>
                  <a:t>value of  </a:t>
                </a:r>
                <a14:m>
                  <m:oMath xmlns:m="http://schemas.openxmlformats.org/officeDocument/2006/math">
                    <m:r>
                      <a:rPr lang="en-US" sz="2200" i="1">
                        <a:latin typeface="Cambria Math"/>
                      </a:rPr>
                      <m:t>𝛽</m:t>
                    </m:r>
                    <m:d>
                      <m:dPr>
                        <m:ctrlPr>
                          <a:rPr lang="en-US" sz="2200" i="1">
                            <a:latin typeface="Cambria Math" panose="02040503050406030204" pitchFamily="18" charset="0"/>
                          </a:rPr>
                        </m:ctrlPr>
                      </m:dPr>
                      <m:e>
                        <m:f>
                          <m:fPr>
                            <m:ctrlPr>
                              <a:rPr lang="en-US" sz="2200" i="1">
                                <a:latin typeface="Cambria Math" panose="02040503050406030204" pitchFamily="18" charset="0"/>
                              </a:rPr>
                            </m:ctrlPr>
                          </m:fPr>
                          <m:num>
                            <m:r>
                              <a:rPr lang="en-US" sz="2200" i="1">
                                <a:latin typeface="Cambria Math"/>
                              </a:rPr>
                              <m:t>9</m:t>
                            </m:r>
                          </m:num>
                          <m:den>
                            <m:r>
                              <a:rPr lang="en-US" sz="2200" i="1">
                                <a:latin typeface="Cambria Math"/>
                              </a:rPr>
                              <m:t>2</m:t>
                            </m:r>
                          </m:den>
                        </m:f>
                        <m:r>
                          <a:rPr lang="en-US" sz="2200" i="1">
                            <a:latin typeface="Cambria Math"/>
                          </a:rPr>
                          <m:t>,</m:t>
                        </m:r>
                        <m:f>
                          <m:fPr>
                            <m:ctrlPr>
                              <a:rPr lang="en-US" sz="2200" i="1">
                                <a:latin typeface="Cambria Math" panose="02040503050406030204" pitchFamily="18" charset="0"/>
                              </a:rPr>
                            </m:ctrlPr>
                          </m:fPr>
                          <m:num>
                            <m:r>
                              <a:rPr lang="en-US" sz="2200" i="1">
                                <a:latin typeface="Cambria Math"/>
                              </a:rPr>
                              <m:t>7</m:t>
                            </m:r>
                          </m:num>
                          <m:den>
                            <m:r>
                              <a:rPr lang="en-US" sz="2200" i="1">
                                <a:latin typeface="Cambria Math"/>
                              </a:rPr>
                              <m:t>2</m:t>
                            </m:r>
                          </m:den>
                        </m:f>
                      </m:e>
                    </m:d>
                  </m:oMath>
                </a14:m>
                <a:r>
                  <a:rPr lang="en-US" sz="2200" dirty="0"/>
                  <a:t> is equal to </a:t>
                </a:r>
              </a:p>
              <a:p>
                <a:pPr algn="just"/>
                <a:r>
                  <a:rPr lang="en-US" sz="2200" dirty="0"/>
                  <a:t>(a) </a:t>
                </a:r>
                <a14:m>
                  <m:oMath xmlns:m="http://schemas.openxmlformats.org/officeDocument/2006/math">
                    <m:f>
                      <m:fPr>
                        <m:ctrlPr>
                          <a:rPr lang="en-US" sz="2200" i="1">
                            <a:latin typeface="Cambria Math" panose="02040503050406030204" pitchFamily="18" charset="0"/>
                          </a:rPr>
                        </m:ctrlPr>
                      </m:fPr>
                      <m:num>
                        <m:r>
                          <a:rPr lang="en-US" sz="2200" i="1">
                            <a:latin typeface="Cambria Math"/>
                          </a:rPr>
                          <m:t>𝜋</m:t>
                        </m:r>
                      </m:num>
                      <m:den>
                        <m:r>
                          <a:rPr lang="en-US" sz="2200" i="1">
                            <a:latin typeface="Cambria Math"/>
                          </a:rPr>
                          <m:t>2048</m:t>
                        </m:r>
                      </m:den>
                    </m:f>
                  </m:oMath>
                </a14:m>
                <a:r>
                  <a:rPr lang="en-US" sz="2200" dirty="0"/>
                  <a:t>      (b) </a:t>
                </a:r>
                <a14:m>
                  <m:oMath xmlns:m="http://schemas.openxmlformats.org/officeDocument/2006/math">
                    <m:f>
                      <m:fPr>
                        <m:ctrlPr>
                          <a:rPr lang="en-US" sz="2200" i="1">
                            <a:latin typeface="Cambria Math" panose="02040503050406030204" pitchFamily="18" charset="0"/>
                          </a:rPr>
                        </m:ctrlPr>
                      </m:fPr>
                      <m:num>
                        <m:r>
                          <a:rPr lang="en-US" sz="2200" i="1">
                            <a:latin typeface="Cambria Math"/>
                          </a:rPr>
                          <m:t>5</m:t>
                        </m:r>
                        <m:r>
                          <a:rPr lang="en-US" sz="2200" i="1">
                            <a:latin typeface="Cambria Math"/>
                          </a:rPr>
                          <m:t>𝜋</m:t>
                        </m:r>
                      </m:num>
                      <m:den>
                        <m:r>
                          <a:rPr lang="en-US" sz="2200" i="1">
                            <a:latin typeface="Cambria Math"/>
                          </a:rPr>
                          <m:t>2048</m:t>
                        </m:r>
                      </m:den>
                    </m:f>
                  </m:oMath>
                </a14:m>
                <a:r>
                  <a:rPr lang="en-US" sz="2200" dirty="0"/>
                  <a:t>   (c)  </a:t>
                </a:r>
                <a14:m>
                  <m:oMath xmlns:m="http://schemas.openxmlformats.org/officeDocument/2006/math">
                    <m:f>
                      <m:fPr>
                        <m:ctrlPr>
                          <a:rPr lang="en-US" sz="2200" i="1">
                            <a:latin typeface="Cambria Math" panose="02040503050406030204" pitchFamily="18" charset="0"/>
                          </a:rPr>
                        </m:ctrlPr>
                      </m:fPr>
                      <m:num>
                        <m:r>
                          <a:rPr lang="en-US" sz="2200" i="1">
                            <a:latin typeface="Cambria Math"/>
                          </a:rPr>
                          <m:t>1</m:t>
                        </m:r>
                      </m:num>
                      <m:den>
                        <m:r>
                          <a:rPr lang="en-US" sz="2200" i="1">
                            <a:latin typeface="Cambria Math"/>
                          </a:rPr>
                          <m:t>2048</m:t>
                        </m:r>
                      </m:den>
                    </m:f>
                  </m:oMath>
                </a14:m>
                <a:r>
                  <a:rPr lang="en-US" sz="2200" dirty="0"/>
                  <a:t>     (d)    </a:t>
                </a:r>
                <a14:m>
                  <m:oMath xmlns:m="http://schemas.openxmlformats.org/officeDocument/2006/math">
                    <m:f>
                      <m:fPr>
                        <m:ctrlPr>
                          <a:rPr lang="en-US" sz="2200" i="1">
                            <a:latin typeface="Cambria Math" panose="02040503050406030204" pitchFamily="18" charset="0"/>
                          </a:rPr>
                        </m:ctrlPr>
                      </m:fPr>
                      <m:num>
                        <m:r>
                          <a:rPr lang="en-US" sz="2200" i="1">
                            <a:latin typeface="Cambria Math"/>
                          </a:rPr>
                          <m:t>1</m:t>
                        </m:r>
                      </m:num>
                      <m:den>
                        <m:r>
                          <a:rPr lang="en-US" sz="2200" i="1">
                            <a:latin typeface="Cambria Math"/>
                          </a:rPr>
                          <m:t>48</m:t>
                        </m:r>
                      </m:den>
                    </m:f>
                  </m:oMath>
                </a14:m>
                <a:endParaRPr lang="en-US" sz="2200" dirty="0" smtClean="0"/>
              </a:p>
              <a:p>
                <a:pPr algn="just"/>
                <a:endParaRPr lang="en-US" sz="2200" dirty="0"/>
              </a:p>
              <a:p>
                <a:pPr algn="just"/>
                <a:r>
                  <a:rPr lang="en-US" sz="2200" dirty="0"/>
                  <a:t>8</a:t>
                </a:r>
                <a:r>
                  <a:rPr lang="en-US" sz="2200" dirty="0" smtClean="0"/>
                  <a:t>.    The </a:t>
                </a:r>
                <a:r>
                  <a:rPr lang="en-US" sz="2200" dirty="0"/>
                  <a:t>integral </a:t>
                </a:r>
                <a14:m>
                  <m:oMath xmlns:m="http://schemas.openxmlformats.org/officeDocument/2006/math">
                    <m:nary>
                      <m:naryPr>
                        <m:limLoc m:val="subSup"/>
                        <m:ctrlPr>
                          <a:rPr lang="en-US" sz="2200" i="1">
                            <a:latin typeface="Cambria Math" panose="02040503050406030204" pitchFamily="18" charset="0"/>
                          </a:rPr>
                        </m:ctrlPr>
                      </m:naryPr>
                      <m:sub>
                        <m:r>
                          <a:rPr lang="en-US" sz="2200" i="1">
                            <a:latin typeface="Cambria Math"/>
                          </a:rPr>
                          <m:t>0</m:t>
                        </m:r>
                      </m:sub>
                      <m:sup>
                        <m:r>
                          <a:rPr lang="en-US" sz="2200" i="1">
                            <a:latin typeface="Cambria Math"/>
                          </a:rPr>
                          <m:t>∞</m:t>
                        </m:r>
                      </m:sup>
                      <m:e>
                        <m:sSup>
                          <m:sSupPr>
                            <m:ctrlPr>
                              <a:rPr lang="en-US" sz="2200" i="1">
                                <a:latin typeface="Cambria Math" panose="02040503050406030204" pitchFamily="18" charset="0"/>
                              </a:rPr>
                            </m:ctrlPr>
                          </m:sSupPr>
                          <m:e>
                            <m:r>
                              <a:rPr lang="en-US" sz="2200" i="1">
                                <a:latin typeface="Cambria Math"/>
                              </a:rPr>
                              <m:t>𝑒</m:t>
                            </m:r>
                          </m:e>
                          <m:sup>
                            <m:r>
                              <a:rPr lang="en-US" sz="2200" i="1">
                                <a:latin typeface="Cambria Math"/>
                              </a:rPr>
                              <m:t>−</m:t>
                            </m:r>
                            <m:sSup>
                              <m:sSupPr>
                                <m:ctrlPr>
                                  <a:rPr lang="en-US" sz="2200" i="1">
                                    <a:latin typeface="Cambria Math" panose="02040503050406030204" pitchFamily="18" charset="0"/>
                                  </a:rPr>
                                </m:ctrlPr>
                              </m:sSupPr>
                              <m:e>
                                <m:r>
                                  <a:rPr lang="en-US" sz="2200" i="1">
                                    <a:latin typeface="Cambria Math"/>
                                  </a:rPr>
                                  <m:t>h</m:t>
                                </m:r>
                              </m:e>
                              <m:sup>
                                <m:r>
                                  <a:rPr lang="en-US" sz="2200" i="1">
                                    <a:latin typeface="Cambria Math"/>
                                  </a:rPr>
                                  <m:t>2</m:t>
                                </m:r>
                              </m:sup>
                            </m:sSup>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2</m:t>
                                </m:r>
                              </m:sup>
                            </m:sSup>
                          </m:sup>
                        </m:sSup>
                        <m:r>
                          <a:rPr lang="en-US" sz="2200" i="1">
                            <a:latin typeface="Cambria Math"/>
                          </a:rPr>
                          <m:t> </m:t>
                        </m:r>
                        <m:r>
                          <a:rPr lang="en-US" sz="2200" i="1">
                            <a:latin typeface="Cambria Math"/>
                          </a:rPr>
                          <m:t>𝑑𝑥</m:t>
                        </m:r>
                      </m:e>
                    </m:nary>
                  </m:oMath>
                </a14:m>
                <a:r>
                  <a:rPr lang="en-US" sz="2200" dirty="0"/>
                  <a:t> is equal to </a:t>
                </a:r>
              </a:p>
              <a:p>
                <a:pPr algn="just"/>
                <a:r>
                  <a:rPr lang="en-US" sz="2200" dirty="0"/>
                  <a:t>                 (a) </a:t>
                </a:r>
                <a14:m>
                  <m:oMath xmlns:m="http://schemas.openxmlformats.org/officeDocument/2006/math">
                    <m:f>
                      <m:fPr>
                        <m:ctrlPr>
                          <a:rPr lang="en-US" sz="2200" i="1">
                            <a:latin typeface="Cambria Math" panose="02040503050406030204" pitchFamily="18" charset="0"/>
                          </a:rPr>
                        </m:ctrlPr>
                      </m:fPr>
                      <m:num>
                        <m:rad>
                          <m:radPr>
                            <m:degHide m:val="on"/>
                            <m:ctrlPr>
                              <a:rPr lang="en-US" sz="2200" i="1">
                                <a:latin typeface="Cambria Math" panose="02040503050406030204" pitchFamily="18" charset="0"/>
                              </a:rPr>
                            </m:ctrlPr>
                          </m:radPr>
                          <m:deg/>
                          <m:e>
                            <m:r>
                              <a:rPr lang="en-US" sz="2200" i="1">
                                <a:latin typeface="Cambria Math"/>
                              </a:rPr>
                              <m:t>𝜋</m:t>
                            </m:r>
                          </m:e>
                        </m:rad>
                      </m:num>
                      <m:den>
                        <m:r>
                          <a:rPr lang="en-US" sz="2200" i="1">
                            <a:latin typeface="Cambria Math"/>
                          </a:rPr>
                          <m:t>2</m:t>
                        </m:r>
                        <m:r>
                          <a:rPr lang="en-US" sz="2200" i="1">
                            <a:latin typeface="Cambria Math"/>
                          </a:rPr>
                          <m:t>h</m:t>
                        </m:r>
                      </m:den>
                    </m:f>
                  </m:oMath>
                </a14:m>
                <a:r>
                  <a:rPr lang="en-US" sz="2200" dirty="0" smtClean="0"/>
                  <a:t>       (</a:t>
                </a:r>
                <a:r>
                  <a:rPr lang="en-US" sz="2200" dirty="0"/>
                  <a:t>b) </a:t>
                </a:r>
                <a14:m>
                  <m:oMath xmlns:m="http://schemas.openxmlformats.org/officeDocument/2006/math">
                    <m:f>
                      <m:fPr>
                        <m:ctrlPr>
                          <a:rPr lang="en-US" sz="2200" i="1">
                            <a:latin typeface="Cambria Math" panose="02040503050406030204" pitchFamily="18" charset="0"/>
                          </a:rPr>
                        </m:ctrlPr>
                      </m:fPr>
                      <m:num>
                        <m:r>
                          <a:rPr lang="en-US" sz="2200" i="1">
                            <a:latin typeface="Cambria Math"/>
                          </a:rPr>
                          <m:t>𝜋</m:t>
                        </m:r>
                      </m:num>
                      <m:den>
                        <m:r>
                          <a:rPr lang="en-US" sz="2200" i="1">
                            <a:latin typeface="Cambria Math"/>
                          </a:rPr>
                          <m:t>2</m:t>
                        </m:r>
                        <m:r>
                          <a:rPr lang="en-US" sz="2200" i="1">
                            <a:latin typeface="Cambria Math"/>
                          </a:rPr>
                          <m:t>h</m:t>
                        </m:r>
                      </m:den>
                    </m:f>
                  </m:oMath>
                </a14:m>
                <a:r>
                  <a:rPr lang="en-US" sz="2200" dirty="0"/>
                  <a:t>(c)  </a:t>
                </a:r>
                <a14:m>
                  <m:oMath xmlns:m="http://schemas.openxmlformats.org/officeDocument/2006/math">
                    <m:f>
                      <m:fPr>
                        <m:ctrlPr>
                          <a:rPr lang="en-US" sz="2200" i="1">
                            <a:latin typeface="Cambria Math" panose="02040503050406030204" pitchFamily="18" charset="0"/>
                          </a:rPr>
                        </m:ctrlPr>
                      </m:fPr>
                      <m:num>
                        <m:r>
                          <a:rPr lang="en-US" sz="2200" i="1">
                            <a:latin typeface="Cambria Math"/>
                          </a:rPr>
                          <m:t>𝜋</m:t>
                        </m:r>
                      </m:num>
                      <m:den>
                        <m:r>
                          <a:rPr lang="en-US" sz="2200" i="1">
                            <a:latin typeface="Cambria Math"/>
                          </a:rPr>
                          <m:t>h</m:t>
                        </m:r>
                      </m:den>
                    </m:f>
                  </m:oMath>
                </a14:m>
                <a:r>
                  <a:rPr lang="en-US" sz="2200" dirty="0"/>
                  <a:t>(d)    </a:t>
                </a:r>
                <a14:m>
                  <m:oMath xmlns:m="http://schemas.openxmlformats.org/officeDocument/2006/math">
                    <m:f>
                      <m:fPr>
                        <m:ctrlPr>
                          <a:rPr lang="en-US" sz="2200" i="1">
                            <a:latin typeface="Cambria Math" panose="02040503050406030204" pitchFamily="18" charset="0"/>
                          </a:rPr>
                        </m:ctrlPr>
                      </m:fPr>
                      <m:num>
                        <m:r>
                          <a:rPr lang="en-US" sz="2200" i="1">
                            <a:latin typeface="Cambria Math"/>
                          </a:rPr>
                          <m:t>𝜋</m:t>
                        </m:r>
                      </m:num>
                      <m:den>
                        <m:r>
                          <a:rPr lang="en-US" sz="2200" i="1">
                            <a:latin typeface="Cambria Math"/>
                          </a:rPr>
                          <m:t>3</m:t>
                        </m:r>
                        <m:r>
                          <a:rPr lang="en-US" sz="2200" i="1">
                            <a:latin typeface="Cambria Math"/>
                          </a:rPr>
                          <m:t>h</m:t>
                        </m:r>
                      </m:den>
                    </m:f>
                  </m:oMath>
                </a14:m>
                <a:endParaRPr lang="en-US" sz="2200" dirty="0"/>
              </a:p>
            </p:txBody>
          </p:sp>
        </mc:Choice>
        <mc:Fallback xmlns="">
          <p:sp>
            <p:nvSpPr>
              <p:cNvPr id="2" name="Rectangle 1"/>
              <p:cNvSpPr>
                <a:spLocks noRot="1" noChangeAspect="1" noMove="1" noResize="1" noEditPoints="1" noAdjustHandles="1" noChangeArrowheads="1" noChangeShapeType="1" noTextEdit="1"/>
              </p:cNvSpPr>
              <p:nvPr/>
            </p:nvSpPr>
            <p:spPr>
              <a:xfrm>
                <a:off x="500743" y="1274972"/>
                <a:ext cx="8001000" cy="4696478"/>
              </a:xfrm>
              <a:prstGeom prst="rect">
                <a:avLst/>
              </a:prstGeom>
              <a:blipFill rotWithShape="1">
                <a:blip r:embed="rId3"/>
                <a:stretch>
                  <a:fillRect l="-914" b="-130"/>
                </a:stretch>
              </a:blipFill>
            </p:spPr>
            <p:txBody>
              <a:bodyPr/>
              <a:lstStyle/>
              <a:p>
                <a:r>
                  <a:rPr lang="en-US">
                    <a:noFill/>
                  </a:rPr>
                  <a:t> </a:t>
                </a:r>
              </a:p>
            </p:txBody>
          </p:sp>
        </mc:Fallback>
      </mc:AlternateContent>
    </p:spTree>
    <p:extLst>
      <p:ext uri="{BB962C8B-B14F-4D97-AF65-F5344CB8AC3E}">
        <p14:creationId xmlns:p14="http://schemas.microsoft.com/office/powerpoint/2010/main" val="235099622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cs typeface="Times New Roman" pitchFamily="18" charset="0"/>
              </a:rPr>
              <a:t>MCQ</a:t>
            </a:r>
            <a:endParaRPr lang="en-US" sz="3400" b="1" dirty="0"/>
          </a:p>
        </p:txBody>
      </p:sp>
      <p:pic>
        <p:nvPicPr>
          <p:cNvPr id="6"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Date Placeholder 5"/>
          <p:cNvSpPr>
            <a:spLocks noGrp="1"/>
          </p:cNvSpPr>
          <p:nvPr>
            <p:ph type="dt" sz="half" idx="10"/>
          </p:nvPr>
        </p:nvSpPr>
        <p:spPr>
          <a:xfrm>
            <a:off x="457200" y="6356350"/>
            <a:ext cx="2133600" cy="365125"/>
          </a:xfrm>
        </p:spPr>
        <p:txBody>
          <a:bodyPr/>
          <a:lstStyle/>
          <a:p>
            <a:fld id="{3A2A1DC5-2B82-4195-9B2C-6F24C247B3CD}" type="datetime1">
              <a:rPr lang="en-US" smtClean="0"/>
              <a:t>7/5/2021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113</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mc:AlternateContent xmlns:mc="http://schemas.openxmlformats.org/markup-compatibility/2006" xmlns:a14="http://schemas.microsoft.com/office/drawing/2010/main">
        <mc:Choice Requires="a14">
          <p:sp>
            <p:nvSpPr>
              <p:cNvPr id="12" name="Content Placeholder 2"/>
              <p:cNvSpPr txBox="1">
                <a:spLocks/>
              </p:cNvSpPr>
              <p:nvPr/>
            </p:nvSpPr>
            <p:spPr>
              <a:xfrm>
                <a:off x="533400" y="838200"/>
                <a:ext cx="8315632" cy="5518150"/>
              </a:xfrm>
              <a:prstGeom prst="rect">
                <a:avLst/>
              </a:prstGeom>
            </p:spPr>
            <p:txBody>
              <a:bodyPr>
                <a:normAutofit fontScale="2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8800" dirty="0" smtClean="0">
                  <a:cs typeface="Times New Roman" panose="02020603050405020304" pitchFamily="18" charset="0"/>
                </a:endParaRPr>
              </a:p>
              <a:p>
                <a:pPr marL="0" indent="0">
                  <a:buNone/>
                </a:pPr>
                <a:r>
                  <a:rPr lang="en-US" sz="8800" dirty="0" smtClean="0">
                    <a:cs typeface="Times New Roman" panose="02020603050405020304" pitchFamily="18" charset="0"/>
                  </a:rPr>
                  <a:t>9.   The </a:t>
                </a:r>
                <a:r>
                  <a:rPr lang="en-US" sz="8800" dirty="0">
                    <a:cs typeface="Times New Roman" panose="02020603050405020304" pitchFamily="18" charset="0"/>
                  </a:rPr>
                  <a:t>integral </a:t>
                </a:r>
                <a14:m>
                  <m:oMath xmlns:m="http://schemas.openxmlformats.org/officeDocument/2006/math">
                    <m:nary>
                      <m:naryPr>
                        <m:limLoc m:val="subSup"/>
                        <m:ctrlPr>
                          <a:rPr lang="en-US" sz="8800" i="1">
                            <a:latin typeface="Cambria Math" panose="02040503050406030204" pitchFamily="18" charset="0"/>
                          </a:rPr>
                        </m:ctrlPr>
                      </m:naryPr>
                      <m:sub>
                        <m:r>
                          <a:rPr lang="en-US" sz="8800" i="1">
                            <a:latin typeface="Cambria Math"/>
                          </a:rPr>
                          <m:t>0</m:t>
                        </m:r>
                      </m:sub>
                      <m:sup>
                        <m:r>
                          <a:rPr lang="en-US" sz="8800" i="1">
                            <a:latin typeface="Cambria Math"/>
                          </a:rPr>
                          <m:t>∞</m:t>
                        </m:r>
                      </m:sup>
                      <m:e>
                        <m:rad>
                          <m:radPr>
                            <m:degHide m:val="on"/>
                            <m:ctrlPr>
                              <a:rPr lang="en-US" sz="8800" i="1">
                                <a:latin typeface="Cambria Math" panose="02040503050406030204" pitchFamily="18" charset="0"/>
                              </a:rPr>
                            </m:ctrlPr>
                          </m:radPr>
                          <m:deg/>
                          <m:e>
                            <m:r>
                              <a:rPr lang="en-US" sz="8800" i="1">
                                <a:latin typeface="Cambria Math"/>
                              </a:rPr>
                              <m:t>𝑥</m:t>
                            </m:r>
                          </m:e>
                        </m:rad>
                        <m:sSup>
                          <m:sSupPr>
                            <m:ctrlPr>
                              <a:rPr lang="en-US" sz="8800" i="1">
                                <a:latin typeface="Cambria Math" panose="02040503050406030204" pitchFamily="18" charset="0"/>
                              </a:rPr>
                            </m:ctrlPr>
                          </m:sSupPr>
                          <m:e>
                            <m:r>
                              <a:rPr lang="en-US" sz="8800" i="1">
                                <a:latin typeface="Cambria Math"/>
                              </a:rPr>
                              <m:t> </m:t>
                            </m:r>
                            <m:r>
                              <a:rPr lang="en-US" sz="8800" i="1">
                                <a:latin typeface="Cambria Math"/>
                              </a:rPr>
                              <m:t>𝑒</m:t>
                            </m:r>
                          </m:e>
                          <m:sup>
                            <m:r>
                              <a:rPr lang="en-US" sz="8800" i="1">
                                <a:latin typeface="Cambria Math"/>
                              </a:rPr>
                              <m:t>−</m:t>
                            </m:r>
                            <m:r>
                              <a:rPr lang="en-US" sz="8800" i="1">
                                <a:latin typeface="Cambria Math"/>
                              </a:rPr>
                              <m:t>𝑥</m:t>
                            </m:r>
                          </m:sup>
                        </m:sSup>
                        <m:r>
                          <a:rPr lang="en-US" sz="8800" i="1">
                            <a:latin typeface="Cambria Math"/>
                          </a:rPr>
                          <m:t> </m:t>
                        </m:r>
                        <m:r>
                          <a:rPr lang="en-US" sz="8800" i="1">
                            <a:latin typeface="Cambria Math"/>
                          </a:rPr>
                          <m:t>𝑑𝑥</m:t>
                        </m:r>
                      </m:e>
                    </m:nary>
                  </m:oMath>
                </a14:m>
                <a:r>
                  <a:rPr lang="en-US" sz="8800" dirty="0">
                    <a:cs typeface="Times New Roman" panose="02020603050405020304" pitchFamily="18" charset="0"/>
                  </a:rPr>
                  <a:t> is equal to                                                       </a:t>
                </a:r>
              </a:p>
              <a:p>
                <a:pPr marL="0" indent="0">
                  <a:buFont typeface="Arial" pitchFamily="34" charset="0"/>
                  <a:buNone/>
                </a:pPr>
                <a:r>
                  <a:rPr lang="en-US" sz="8800" dirty="0" smtClean="0">
                    <a:cs typeface="Times New Roman" panose="02020603050405020304" pitchFamily="18" charset="0"/>
                  </a:rPr>
                  <a:t>       (</a:t>
                </a:r>
                <a:r>
                  <a:rPr lang="en-US" sz="8800" dirty="0">
                    <a:cs typeface="Times New Roman" panose="02020603050405020304" pitchFamily="18" charset="0"/>
                  </a:rPr>
                  <a:t>a)</a:t>
                </a:r>
                <a14:m>
                  <m:oMath xmlns:m="http://schemas.openxmlformats.org/officeDocument/2006/math">
                    <m:r>
                      <a:rPr lang="en-US" sz="8800" i="1">
                        <a:latin typeface="Cambria Math"/>
                      </a:rPr>
                      <m:t> </m:t>
                    </m:r>
                    <m:r>
                      <a:rPr lang="en-US" sz="8800" i="1">
                        <a:latin typeface="Cambria Math"/>
                      </a:rPr>
                      <m:t>𝛤</m:t>
                    </m:r>
                    <m:f>
                      <m:fPr>
                        <m:ctrlPr>
                          <a:rPr lang="en-US" sz="8800" i="1">
                            <a:latin typeface="Cambria Math" panose="02040503050406030204" pitchFamily="18" charset="0"/>
                          </a:rPr>
                        </m:ctrlPr>
                      </m:fPr>
                      <m:num>
                        <m:r>
                          <a:rPr lang="en-US" sz="8800" i="1">
                            <a:latin typeface="Cambria Math"/>
                          </a:rPr>
                          <m:t>1</m:t>
                        </m:r>
                      </m:num>
                      <m:den>
                        <m:r>
                          <a:rPr lang="en-US" sz="8800" i="1">
                            <a:latin typeface="Cambria Math"/>
                          </a:rPr>
                          <m:t>2</m:t>
                        </m:r>
                      </m:den>
                    </m:f>
                  </m:oMath>
                </a14:m>
                <a:r>
                  <a:rPr lang="en-US" sz="8800" dirty="0">
                    <a:cs typeface="Times New Roman" panose="02020603050405020304" pitchFamily="18" charset="0"/>
                  </a:rPr>
                  <a:t>(b)  </a:t>
                </a:r>
                <a14:m>
                  <m:oMath xmlns:m="http://schemas.openxmlformats.org/officeDocument/2006/math">
                    <m:r>
                      <a:rPr lang="en-US" sz="8800" i="1">
                        <a:latin typeface="Cambria Math"/>
                      </a:rPr>
                      <m:t>𝛤</m:t>
                    </m:r>
                    <m:f>
                      <m:fPr>
                        <m:ctrlPr>
                          <a:rPr lang="en-US" sz="8800" i="1">
                            <a:latin typeface="Cambria Math" panose="02040503050406030204" pitchFamily="18" charset="0"/>
                          </a:rPr>
                        </m:ctrlPr>
                      </m:fPr>
                      <m:num>
                        <m:r>
                          <a:rPr lang="en-US" sz="8800" i="1">
                            <a:latin typeface="Cambria Math"/>
                          </a:rPr>
                          <m:t>3</m:t>
                        </m:r>
                      </m:num>
                      <m:den>
                        <m:r>
                          <a:rPr lang="en-US" sz="8800" i="1">
                            <a:latin typeface="Cambria Math"/>
                          </a:rPr>
                          <m:t>2</m:t>
                        </m:r>
                      </m:den>
                    </m:f>
                  </m:oMath>
                </a14:m>
                <a:r>
                  <a:rPr lang="en-US" sz="8800" dirty="0" smtClean="0">
                    <a:cs typeface="Times New Roman" panose="02020603050405020304" pitchFamily="18" charset="0"/>
                  </a:rPr>
                  <a:t>      (</a:t>
                </a:r>
                <a:r>
                  <a:rPr lang="en-US" sz="8800" dirty="0">
                    <a:cs typeface="Times New Roman" panose="02020603050405020304" pitchFamily="18" charset="0"/>
                  </a:rPr>
                  <a:t>c)</a:t>
                </a:r>
                <a14:m>
                  <m:oMath xmlns:m="http://schemas.openxmlformats.org/officeDocument/2006/math">
                    <m:r>
                      <a:rPr lang="en-US" sz="8800" i="1">
                        <a:latin typeface="Cambria Math"/>
                      </a:rPr>
                      <m:t> </m:t>
                    </m:r>
                    <m:r>
                      <a:rPr lang="en-US" sz="8800" i="1">
                        <a:latin typeface="Cambria Math"/>
                      </a:rPr>
                      <m:t>𝛤</m:t>
                    </m:r>
                    <m:f>
                      <m:fPr>
                        <m:ctrlPr>
                          <a:rPr lang="en-US" sz="8800" i="1">
                            <a:latin typeface="Cambria Math" panose="02040503050406030204" pitchFamily="18" charset="0"/>
                          </a:rPr>
                        </m:ctrlPr>
                      </m:fPr>
                      <m:num>
                        <m:r>
                          <a:rPr lang="en-US" sz="8800" i="1">
                            <a:latin typeface="Cambria Math"/>
                          </a:rPr>
                          <m:t>5</m:t>
                        </m:r>
                      </m:num>
                      <m:den>
                        <m:r>
                          <a:rPr lang="en-US" sz="8800" i="1">
                            <a:latin typeface="Cambria Math"/>
                          </a:rPr>
                          <m:t>2</m:t>
                        </m:r>
                      </m:den>
                    </m:f>
                  </m:oMath>
                </a14:m>
                <a:r>
                  <a:rPr lang="en-US" sz="8800" dirty="0" smtClean="0">
                    <a:cs typeface="Times New Roman" panose="02020603050405020304" pitchFamily="18" charset="0"/>
                  </a:rPr>
                  <a:t>        (</a:t>
                </a:r>
                <a:r>
                  <a:rPr lang="en-US" sz="8800" dirty="0">
                    <a:cs typeface="Times New Roman" panose="02020603050405020304" pitchFamily="18" charset="0"/>
                  </a:rPr>
                  <a:t>d) </a:t>
                </a:r>
                <a14:m>
                  <m:oMath xmlns:m="http://schemas.openxmlformats.org/officeDocument/2006/math">
                    <m:r>
                      <a:rPr lang="en-US" sz="8800" i="1">
                        <a:latin typeface="Cambria Math"/>
                      </a:rPr>
                      <m:t>𝛤</m:t>
                    </m:r>
                    <m:f>
                      <m:fPr>
                        <m:ctrlPr>
                          <a:rPr lang="en-US" sz="8800" i="1">
                            <a:latin typeface="Cambria Math" panose="02040503050406030204" pitchFamily="18" charset="0"/>
                          </a:rPr>
                        </m:ctrlPr>
                      </m:fPr>
                      <m:num>
                        <m:r>
                          <a:rPr lang="en-US" sz="8800" i="1">
                            <a:latin typeface="Cambria Math"/>
                          </a:rPr>
                          <m:t>7</m:t>
                        </m:r>
                      </m:num>
                      <m:den>
                        <m:r>
                          <a:rPr lang="en-US" sz="8800" i="1">
                            <a:latin typeface="Cambria Math"/>
                          </a:rPr>
                          <m:t>2</m:t>
                        </m:r>
                      </m:den>
                    </m:f>
                  </m:oMath>
                </a14:m>
                <a:endParaRPr lang="en-US" sz="8800" dirty="0" smtClean="0">
                  <a:cs typeface="Times New Roman" panose="02020603050405020304" pitchFamily="18" charset="0"/>
                </a:endParaRPr>
              </a:p>
              <a:p>
                <a:pPr marL="0" indent="0">
                  <a:buFont typeface="Arial" pitchFamily="34" charset="0"/>
                  <a:buNone/>
                </a:pPr>
                <a:endParaRPr lang="en-US" sz="8800" dirty="0" smtClean="0"/>
              </a:p>
              <a:p>
                <a:pPr marL="0" indent="0">
                  <a:buNone/>
                </a:pPr>
                <a:r>
                  <a:rPr lang="en-US" sz="8800" dirty="0" smtClean="0"/>
                  <a:t>10.     </a:t>
                </a:r>
                <a14:m>
                  <m:oMath xmlns:m="http://schemas.openxmlformats.org/officeDocument/2006/math">
                    <m:r>
                      <a:rPr lang="en-US" sz="8800" i="1">
                        <a:latin typeface="Cambria Math"/>
                      </a:rPr>
                      <m:t>𝛤</m:t>
                    </m:r>
                    <m:r>
                      <a:rPr lang="en-US" sz="8800" i="1">
                        <a:latin typeface="Cambria Math"/>
                      </a:rPr>
                      <m:t>𝑛</m:t>
                    </m:r>
                    <m:r>
                      <a:rPr lang="en-US" sz="8800" i="1">
                        <a:latin typeface="Cambria Math"/>
                      </a:rPr>
                      <m:t>𝛤</m:t>
                    </m:r>
                    <m:r>
                      <a:rPr lang="en-US" sz="8800" i="1">
                        <a:latin typeface="Cambria Math"/>
                      </a:rPr>
                      <m:t>(1−</m:t>
                    </m:r>
                    <m:r>
                      <a:rPr lang="en-US" sz="8800" i="1">
                        <a:latin typeface="Cambria Math"/>
                      </a:rPr>
                      <m:t>𝑛</m:t>
                    </m:r>
                    <m:r>
                      <a:rPr lang="en-US" sz="8800" i="1">
                        <a:latin typeface="Cambria Math"/>
                      </a:rPr>
                      <m:t>)</m:t>
                    </m:r>
                  </m:oMath>
                </a14:m>
                <a:r>
                  <a:rPr lang="en-US" sz="8800" dirty="0">
                    <a:cs typeface="Times New Roman" panose="02020603050405020304" pitchFamily="18" charset="0"/>
                  </a:rPr>
                  <a:t> is equal to </a:t>
                </a:r>
                <a:endParaRPr lang="en-US" sz="8800" dirty="0" smtClean="0">
                  <a:cs typeface="Times New Roman" panose="02020603050405020304" pitchFamily="18" charset="0"/>
                </a:endParaRPr>
              </a:p>
              <a:p>
                <a:pPr marL="0" indent="0">
                  <a:buFont typeface="Arial" pitchFamily="34" charset="0"/>
                  <a:buNone/>
                </a:pPr>
                <a:r>
                  <a:rPr lang="en-US" sz="8800" dirty="0" smtClean="0">
                    <a:cs typeface="Times New Roman" panose="02020603050405020304" pitchFamily="18" charset="0"/>
                  </a:rPr>
                  <a:t>          (</a:t>
                </a:r>
                <a:r>
                  <a:rPr lang="en-US" sz="8800" dirty="0">
                    <a:cs typeface="Times New Roman" panose="02020603050405020304" pitchFamily="18" charset="0"/>
                  </a:rPr>
                  <a:t>a) </a:t>
                </a:r>
                <a14:m>
                  <m:oMath xmlns:m="http://schemas.openxmlformats.org/officeDocument/2006/math">
                    <m:f>
                      <m:fPr>
                        <m:ctrlPr>
                          <a:rPr lang="en-US" sz="8800" i="1">
                            <a:latin typeface="Cambria Math" panose="02040503050406030204" pitchFamily="18" charset="0"/>
                          </a:rPr>
                        </m:ctrlPr>
                      </m:fPr>
                      <m:num>
                        <m:r>
                          <a:rPr lang="en-US" sz="8800" i="1">
                            <a:latin typeface="Cambria Math"/>
                          </a:rPr>
                          <m:t>𝜋</m:t>
                        </m:r>
                      </m:num>
                      <m:den>
                        <m:func>
                          <m:funcPr>
                            <m:ctrlPr>
                              <a:rPr lang="en-US" sz="8800" i="1">
                                <a:latin typeface="Cambria Math" panose="02040503050406030204" pitchFamily="18" charset="0"/>
                              </a:rPr>
                            </m:ctrlPr>
                          </m:funcPr>
                          <m:fName>
                            <m:r>
                              <m:rPr>
                                <m:sty m:val="p"/>
                              </m:rPr>
                              <a:rPr lang="en-US" sz="8800">
                                <a:latin typeface="Cambria Math"/>
                              </a:rPr>
                              <m:t>sin</m:t>
                            </m:r>
                          </m:fName>
                          <m:e>
                            <m:r>
                              <a:rPr lang="en-US" sz="8800" i="1">
                                <a:latin typeface="Cambria Math"/>
                              </a:rPr>
                              <m:t>𝑛</m:t>
                            </m:r>
                            <m:r>
                              <a:rPr lang="en-US" sz="8800" i="1">
                                <a:latin typeface="Cambria Math"/>
                              </a:rPr>
                              <m:t>𝜋</m:t>
                            </m:r>
                          </m:e>
                        </m:func>
                      </m:den>
                    </m:f>
                  </m:oMath>
                </a14:m>
                <a:r>
                  <a:rPr lang="en-US" sz="8800" dirty="0" smtClean="0">
                    <a:cs typeface="Times New Roman" panose="02020603050405020304" pitchFamily="18" charset="0"/>
                  </a:rPr>
                  <a:t>      (</a:t>
                </a:r>
                <a:r>
                  <a:rPr lang="en-US" sz="8800" dirty="0">
                    <a:cs typeface="Times New Roman" panose="02020603050405020304" pitchFamily="18" charset="0"/>
                  </a:rPr>
                  <a:t>b)  </a:t>
                </a:r>
                <a14:m>
                  <m:oMath xmlns:m="http://schemas.openxmlformats.org/officeDocument/2006/math">
                    <m:f>
                      <m:fPr>
                        <m:ctrlPr>
                          <a:rPr lang="en-US" sz="8800" i="1">
                            <a:latin typeface="Cambria Math" panose="02040503050406030204" pitchFamily="18" charset="0"/>
                          </a:rPr>
                        </m:ctrlPr>
                      </m:fPr>
                      <m:num>
                        <m:r>
                          <a:rPr lang="en-US" sz="8800" i="1">
                            <a:latin typeface="Cambria Math"/>
                          </a:rPr>
                          <m:t>1</m:t>
                        </m:r>
                      </m:num>
                      <m:den>
                        <m:func>
                          <m:funcPr>
                            <m:ctrlPr>
                              <a:rPr lang="en-US" sz="8800" i="1">
                                <a:latin typeface="Cambria Math" panose="02040503050406030204" pitchFamily="18" charset="0"/>
                              </a:rPr>
                            </m:ctrlPr>
                          </m:funcPr>
                          <m:fName>
                            <m:r>
                              <m:rPr>
                                <m:sty m:val="p"/>
                              </m:rPr>
                              <a:rPr lang="en-US" sz="8800">
                                <a:latin typeface="Cambria Math"/>
                              </a:rPr>
                              <m:t>sin</m:t>
                            </m:r>
                          </m:fName>
                          <m:e>
                            <m:r>
                              <a:rPr lang="en-US" sz="8800" i="1">
                                <a:latin typeface="Cambria Math"/>
                              </a:rPr>
                              <m:t>𝑛</m:t>
                            </m:r>
                            <m:r>
                              <a:rPr lang="en-US" sz="8800" i="1">
                                <a:latin typeface="Cambria Math"/>
                              </a:rPr>
                              <m:t>𝜋</m:t>
                            </m:r>
                          </m:e>
                        </m:func>
                      </m:den>
                    </m:f>
                  </m:oMath>
                </a14:m>
                <a:r>
                  <a:rPr lang="en-US" sz="8800" dirty="0" smtClean="0">
                    <a:cs typeface="Times New Roman" panose="02020603050405020304" pitchFamily="18" charset="0"/>
                  </a:rPr>
                  <a:t>     (</a:t>
                </a:r>
                <a:r>
                  <a:rPr lang="en-US" sz="8800" dirty="0">
                    <a:cs typeface="Times New Roman" panose="02020603050405020304" pitchFamily="18" charset="0"/>
                  </a:rPr>
                  <a:t>c)  </a:t>
                </a:r>
                <a14:m>
                  <m:oMath xmlns:m="http://schemas.openxmlformats.org/officeDocument/2006/math">
                    <m:f>
                      <m:fPr>
                        <m:ctrlPr>
                          <a:rPr lang="en-US" sz="8800" i="1">
                            <a:latin typeface="Cambria Math" panose="02040503050406030204" pitchFamily="18" charset="0"/>
                          </a:rPr>
                        </m:ctrlPr>
                      </m:fPr>
                      <m:num>
                        <m:r>
                          <a:rPr lang="en-US" sz="8800" i="1">
                            <a:latin typeface="Cambria Math"/>
                          </a:rPr>
                          <m:t>𝑛</m:t>
                        </m:r>
                        <m:r>
                          <a:rPr lang="en-US" sz="8800" i="1">
                            <a:latin typeface="Cambria Math"/>
                          </a:rPr>
                          <m:t>𝜋</m:t>
                        </m:r>
                      </m:num>
                      <m:den>
                        <m:func>
                          <m:funcPr>
                            <m:ctrlPr>
                              <a:rPr lang="en-US" sz="8800" i="1">
                                <a:latin typeface="Cambria Math" panose="02040503050406030204" pitchFamily="18" charset="0"/>
                              </a:rPr>
                            </m:ctrlPr>
                          </m:funcPr>
                          <m:fName>
                            <m:r>
                              <m:rPr>
                                <m:sty m:val="p"/>
                              </m:rPr>
                              <a:rPr lang="en-US" sz="8800">
                                <a:latin typeface="Cambria Math"/>
                              </a:rPr>
                              <m:t>sin</m:t>
                            </m:r>
                          </m:fName>
                          <m:e>
                            <m:r>
                              <a:rPr lang="en-US" sz="8800" i="1">
                                <a:latin typeface="Cambria Math"/>
                              </a:rPr>
                              <m:t>𝑛</m:t>
                            </m:r>
                            <m:r>
                              <a:rPr lang="en-US" sz="8800" i="1">
                                <a:latin typeface="Cambria Math"/>
                              </a:rPr>
                              <m:t>𝜋</m:t>
                            </m:r>
                          </m:e>
                        </m:func>
                      </m:den>
                    </m:f>
                  </m:oMath>
                </a14:m>
                <a:r>
                  <a:rPr lang="en-US" sz="8800" dirty="0" smtClean="0">
                    <a:cs typeface="Times New Roman" panose="02020603050405020304" pitchFamily="18" charset="0"/>
                  </a:rPr>
                  <a:t>      (</a:t>
                </a:r>
                <a:r>
                  <a:rPr lang="en-US" sz="8800" dirty="0">
                    <a:cs typeface="Times New Roman" panose="02020603050405020304" pitchFamily="18" charset="0"/>
                  </a:rPr>
                  <a:t>d) None of </a:t>
                </a:r>
                <a:r>
                  <a:rPr lang="en-US" sz="8800" dirty="0" smtClean="0">
                    <a:cs typeface="Times New Roman" panose="02020603050405020304" pitchFamily="18" charset="0"/>
                  </a:rPr>
                  <a:t>these</a:t>
                </a:r>
              </a:p>
              <a:p>
                <a:pPr marL="0" indent="0">
                  <a:buFont typeface="Arial" pitchFamily="34" charset="0"/>
                  <a:buNone/>
                </a:pPr>
                <a:endParaRPr lang="en-US" sz="8800" dirty="0" smtClean="0">
                  <a:cs typeface="Times New Roman" panose="02020603050405020304" pitchFamily="18" charset="0"/>
                </a:endParaRPr>
              </a:p>
              <a:p>
                <a:pPr marL="0" indent="0">
                  <a:buFont typeface="Arial" pitchFamily="34" charset="0"/>
                  <a:buNone/>
                </a:pPr>
                <a:endParaRPr lang="en-US" sz="8800" dirty="0" smtClean="0">
                  <a:cs typeface="Times New Roman" panose="02020603050405020304" pitchFamily="18" charset="0"/>
                </a:endParaRPr>
              </a:p>
              <a:p>
                <a:pPr marL="0" indent="0">
                  <a:buNone/>
                </a:pPr>
                <a:r>
                  <a:rPr lang="en-US" sz="8800" dirty="0" smtClean="0"/>
                  <a:t>11.      </a:t>
                </a:r>
                <a14:m>
                  <m:oMath xmlns:m="http://schemas.openxmlformats.org/officeDocument/2006/math">
                    <m:r>
                      <a:rPr lang="en-US" sz="8800" i="1">
                        <a:latin typeface="Cambria Math"/>
                      </a:rPr>
                      <m:t>𝛽</m:t>
                    </m:r>
                    <m:d>
                      <m:dPr>
                        <m:ctrlPr>
                          <a:rPr lang="en-US" sz="8800" i="1">
                            <a:latin typeface="Cambria Math" panose="02040503050406030204" pitchFamily="18" charset="0"/>
                          </a:rPr>
                        </m:ctrlPr>
                      </m:dPr>
                      <m:e>
                        <m:r>
                          <a:rPr lang="en-US" sz="8800" i="1">
                            <a:latin typeface="Cambria Math"/>
                          </a:rPr>
                          <m:t>𝑚</m:t>
                        </m:r>
                        <m:r>
                          <a:rPr lang="en-US" sz="8800" i="1">
                            <a:latin typeface="Cambria Math"/>
                          </a:rPr>
                          <m:t>+1,</m:t>
                        </m:r>
                        <m:r>
                          <a:rPr lang="en-US" sz="8800" i="1">
                            <a:latin typeface="Cambria Math"/>
                          </a:rPr>
                          <m:t>𝑛</m:t>
                        </m:r>
                      </m:e>
                    </m:d>
                    <m:r>
                      <a:rPr lang="en-US" sz="8800" i="1">
                        <a:latin typeface="Cambria Math"/>
                      </a:rPr>
                      <m:t>+</m:t>
                    </m:r>
                    <m:r>
                      <a:rPr lang="en-US" sz="8800" i="1">
                        <a:latin typeface="Cambria Math"/>
                      </a:rPr>
                      <m:t>𝛽</m:t>
                    </m:r>
                    <m:d>
                      <m:dPr>
                        <m:ctrlPr>
                          <a:rPr lang="en-US" sz="8800" i="1">
                            <a:latin typeface="Cambria Math" panose="02040503050406030204" pitchFamily="18" charset="0"/>
                          </a:rPr>
                        </m:ctrlPr>
                      </m:dPr>
                      <m:e>
                        <m:r>
                          <a:rPr lang="en-US" sz="8800" i="1">
                            <a:latin typeface="Cambria Math"/>
                          </a:rPr>
                          <m:t>𝑚</m:t>
                        </m:r>
                        <m:r>
                          <a:rPr lang="en-US" sz="8800" i="1">
                            <a:latin typeface="Cambria Math"/>
                          </a:rPr>
                          <m:t>,</m:t>
                        </m:r>
                        <m:r>
                          <a:rPr lang="en-US" sz="8800" i="1">
                            <a:latin typeface="Cambria Math"/>
                          </a:rPr>
                          <m:t>𝑛</m:t>
                        </m:r>
                        <m:r>
                          <a:rPr lang="en-US" sz="8800" i="1">
                            <a:latin typeface="Cambria Math"/>
                          </a:rPr>
                          <m:t>+1</m:t>
                        </m:r>
                      </m:e>
                    </m:d>
                  </m:oMath>
                </a14:m>
                <a:r>
                  <a:rPr lang="en-US" sz="8800" dirty="0">
                    <a:cs typeface="Times New Roman" panose="02020603050405020304" pitchFamily="18" charset="0"/>
                  </a:rPr>
                  <a:t> is equal to          </a:t>
                </a:r>
              </a:p>
              <a:p>
                <a:pPr marL="0" indent="0">
                  <a:buNone/>
                </a:pPr>
                <a:r>
                  <a:rPr lang="en-US" sz="8800" dirty="0" smtClean="0">
                    <a:cs typeface="Times New Roman" panose="02020603050405020304" pitchFamily="18" charset="0"/>
                  </a:rPr>
                  <a:t>         (</a:t>
                </a:r>
                <a:r>
                  <a:rPr lang="en-US" sz="8800" dirty="0">
                    <a:cs typeface="Times New Roman" panose="02020603050405020304" pitchFamily="18" charset="0"/>
                  </a:rPr>
                  <a:t>a) </a:t>
                </a:r>
                <a14:m>
                  <m:oMath xmlns:m="http://schemas.openxmlformats.org/officeDocument/2006/math">
                    <m:r>
                      <a:rPr lang="en-US" sz="8800" i="1">
                        <a:latin typeface="Cambria Math"/>
                      </a:rPr>
                      <m:t>𝛽</m:t>
                    </m:r>
                    <m:d>
                      <m:dPr>
                        <m:ctrlPr>
                          <a:rPr lang="en-US" sz="8800" i="1">
                            <a:latin typeface="Cambria Math" panose="02040503050406030204" pitchFamily="18" charset="0"/>
                          </a:rPr>
                        </m:ctrlPr>
                      </m:dPr>
                      <m:e>
                        <m:r>
                          <a:rPr lang="en-US" sz="8800" i="1">
                            <a:latin typeface="Cambria Math"/>
                          </a:rPr>
                          <m:t>𝑚</m:t>
                        </m:r>
                        <m:r>
                          <a:rPr lang="en-US" sz="8800" i="1">
                            <a:latin typeface="Cambria Math"/>
                          </a:rPr>
                          <m:t>,</m:t>
                        </m:r>
                        <m:r>
                          <a:rPr lang="en-US" sz="8800" i="1">
                            <a:latin typeface="Cambria Math"/>
                          </a:rPr>
                          <m:t>𝑛</m:t>
                        </m:r>
                      </m:e>
                    </m:d>
                  </m:oMath>
                </a14:m>
                <a:r>
                  <a:rPr lang="en-US" sz="8800" dirty="0">
                    <a:cs typeface="Times New Roman" panose="02020603050405020304" pitchFamily="18" charset="0"/>
                  </a:rPr>
                  <a:t>    (b) 2</a:t>
                </a:r>
                <a14:m>
                  <m:oMath xmlns:m="http://schemas.openxmlformats.org/officeDocument/2006/math">
                    <m:r>
                      <a:rPr lang="en-US" sz="8800" i="1">
                        <a:latin typeface="Cambria Math"/>
                      </a:rPr>
                      <m:t>𝛽</m:t>
                    </m:r>
                    <m:d>
                      <m:dPr>
                        <m:ctrlPr>
                          <a:rPr lang="en-US" sz="8800" i="1">
                            <a:latin typeface="Cambria Math" panose="02040503050406030204" pitchFamily="18" charset="0"/>
                          </a:rPr>
                        </m:ctrlPr>
                      </m:dPr>
                      <m:e>
                        <m:r>
                          <a:rPr lang="en-US" sz="8800" i="1">
                            <a:latin typeface="Cambria Math"/>
                          </a:rPr>
                          <m:t>𝑚</m:t>
                        </m:r>
                        <m:r>
                          <a:rPr lang="en-US" sz="8800" i="1">
                            <a:latin typeface="Cambria Math"/>
                          </a:rPr>
                          <m:t>,</m:t>
                        </m:r>
                        <m:r>
                          <a:rPr lang="en-US" sz="8800" i="1">
                            <a:latin typeface="Cambria Math"/>
                          </a:rPr>
                          <m:t>𝑛</m:t>
                        </m:r>
                      </m:e>
                    </m:d>
                  </m:oMath>
                </a14:m>
                <a:r>
                  <a:rPr lang="en-US" sz="8800" dirty="0">
                    <a:cs typeface="Times New Roman" panose="02020603050405020304" pitchFamily="18" charset="0"/>
                  </a:rPr>
                  <a:t>   (c) 3</a:t>
                </a:r>
                <a14:m>
                  <m:oMath xmlns:m="http://schemas.openxmlformats.org/officeDocument/2006/math">
                    <m:r>
                      <a:rPr lang="en-US" sz="8800" i="1">
                        <a:latin typeface="Cambria Math"/>
                      </a:rPr>
                      <m:t>𝛽</m:t>
                    </m:r>
                    <m:d>
                      <m:dPr>
                        <m:ctrlPr>
                          <a:rPr lang="en-US" sz="8800" i="1">
                            <a:latin typeface="Cambria Math" panose="02040503050406030204" pitchFamily="18" charset="0"/>
                          </a:rPr>
                        </m:ctrlPr>
                      </m:dPr>
                      <m:e>
                        <m:r>
                          <a:rPr lang="en-US" sz="8800" i="1">
                            <a:latin typeface="Cambria Math"/>
                          </a:rPr>
                          <m:t>𝑚</m:t>
                        </m:r>
                        <m:r>
                          <a:rPr lang="en-US" sz="8800" i="1">
                            <a:latin typeface="Cambria Math"/>
                          </a:rPr>
                          <m:t>,</m:t>
                        </m:r>
                        <m:r>
                          <a:rPr lang="en-US" sz="8800" i="1">
                            <a:latin typeface="Cambria Math"/>
                          </a:rPr>
                          <m:t>𝑛</m:t>
                        </m:r>
                      </m:e>
                    </m:d>
                  </m:oMath>
                </a14:m>
                <a:r>
                  <a:rPr lang="en-US" sz="8800" dirty="0">
                    <a:cs typeface="Times New Roman" panose="02020603050405020304" pitchFamily="18" charset="0"/>
                  </a:rPr>
                  <a:t>  (d) None of these </a:t>
                </a:r>
                <a:r>
                  <a:rPr lang="en-US" sz="8800" dirty="0" smtClean="0">
                    <a:cs typeface="Times New Roman" panose="02020603050405020304" pitchFamily="18" charset="0"/>
                  </a:rPr>
                  <a:t>.</a:t>
                </a:r>
              </a:p>
              <a:p>
                <a:pPr marL="0" indent="0">
                  <a:buNone/>
                </a:pPr>
                <a:endParaRPr lang="en-US" sz="8800" dirty="0" smtClean="0">
                  <a:cs typeface="Times New Roman" panose="02020603050405020304" pitchFamily="18" charset="0"/>
                </a:endParaRPr>
              </a:p>
              <a:p>
                <a:pPr marL="0" indent="0">
                  <a:buNone/>
                </a:pPr>
                <a:endParaRPr lang="en-US" sz="8800" dirty="0">
                  <a:cs typeface="Times New Roman" panose="02020603050405020304" pitchFamily="18" charset="0"/>
                </a:endParaRPr>
              </a:p>
              <a:p>
                <a:pPr marL="0" indent="0">
                  <a:buNone/>
                </a:pPr>
                <a:r>
                  <a:rPr lang="en-US" sz="8800" dirty="0" smtClean="0"/>
                  <a:t>12.    The </a:t>
                </a:r>
                <a:r>
                  <a:rPr lang="en-US" sz="8800" dirty="0"/>
                  <a:t>value of</a:t>
                </a:r>
                <a14:m>
                  <m:oMath xmlns:m="http://schemas.openxmlformats.org/officeDocument/2006/math">
                    <m:r>
                      <a:rPr lang="en-US" sz="8800" i="1">
                        <a:latin typeface="Cambria Math"/>
                      </a:rPr>
                      <m:t>  </m:t>
                    </m:r>
                    <m:r>
                      <a:rPr lang="en-US" sz="8800" i="1">
                        <a:latin typeface="Cambria Math"/>
                      </a:rPr>
                      <m:t>𝛤</m:t>
                    </m:r>
                    <m:r>
                      <a:rPr lang="en-US" sz="8800" i="1">
                        <a:latin typeface="Cambria Math"/>
                      </a:rPr>
                      <m:t>(0)</m:t>
                    </m:r>
                  </m:oMath>
                </a14:m>
                <a:r>
                  <a:rPr lang="en-US" sz="8800" dirty="0"/>
                  <a:t> is </a:t>
                </a:r>
                <a:endParaRPr lang="en-US" sz="8800" dirty="0" smtClean="0"/>
              </a:p>
              <a:p>
                <a:pPr marL="0" indent="0">
                  <a:buNone/>
                </a:pPr>
                <a:r>
                  <a:rPr lang="en-US" sz="8800" dirty="0" smtClean="0">
                    <a:cs typeface="Times New Roman" panose="02020603050405020304" pitchFamily="18" charset="0"/>
                  </a:rPr>
                  <a:t>           (</a:t>
                </a:r>
                <a:r>
                  <a:rPr lang="en-US" sz="8800" dirty="0">
                    <a:cs typeface="Times New Roman" panose="02020603050405020304" pitchFamily="18" charset="0"/>
                  </a:rPr>
                  <a:t>a) </a:t>
                </a:r>
                <a14:m>
                  <m:oMath xmlns:m="http://schemas.openxmlformats.org/officeDocument/2006/math">
                    <m:r>
                      <a:rPr lang="en-US" sz="8800" b="0" i="1" smtClean="0">
                        <a:latin typeface="Cambria Math"/>
                      </a:rPr>
                      <m:t>1            </m:t>
                    </m:r>
                  </m:oMath>
                </a14:m>
                <a:r>
                  <a:rPr lang="en-US" sz="8800" dirty="0">
                    <a:cs typeface="Times New Roman" panose="02020603050405020304" pitchFamily="18" charset="0"/>
                  </a:rPr>
                  <a:t>(b) </a:t>
                </a:r>
                <a:r>
                  <a:rPr lang="en-US" sz="8800" dirty="0" smtClean="0">
                    <a:cs typeface="Times New Roman" panose="02020603050405020304" pitchFamily="18" charset="0"/>
                  </a:rPr>
                  <a:t>0              </a:t>
                </a:r>
                <a:r>
                  <a:rPr lang="en-US" sz="8800" dirty="0">
                    <a:cs typeface="Times New Roman" panose="02020603050405020304" pitchFamily="18" charset="0"/>
                  </a:rPr>
                  <a:t>(c) </a:t>
                </a:r>
                <a:r>
                  <a:rPr lang="en-US" sz="8800" dirty="0" smtClean="0">
                    <a:cs typeface="Times New Roman" panose="02020603050405020304" pitchFamily="18" charset="0"/>
                  </a:rPr>
                  <a:t>-1      </a:t>
                </a:r>
                <a:r>
                  <a:rPr lang="en-US" sz="8800" dirty="0">
                    <a:cs typeface="Times New Roman" panose="02020603050405020304" pitchFamily="18" charset="0"/>
                  </a:rPr>
                  <a:t>(d) None of these</a:t>
                </a:r>
              </a:p>
              <a:p>
                <a:pPr marL="0" indent="0">
                  <a:buFont typeface="Arial" pitchFamily="34" charset="0"/>
                  <a:buNone/>
                </a:pPr>
                <a:endParaRPr lang="en-US" dirty="0"/>
              </a:p>
              <a:p>
                <a:pPr marL="0" indent="0">
                  <a:buFont typeface="Arial" pitchFamily="34" charset="0"/>
                  <a:buNone/>
                </a:pPr>
                <a:endParaRPr lang="en-US" sz="4000" dirty="0">
                  <a:cs typeface="Times New Roman" panose="02020603050405020304" pitchFamily="18" charset="0"/>
                </a:endParaRPr>
              </a:p>
              <a:p>
                <a:pPr marL="0" indent="0">
                  <a:buFont typeface="Arial" pitchFamily="34" charset="0"/>
                  <a:buNone/>
                </a:pPr>
                <a:endParaRPr lang="en-US" sz="2200" dirty="0">
                  <a:cs typeface="Times New Roman" panose="02020603050405020304" pitchFamily="18" charset="0"/>
                </a:endParaRPr>
              </a:p>
            </p:txBody>
          </p:sp>
        </mc:Choice>
        <mc:Fallback xmlns="">
          <p:sp>
            <p:nvSpPr>
              <p:cNvPr id="12" name="Content Placeholder 2"/>
              <p:cNvSpPr txBox="1">
                <a:spLocks noRot="1" noChangeAspect="1" noMove="1" noResize="1" noEditPoints="1" noAdjustHandles="1" noChangeArrowheads="1" noChangeShapeType="1" noTextEdit="1"/>
              </p:cNvSpPr>
              <p:nvPr/>
            </p:nvSpPr>
            <p:spPr>
              <a:xfrm>
                <a:off x="533400" y="838200"/>
                <a:ext cx="8315632" cy="5518150"/>
              </a:xfrm>
              <a:prstGeom prst="rect">
                <a:avLst/>
              </a:prstGeom>
              <a:blipFill rotWithShape="1">
                <a:blip r:embed="rId3"/>
                <a:stretch>
                  <a:fillRect l="-953" t="-1768" r="-1173"/>
                </a:stretch>
              </a:blipFill>
            </p:spPr>
            <p:txBody>
              <a:bodyPr/>
              <a:lstStyle/>
              <a:p>
                <a:r>
                  <a:rPr lang="en-US">
                    <a:noFill/>
                  </a:rPr>
                  <a:t> </a:t>
                </a:r>
              </a:p>
            </p:txBody>
          </p:sp>
        </mc:Fallback>
      </mc:AlternateContent>
    </p:spTree>
    <p:extLst>
      <p:ext uri="{BB962C8B-B14F-4D97-AF65-F5344CB8AC3E}">
        <p14:creationId xmlns:p14="http://schemas.microsoft.com/office/powerpoint/2010/main" val="353648752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FF521F0-4CE3-4BA4-9EEA-6D3D61763EB5}" type="datetime1">
              <a:rPr lang="en-US" smtClean="0"/>
              <a:t>7/5/2021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114</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t>Old </a:t>
            </a:r>
            <a:r>
              <a:rPr lang="en-US" sz="3400" b="1" dirty="0"/>
              <a:t>Year </a:t>
            </a:r>
            <a:r>
              <a:rPr lang="en-US" sz="3400" b="1" dirty="0" smtClean="0"/>
              <a:t>Paper-2019 (KAS-103)</a:t>
            </a:r>
            <a:endParaRPr lang="en-US" sz="3400" b="1"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 name="TextBox 1"/>
          <p:cNvSpPr txBox="1"/>
          <p:nvPr/>
        </p:nvSpPr>
        <p:spPr>
          <a:xfrm>
            <a:off x="3672790" y="1390751"/>
            <a:ext cx="1382109" cy="461665"/>
          </a:xfrm>
          <a:prstGeom prst="rect">
            <a:avLst/>
          </a:prstGeom>
          <a:noFill/>
        </p:spPr>
        <p:txBody>
          <a:bodyPr wrap="none" rtlCol="0">
            <a:spAutoFit/>
          </a:bodyPr>
          <a:lstStyle/>
          <a:p>
            <a:pPr algn="ctr"/>
            <a:r>
              <a:rPr lang="en-US" sz="2400" b="1" dirty="0" smtClean="0"/>
              <a:t>Section A</a:t>
            </a:r>
            <a:endParaRPr lang="en-US" sz="2400" b="1" dirty="0"/>
          </a:p>
        </p:txBody>
      </p:sp>
      <p:sp>
        <p:nvSpPr>
          <p:cNvPr id="11" name="TextBox 10"/>
          <p:cNvSpPr txBox="1"/>
          <p:nvPr/>
        </p:nvSpPr>
        <p:spPr>
          <a:xfrm>
            <a:off x="3812239" y="2952750"/>
            <a:ext cx="1369285" cy="461665"/>
          </a:xfrm>
          <a:prstGeom prst="rect">
            <a:avLst/>
          </a:prstGeom>
          <a:noFill/>
        </p:spPr>
        <p:txBody>
          <a:bodyPr wrap="none" rtlCol="0">
            <a:spAutoFit/>
          </a:bodyPr>
          <a:lstStyle/>
          <a:p>
            <a:pPr algn="ctr"/>
            <a:r>
              <a:rPr lang="en-US" sz="2400" b="1" dirty="0" smtClean="0"/>
              <a:t>Section B</a:t>
            </a:r>
            <a:endParaRPr lang="en-US" sz="2400" b="1" dirty="0"/>
          </a:p>
        </p:txBody>
      </p:sp>
      <p:sp>
        <p:nvSpPr>
          <p:cNvPr id="12" name="TextBox 11"/>
          <p:cNvSpPr txBox="1"/>
          <p:nvPr/>
        </p:nvSpPr>
        <p:spPr>
          <a:xfrm>
            <a:off x="3922210" y="4191000"/>
            <a:ext cx="1359668" cy="461665"/>
          </a:xfrm>
          <a:prstGeom prst="rect">
            <a:avLst/>
          </a:prstGeom>
          <a:noFill/>
        </p:spPr>
        <p:txBody>
          <a:bodyPr wrap="none" rtlCol="0">
            <a:spAutoFit/>
          </a:bodyPr>
          <a:lstStyle/>
          <a:p>
            <a:pPr algn="ctr"/>
            <a:r>
              <a:rPr lang="en-US" sz="2400" b="1" dirty="0" smtClean="0"/>
              <a:t>Section C</a:t>
            </a:r>
            <a:endParaRPr lang="en-US" sz="2400" b="1" dirty="0"/>
          </a:p>
        </p:txBody>
      </p:sp>
      <p:pic>
        <p:nvPicPr>
          <p:cNvPr id="271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61" y="1924591"/>
            <a:ext cx="7467600" cy="389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136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899" y="2514600"/>
            <a:ext cx="7481762" cy="595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136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883" y="3562350"/>
            <a:ext cx="807005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136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947" y="4847771"/>
            <a:ext cx="7938972" cy="1446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881456" y="817163"/>
            <a:ext cx="4674806" cy="523220"/>
          </a:xfrm>
          <a:prstGeom prst="rect">
            <a:avLst/>
          </a:prstGeom>
          <a:noFill/>
        </p:spPr>
        <p:txBody>
          <a:bodyPr wrap="none" rtlCol="0">
            <a:spAutoFit/>
          </a:bodyPr>
          <a:lstStyle/>
          <a:p>
            <a:r>
              <a:rPr lang="en-US" sz="2800" b="1" dirty="0" smtClean="0"/>
              <a:t>Multivariable Calculus I (CO 1)</a:t>
            </a:r>
            <a:endParaRPr lang="en-US" sz="2800" b="1" dirty="0"/>
          </a:p>
        </p:txBody>
      </p:sp>
    </p:spTree>
    <p:extLst>
      <p:ext uri="{BB962C8B-B14F-4D97-AF65-F5344CB8AC3E}">
        <p14:creationId xmlns:p14="http://schemas.microsoft.com/office/powerpoint/2010/main" val="306447248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F514248-EE86-429A-97CA-1CF0ABC774E8}" type="datetime1">
              <a:rPr lang="en-US" smtClean="0"/>
              <a:t>7/5/2021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t>Old </a:t>
            </a:r>
            <a:r>
              <a:rPr lang="en-US" sz="3400" b="1" dirty="0"/>
              <a:t>Year </a:t>
            </a:r>
            <a:r>
              <a:rPr lang="en-US" sz="3400" b="1" dirty="0" smtClean="0"/>
              <a:t>Paper 2019(KAS 203)</a:t>
            </a:r>
            <a:endParaRPr lang="en-US" sz="3400" b="1"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 name="TextBox 1"/>
          <p:cNvSpPr txBox="1"/>
          <p:nvPr/>
        </p:nvSpPr>
        <p:spPr>
          <a:xfrm>
            <a:off x="3571801" y="1612240"/>
            <a:ext cx="1584088" cy="523220"/>
          </a:xfrm>
          <a:prstGeom prst="rect">
            <a:avLst/>
          </a:prstGeom>
          <a:noFill/>
        </p:spPr>
        <p:txBody>
          <a:bodyPr wrap="none" rtlCol="0">
            <a:spAutoFit/>
          </a:bodyPr>
          <a:lstStyle/>
          <a:p>
            <a:pPr algn="ctr"/>
            <a:r>
              <a:rPr lang="en-US" sz="2800" b="1" dirty="0" smtClean="0"/>
              <a:t>Section A</a:t>
            </a:r>
            <a:endParaRPr lang="en-US" sz="2800" b="1" dirty="0"/>
          </a:p>
        </p:txBody>
      </p:sp>
      <p:sp>
        <p:nvSpPr>
          <p:cNvPr id="11" name="TextBox 10"/>
          <p:cNvSpPr txBox="1"/>
          <p:nvPr/>
        </p:nvSpPr>
        <p:spPr>
          <a:xfrm>
            <a:off x="3679817" y="3245450"/>
            <a:ext cx="1584088" cy="523220"/>
          </a:xfrm>
          <a:prstGeom prst="rect">
            <a:avLst/>
          </a:prstGeom>
          <a:noFill/>
        </p:spPr>
        <p:txBody>
          <a:bodyPr wrap="none" rtlCol="0">
            <a:spAutoFit/>
          </a:bodyPr>
          <a:lstStyle/>
          <a:p>
            <a:pPr algn="ctr"/>
            <a:r>
              <a:rPr lang="en-US" sz="2800" b="1" dirty="0" smtClean="0"/>
              <a:t>Section B</a:t>
            </a:r>
            <a:endParaRPr lang="en-US" sz="2800" b="1" dirty="0"/>
          </a:p>
        </p:txBody>
      </p:sp>
      <p:sp>
        <p:nvSpPr>
          <p:cNvPr id="12" name="TextBox 11"/>
          <p:cNvSpPr txBox="1"/>
          <p:nvPr/>
        </p:nvSpPr>
        <p:spPr>
          <a:xfrm>
            <a:off x="3823626" y="4191000"/>
            <a:ext cx="1556837" cy="523220"/>
          </a:xfrm>
          <a:prstGeom prst="rect">
            <a:avLst/>
          </a:prstGeom>
          <a:noFill/>
        </p:spPr>
        <p:txBody>
          <a:bodyPr wrap="none" rtlCol="0">
            <a:spAutoFit/>
          </a:bodyPr>
          <a:lstStyle/>
          <a:p>
            <a:pPr algn="ctr"/>
            <a:r>
              <a:rPr lang="en-US" sz="2800" b="1" dirty="0" smtClean="0"/>
              <a:t>Section C</a:t>
            </a:r>
            <a:endParaRPr lang="en-US" sz="2800" b="1" dirty="0"/>
          </a:p>
        </p:txBody>
      </p:sp>
      <p:pic>
        <p:nvPicPr>
          <p:cNvPr id="272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 y="2135460"/>
            <a:ext cx="7581900" cy="44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23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900" y="2629703"/>
            <a:ext cx="7734300" cy="558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238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901" y="3814630"/>
            <a:ext cx="7745186"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239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902" y="4786791"/>
            <a:ext cx="7581898" cy="1077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859363" y="1066800"/>
            <a:ext cx="4674806" cy="523220"/>
          </a:xfrm>
          <a:prstGeom prst="rect">
            <a:avLst/>
          </a:prstGeom>
        </p:spPr>
        <p:txBody>
          <a:bodyPr wrap="none">
            <a:spAutoFit/>
          </a:bodyPr>
          <a:lstStyle/>
          <a:p>
            <a:r>
              <a:rPr lang="en-US" sz="2800" b="1" dirty="0"/>
              <a:t>Multivariable Calculus I </a:t>
            </a:r>
            <a:r>
              <a:rPr lang="en-US" sz="2800" b="1" dirty="0" smtClean="0"/>
              <a:t>(CO 1)</a:t>
            </a:r>
            <a:endParaRPr lang="en-US" sz="2800" b="1" dirty="0"/>
          </a:p>
        </p:txBody>
      </p:sp>
    </p:spTree>
    <p:extLst>
      <p:ext uri="{BB962C8B-B14F-4D97-AF65-F5344CB8AC3E}">
        <p14:creationId xmlns:p14="http://schemas.microsoft.com/office/powerpoint/2010/main" val="94383929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8E01EE8-264D-440E-8DD0-CA268ADA8233}" type="datetime1">
              <a:rPr lang="en-US" smtClean="0"/>
              <a:t>7/5/2021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t>Old </a:t>
            </a:r>
            <a:r>
              <a:rPr lang="en-US" sz="3400" b="1" dirty="0"/>
              <a:t>Year </a:t>
            </a:r>
            <a:r>
              <a:rPr lang="en-US" sz="3400" b="1" dirty="0" smtClean="0"/>
              <a:t>Paper 2019 (KAS-103)</a:t>
            </a:r>
            <a:endParaRPr lang="en-US" sz="3400" b="1"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3000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14400"/>
            <a:ext cx="8982075"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349969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4B23391-860A-4DE7-980B-933B0AA02FEB}" type="datetime1">
              <a:rPr lang="en-US" smtClean="0"/>
              <a:t>7/5/2021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117</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t>Old </a:t>
            </a:r>
            <a:r>
              <a:rPr lang="en-US" sz="3400" b="1" dirty="0"/>
              <a:t>Year </a:t>
            </a:r>
            <a:r>
              <a:rPr lang="en-US" sz="3400" b="1" dirty="0" smtClean="0"/>
              <a:t>Paper 2019 (KAS-103)</a:t>
            </a:r>
            <a:endParaRPr lang="en-US" sz="3400" b="1"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3010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15" y="836497"/>
            <a:ext cx="906780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895750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38F1291-8642-4F46-9456-8799CD0BC000}" type="datetime1">
              <a:rPr lang="en-US" smtClean="0"/>
              <a:t>7/5/2021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t>Old </a:t>
            </a:r>
            <a:r>
              <a:rPr lang="en-US" sz="3400" b="1" dirty="0"/>
              <a:t>Year </a:t>
            </a:r>
            <a:r>
              <a:rPr lang="en-US" sz="3400" b="1" dirty="0" smtClean="0"/>
              <a:t>Paper 2019 (KAS-103)</a:t>
            </a:r>
            <a:endParaRPr lang="en-US" sz="3400" b="1"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3020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5799"/>
            <a:ext cx="9144000" cy="5638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579587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6B4859B-EDCE-4D6F-AAD5-9451A9DC758A}" type="datetime1">
              <a:rPr lang="en-US" smtClean="0"/>
              <a:t>7/5/2021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t>Old </a:t>
            </a:r>
            <a:r>
              <a:rPr lang="en-US" sz="3400" b="1" dirty="0"/>
              <a:t>Year </a:t>
            </a:r>
            <a:r>
              <a:rPr lang="en-US" sz="3400" b="1" dirty="0" smtClean="0"/>
              <a:t>Paper 2019 (KAS-103)</a:t>
            </a:r>
            <a:endParaRPr lang="en-US" sz="3400" b="1"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29901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62013"/>
            <a:ext cx="9143999" cy="513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65324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35" name="Content Placeholder 2"/>
              <p:cNvSpPr>
                <a:spLocks noGrp="1"/>
              </p:cNvSpPr>
              <p:nvPr>
                <p:ph idx="1"/>
              </p:nvPr>
            </p:nvSpPr>
            <p:spPr>
              <a:xfrm>
                <a:off x="304800" y="1066800"/>
                <a:ext cx="7696200" cy="2590800"/>
              </a:xfrm>
            </p:spPr>
            <p:txBody>
              <a:bodyPr>
                <a:noAutofit/>
              </a:bodyPr>
              <a:lstStyle/>
              <a:p>
                <a:pPr algn="just"/>
                <a:r>
                  <a:rPr lang="en-US" sz="2200" dirty="0" smtClean="0"/>
                  <a:t>Let f(x, y) be </a:t>
                </a:r>
                <a:r>
                  <a:rPr lang="en-US" sz="2200" dirty="0"/>
                  <a:t>a continuous and single valued function of x &amp; y defined over a simple region R bounded by a closed curve </a:t>
                </a:r>
                <a:r>
                  <a:rPr lang="en-US" sz="2200" dirty="0" smtClean="0"/>
                  <a:t>C.</a:t>
                </a:r>
              </a:p>
              <a:p>
                <a:pPr algn="just"/>
                <a:r>
                  <a:rPr lang="en-US" sz="2200" dirty="0" smtClean="0"/>
                  <a:t>Subdivide </a:t>
                </a:r>
                <a:r>
                  <a:rPr lang="en-US" sz="2200" dirty="0"/>
                  <a:t>the region R by drawing lines parallel to co-ordinate axes. Number the rectangles which are inside R in some order say 1 to n. </a:t>
                </a:r>
                <a:endParaRPr lang="en-US" sz="2200" dirty="0" smtClean="0"/>
              </a:p>
              <a:p>
                <a:pPr algn="just"/>
                <a:r>
                  <a:rPr lang="en-US" sz="2200" dirty="0" smtClean="0"/>
                  <a:t>Choose </a:t>
                </a:r>
                <a:r>
                  <a:rPr lang="en-US" sz="2200" dirty="0"/>
                  <a:t>an arbitrary </a:t>
                </a:r>
                <a:r>
                  <a:rPr lang="en-US" sz="2200" dirty="0" smtClean="0"/>
                  <a:t>point (</a:t>
                </a:r>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a:rPr>
                          <m:t>𝑥</m:t>
                        </m:r>
                      </m:e>
                      <m:sub>
                        <m:r>
                          <a:rPr lang="en-US" sz="2200" b="0" i="1" smtClean="0">
                            <a:latin typeface="Cambria Math"/>
                          </a:rPr>
                          <m:t>𝑖</m:t>
                        </m:r>
                      </m:sub>
                    </m:sSub>
                  </m:oMath>
                </a14:m>
                <a:r>
                  <a:rPr lang="en-US" sz="2200" dirty="0" smtClean="0"/>
                  <a:t>,</a:t>
                </a:r>
                <a14:m>
                  <m:oMath xmlns:m="http://schemas.openxmlformats.org/officeDocument/2006/math">
                    <m:sSub>
                      <m:sSubPr>
                        <m:ctrlPr>
                          <a:rPr lang="en-US" sz="2200" i="1" dirty="0" smtClean="0">
                            <a:latin typeface="Cambria Math" panose="02040503050406030204" pitchFamily="18" charset="0"/>
                          </a:rPr>
                        </m:ctrlPr>
                      </m:sSubPr>
                      <m:e>
                        <m:r>
                          <a:rPr lang="en-US" sz="2200" b="0" i="1" dirty="0" smtClean="0">
                            <a:latin typeface="Cambria Math"/>
                          </a:rPr>
                          <m:t>𝑦</m:t>
                        </m:r>
                      </m:e>
                      <m:sub>
                        <m:r>
                          <a:rPr lang="en-US" sz="2200" b="0" i="1" dirty="0" smtClean="0">
                            <a:latin typeface="Cambria Math"/>
                          </a:rPr>
                          <m:t>𝑗</m:t>
                        </m:r>
                      </m:sub>
                    </m:sSub>
                  </m:oMath>
                </a14:m>
                <a:r>
                  <a:rPr lang="en-US" sz="2200" dirty="0" smtClean="0"/>
                  <a:t>) inside the r </a:t>
                </a:r>
                <a:r>
                  <a:rPr lang="en-US" sz="2200" dirty="0" err="1" smtClean="0"/>
                  <a:t>th</a:t>
                </a:r>
                <a:r>
                  <a:rPr lang="en-US" sz="2200" dirty="0" smtClean="0"/>
                  <a:t> rectangle whose area is </a:t>
                </a:r>
                <a:r>
                  <a:rPr lang="el-GR" sz="2200" dirty="0" smtClean="0"/>
                  <a:t>δ</a:t>
                </a:r>
                <a14:m>
                  <m:oMath xmlns:m="http://schemas.openxmlformats.org/officeDocument/2006/math">
                    <m:sSub>
                      <m:sSubPr>
                        <m:ctrlPr>
                          <a:rPr lang="el-GR" sz="2200" i="1" smtClean="0">
                            <a:latin typeface="Cambria Math" panose="02040503050406030204" pitchFamily="18" charset="0"/>
                          </a:rPr>
                        </m:ctrlPr>
                      </m:sSubPr>
                      <m:e>
                        <m:r>
                          <a:rPr lang="en-US" sz="2200" b="0" i="1" smtClean="0">
                            <a:latin typeface="Cambria Math"/>
                          </a:rPr>
                          <m:t>𝐴</m:t>
                        </m:r>
                      </m:e>
                      <m:sub>
                        <m:r>
                          <a:rPr lang="en-US" sz="2200" b="0" i="1" smtClean="0">
                            <a:latin typeface="Cambria Math"/>
                          </a:rPr>
                          <m:t>𝑟</m:t>
                        </m:r>
                      </m:sub>
                    </m:sSub>
                  </m:oMath>
                </a14:m>
                <a:r>
                  <a:rPr lang="en-US" sz="2200" dirty="0" smtClean="0"/>
                  <a:t>. Consider the sum</a:t>
                </a:r>
                <a:endParaRPr lang="en-US" sz="2200" dirty="0"/>
              </a:p>
            </p:txBody>
          </p:sp>
        </mc:Choice>
        <mc:Fallback xmlns="">
          <p:sp>
            <p:nvSpPr>
              <p:cNvPr id="1035" name="Content Placeholder 2"/>
              <p:cNvSpPr>
                <a:spLocks noGrp="1" noRot="1" noChangeAspect="1" noMove="1" noResize="1" noEditPoints="1" noAdjustHandles="1" noChangeArrowheads="1" noChangeShapeType="1" noTextEdit="1"/>
              </p:cNvSpPr>
              <p:nvPr>
                <p:ph idx="1"/>
              </p:nvPr>
            </p:nvSpPr>
            <p:spPr>
              <a:xfrm>
                <a:off x="304800" y="1066800"/>
                <a:ext cx="7696200" cy="2590800"/>
              </a:xfrm>
              <a:blipFill rotWithShape="1">
                <a:blip r:embed="rId4"/>
                <a:stretch>
                  <a:fillRect l="-871" t="-1412" r="-1821" b="-7294"/>
                </a:stretch>
              </a:blipFill>
            </p:spPr>
            <p:txBody>
              <a:bodyPr/>
              <a:lstStyle/>
              <a:p>
                <a:r>
                  <a:rPr lang="en-US">
                    <a:noFill/>
                  </a:rPr>
                  <a:t> </a:t>
                </a:r>
              </a:p>
            </p:txBody>
          </p:sp>
        </mc:Fallback>
      </mc:AlternateContent>
      <p:sp>
        <p:nvSpPr>
          <p:cNvPr id="26"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Double </a:t>
            </a:r>
            <a:r>
              <a:rPr lang="en-US" sz="3400" b="1" dirty="0" smtClean="0">
                <a:cs typeface="Times New Roman" pitchFamily="18" charset="0"/>
              </a:rPr>
              <a:t>Integral (CO 1)</a:t>
            </a:r>
            <a:endParaRPr kumimoji="0" lang="en-US" sz="3400" b="1" i="0" u="none" strike="noStrike" kern="1200" cap="none" spc="0" normalizeH="0" baseline="0" noProof="0" dirty="0">
              <a:ln>
                <a:noFill/>
              </a:ln>
              <a:solidFill>
                <a:schemeClr val="dk1"/>
              </a:solidFill>
              <a:effectLst/>
              <a:uLnTx/>
              <a:uFillTx/>
            </a:endParaRPr>
          </a:p>
        </p:txBody>
      </p:sp>
      <p:pic>
        <p:nvPicPr>
          <p:cNvPr id="27"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
        <p:nvSpPr>
          <p:cNvPr id="21" name="Date Placeholder 5"/>
          <p:cNvSpPr>
            <a:spLocks noGrp="1"/>
          </p:cNvSpPr>
          <p:nvPr>
            <p:ph type="dt" sz="half" idx="10"/>
          </p:nvPr>
        </p:nvSpPr>
        <p:spPr>
          <a:xfrm>
            <a:off x="457200" y="6356350"/>
            <a:ext cx="2133600" cy="365125"/>
          </a:xfrm>
        </p:spPr>
        <p:txBody>
          <a:bodyPr/>
          <a:lstStyle/>
          <a:p>
            <a:fld id="{47031FB6-E988-46BB-A58A-8E499C728BFA}" type="datetime1">
              <a:rPr lang="en-US" smtClean="0"/>
              <a:t>7/5/2021</a:t>
            </a:fld>
            <a:endParaRPr lang="en-US"/>
          </a:p>
        </p:txBody>
      </p:sp>
      <p:sp>
        <p:nvSpPr>
          <p:cNvPr id="22"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12</a:t>
            </a:fld>
            <a:endParaRPr lang="en-US"/>
          </a:p>
        </p:txBody>
      </p:sp>
      <p:sp>
        <p:nvSpPr>
          <p:cNvPr id="24"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
        <p:nvSpPr>
          <p:cNvPr id="2" name="Rectangle 13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2279339744"/>
              </p:ext>
            </p:extLst>
          </p:nvPr>
        </p:nvGraphicFramePr>
        <p:xfrm>
          <a:off x="2057400" y="4137333"/>
          <a:ext cx="2324100" cy="766763"/>
        </p:xfrm>
        <a:graphic>
          <a:graphicData uri="http://schemas.openxmlformats.org/presentationml/2006/ole">
            <mc:AlternateContent xmlns:mc="http://schemas.openxmlformats.org/markup-compatibility/2006">
              <mc:Choice xmlns:v="urn:schemas-microsoft-com:vml" Requires="v">
                <p:oleObj spid="_x0000_s98473" name="Equation" r:id="rId6" imgW="1307880" imgH="431640" progId="Equation.DSMT4">
                  <p:embed/>
                </p:oleObj>
              </mc:Choice>
              <mc:Fallback>
                <p:oleObj name="Equation" r:id="rId6" imgW="1307880" imgH="431640" progId="Equation.DSMT4">
                  <p:embed/>
                  <p:pic>
                    <p:nvPicPr>
                      <p:cNvPr id="0" name="Picture 16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7400" y="4137333"/>
                        <a:ext cx="2324100" cy="766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98458" name="Picture 15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26122" y="3276600"/>
            <a:ext cx="3451225" cy="304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61358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35">
                                            <p:txEl>
                                              <p:pRg st="0" end="0"/>
                                            </p:txEl>
                                          </p:spTgt>
                                        </p:tgtEl>
                                        <p:attrNameLst>
                                          <p:attrName>style.visibility</p:attrName>
                                        </p:attrNameLst>
                                      </p:cBhvr>
                                      <p:to>
                                        <p:strVal val="visible"/>
                                      </p:to>
                                    </p:set>
                                    <p:animEffect transition="in" filter="fade">
                                      <p:cBhvr>
                                        <p:cTn id="7" dur="500"/>
                                        <p:tgtEl>
                                          <p:spTgt spid="10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8458"/>
                                        </p:tgtEl>
                                        <p:attrNameLst>
                                          <p:attrName>style.visibility</p:attrName>
                                        </p:attrNameLst>
                                      </p:cBhvr>
                                      <p:to>
                                        <p:strVal val="visible"/>
                                      </p:to>
                                    </p:set>
                                    <p:animEffect transition="in" filter="fade">
                                      <p:cBhvr>
                                        <p:cTn id="12" dur="500"/>
                                        <p:tgtEl>
                                          <p:spTgt spid="9845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35">
                                            <p:txEl>
                                              <p:pRg st="1" end="1"/>
                                            </p:txEl>
                                          </p:spTgt>
                                        </p:tgtEl>
                                        <p:attrNameLst>
                                          <p:attrName>style.visibility</p:attrName>
                                        </p:attrNameLst>
                                      </p:cBhvr>
                                      <p:to>
                                        <p:strVal val="visible"/>
                                      </p:to>
                                    </p:set>
                                    <p:animEffect transition="in" filter="fade">
                                      <p:cBhvr>
                                        <p:cTn id="17" dur="500"/>
                                        <p:tgtEl>
                                          <p:spTgt spid="103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35">
                                            <p:txEl>
                                              <p:pRg st="2" end="2"/>
                                            </p:txEl>
                                          </p:spTgt>
                                        </p:tgtEl>
                                        <p:attrNameLst>
                                          <p:attrName>style.visibility</p:attrName>
                                        </p:attrNameLst>
                                      </p:cBhvr>
                                      <p:to>
                                        <p:strVal val="visible"/>
                                      </p:to>
                                    </p:set>
                                    <p:animEffect transition="in" filter="fade">
                                      <p:cBhvr>
                                        <p:cTn id="22" dur="500"/>
                                        <p:tgtEl>
                                          <p:spTgt spid="103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5" grpId="0" uiExpand="1"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9AAAA4B-65BD-44A9-AA0F-11E87C10731D}" type="datetime1">
              <a:rPr lang="en-US" smtClean="0"/>
              <a:t>7/5/2021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t>Old </a:t>
            </a:r>
            <a:r>
              <a:rPr lang="en-US" sz="3400" b="1" dirty="0"/>
              <a:t>Year </a:t>
            </a:r>
            <a:r>
              <a:rPr lang="en-US" sz="3400" b="1" dirty="0" smtClean="0"/>
              <a:t>Paper</a:t>
            </a:r>
            <a:endParaRPr lang="en-US" sz="3400" b="1"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 name="TextBox 1"/>
          <p:cNvSpPr txBox="1"/>
          <p:nvPr/>
        </p:nvSpPr>
        <p:spPr>
          <a:xfrm>
            <a:off x="2895600" y="990600"/>
            <a:ext cx="3904467" cy="523220"/>
          </a:xfrm>
          <a:prstGeom prst="rect">
            <a:avLst/>
          </a:prstGeom>
          <a:noFill/>
        </p:spPr>
        <p:txBody>
          <a:bodyPr wrap="none" rtlCol="0">
            <a:spAutoFit/>
          </a:bodyPr>
          <a:lstStyle/>
          <a:p>
            <a:pPr algn="ctr"/>
            <a:r>
              <a:rPr lang="en-US" sz="2800" b="1" dirty="0" smtClean="0"/>
              <a:t>Links for old year papers </a:t>
            </a:r>
            <a:endParaRPr lang="en-US" sz="2800" b="1" dirty="0"/>
          </a:p>
        </p:txBody>
      </p:sp>
      <p:sp>
        <p:nvSpPr>
          <p:cNvPr id="3" name="TextBox 2"/>
          <p:cNvSpPr txBox="1"/>
          <p:nvPr/>
        </p:nvSpPr>
        <p:spPr>
          <a:xfrm>
            <a:off x="609599" y="1990130"/>
            <a:ext cx="8038611" cy="923330"/>
          </a:xfrm>
          <a:prstGeom prst="rect">
            <a:avLst/>
          </a:prstGeom>
          <a:noFill/>
        </p:spPr>
        <p:txBody>
          <a:bodyPr wrap="none" rtlCol="0">
            <a:spAutoFit/>
          </a:bodyPr>
          <a:lstStyle/>
          <a:p>
            <a:endParaRPr lang="en-US" dirty="0">
              <a:hlinkClick r:id="rId3"/>
            </a:endParaRPr>
          </a:p>
          <a:p>
            <a:r>
              <a:rPr lang="en-US" dirty="0" smtClean="0">
                <a:hlinkClick r:id="rId3"/>
              </a:rPr>
              <a:t>http</a:t>
            </a:r>
            <a:r>
              <a:rPr lang="en-US" dirty="0">
                <a:hlinkClick r:id="rId3"/>
              </a:rPr>
              <a:t>://</a:t>
            </a:r>
            <a:r>
              <a:rPr lang="en-US" dirty="0" smtClean="0">
                <a:hlinkClick r:id="rId3"/>
              </a:rPr>
              <a:t>www.aktuonline.com/papers/btech-1-sem-mathematics-1-kas103-2020.html</a:t>
            </a:r>
            <a:endParaRPr lang="en-US" dirty="0" smtClean="0"/>
          </a:p>
          <a:p>
            <a:endParaRPr lang="en-US" dirty="0"/>
          </a:p>
        </p:txBody>
      </p:sp>
      <p:sp>
        <p:nvSpPr>
          <p:cNvPr id="10" name="TextBox 9"/>
          <p:cNvSpPr txBox="1"/>
          <p:nvPr/>
        </p:nvSpPr>
        <p:spPr>
          <a:xfrm>
            <a:off x="609600" y="1501085"/>
            <a:ext cx="4515019" cy="461665"/>
          </a:xfrm>
          <a:prstGeom prst="rect">
            <a:avLst/>
          </a:prstGeom>
          <a:noFill/>
        </p:spPr>
        <p:txBody>
          <a:bodyPr wrap="none" rtlCol="0">
            <a:spAutoFit/>
          </a:bodyPr>
          <a:lstStyle/>
          <a:p>
            <a:r>
              <a:rPr lang="en-US" sz="2400" b="1" dirty="0" smtClean="0"/>
              <a:t>Mathematics I, 2019-20 (KAS-103)</a:t>
            </a:r>
            <a:endParaRPr lang="en-US" sz="2400" b="1" dirty="0"/>
          </a:p>
        </p:txBody>
      </p:sp>
      <p:sp>
        <p:nvSpPr>
          <p:cNvPr id="12" name="TextBox 11"/>
          <p:cNvSpPr txBox="1"/>
          <p:nvPr/>
        </p:nvSpPr>
        <p:spPr>
          <a:xfrm>
            <a:off x="498143" y="3209330"/>
            <a:ext cx="8610600" cy="1200329"/>
          </a:xfrm>
          <a:prstGeom prst="rect">
            <a:avLst/>
          </a:prstGeom>
          <a:noFill/>
        </p:spPr>
        <p:txBody>
          <a:bodyPr wrap="square" rtlCol="0">
            <a:spAutoFit/>
          </a:bodyPr>
          <a:lstStyle/>
          <a:p>
            <a:endParaRPr lang="en-US" dirty="0">
              <a:hlinkClick r:id="rId3"/>
            </a:endParaRPr>
          </a:p>
          <a:p>
            <a:r>
              <a:rPr lang="en-US" dirty="0">
                <a:hlinkClick r:id="rId4"/>
              </a:rPr>
              <a:t>http://</a:t>
            </a:r>
            <a:r>
              <a:rPr lang="en-US" dirty="0" smtClean="0">
                <a:hlinkClick r:id="rId4"/>
              </a:rPr>
              <a:t>www.aktuonline.com/papers/btech-1-sem-engineering-mathematics-1-nas-103-2018-19.html</a:t>
            </a:r>
            <a:endParaRPr lang="en-US" dirty="0" smtClean="0"/>
          </a:p>
          <a:p>
            <a:endParaRPr lang="en-US" dirty="0"/>
          </a:p>
        </p:txBody>
      </p:sp>
      <p:sp>
        <p:nvSpPr>
          <p:cNvPr id="13" name="TextBox 12"/>
          <p:cNvSpPr txBox="1"/>
          <p:nvPr/>
        </p:nvSpPr>
        <p:spPr>
          <a:xfrm>
            <a:off x="761999" y="2720285"/>
            <a:ext cx="4548681" cy="461665"/>
          </a:xfrm>
          <a:prstGeom prst="rect">
            <a:avLst/>
          </a:prstGeom>
          <a:noFill/>
        </p:spPr>
        <p:txBody>
          <a:bodyPr wrap="none" rtlCol="0">
            <a:spAutoFit/>
          </a:bodyPr>
          <a:lstStyle/>
          <a:p>
            <a:r>
              <a:rPr lang="en-US" sz="2400" b="1" dirty="0" smtClean="0"/>
              <a:t>Mathematics I, 2018-19 (NAS-103)</a:t>
            </a:r>
            <a:endParaRPr lang="en-US" sz="2400" b="1" dirty="0"/>
          </a:p>
        </p:txBody>
      </p:sp>
      <p:sp>
        <p:nvSpPr>
          <p:cNvPr id="14" name="TextBox 13"/>
          <p:cNvSpPr txBox="1"/>
          <p:nvPr/>
        </p:nvSpPr>
        <p:spPr>
          <a:xfrm>
            <a:off x="588840" y="4718839"/>
            <a:ext cx="8610600" cy="1200329"/>
          </a:xfrm>
          <a:prstGeom prst="rect">
            <a:avLst/>
          </a:prstGeom>
          <a:noFill/>
        </p:spPr>
        <p:txBody>
          <a:bodyPr wrap="square" rtlCol="0">
            <a:spAutoFit/>
          </a:bodyPr>
          <a:lstStyle/>
          <a:p>
            <a:endParaRPr lang="en-US" dirty="0">
              <a:hlinkClick r:id="rId3"/>
            </a:endParaRPr>
          </a:p>
          <a:p>
            <a:r>
              <a:rPr lang="en-US" dirty="0">
                <a:hlinkClick r:id="rId5"/>
              </a:rPr>
              <a:t>http://</a:t>
            </a:r>
            <a:r>
              <a:rPr lang="en-US" dirty="0" smtClean="0">
                <a:hlinkClick r:id="rId5"/>
              </a:rPr>
              <a:t>www.aktuonline.com/papers/btech-1-sem-engineering-mathematics-ras-103-2017-18.html</a:t>
            </a:r>
            <a:endParaRPr lang="en-US" dirty="0" smtClean="0"/>
          </a:p>
          <a:p>
            <a:endParaRPr lang="en-US" dirty="0"/>
          </a:p>
        </p:txBody>
      </p:sp>
      <p:sp>
        <p:nvSpPr>
          <p:cNvPr id="15" name="TextBox 14"/>
          <p:cNvSpPr txBox="1"/>
          <p:nvPr/>
        </p:nvSpPr>
        <p:spPr>
          <a:xfrm>
            <a:off x="852696" y="4409659"/>
            <a:ext cx="4519827" cy="461665"/>
          </a:xfrm>
          <a:prstGeom prst="rect">
            <a:avLst/>
          </a:prstGeom>
          <a:noFill/>
        </p:spPr>
        <p:txBody>
          <a:bodyPr wrap="none" rtlCol="0">
            <a:spAutoFit/>
          </a:bodyPr>
          <a:lstStyle/>
          <a:p>
            <a:r>
              <a:rPr lang="en-US" sz="2400" b="1" dirty="0" smtClean="0"/>
              <a:t>Mathematics I, 2017-18 (RAS-103)</a:t>
            </a:r>
            <a:endParaRPr lang="en-US" sz="2400" b="1" dirty="0"/>
          </a:p>
        </p:txBody>
      </p:sp>
    </p:spTree>
    <p:extLst>
      <p:ext uri="{BB962C8B-B14F-4D97-AF65-F5344CB8AC3E}">
        <p14:creationId xmlns:p14="http://schemas.microsoft.com/office/powerpoint/2010/main" val="278917876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817162"/>
                <a:ext cx="8229600" cy="5659837"/>
              </a:xfrm>
            </p:spPr>
            <p:txBody>
              <a:bodyPr>
                <a:noAutofit/>
              </a:bodyPr>
              <a:lstStyle/>
              <a:p>
                <a:pPr algn="just"/>
                <a:r>
                  <a:rPr lang="en-US" sz="2200" dirty="0" smtClean="0"/>
                  <a:t>Evaluate </a:t>
                </a:r>
                <a:r>
                  <a:rPr lang="en-US" sz="2200" dirty="0"/>
                  <a:t>by changing the order of integration:</a:t>
                </a:r>
                <a14:m>
                  <m:oMath xmlns:m="http://schemas.openxmlformats.org/officeDocument/2006/math">
                    <m:nary>
                      <m:naryPr>
                        <m:limLoc m:val="subSup"/>
                        <m:ctrlPr>
                          <a:rPr lang="en-US" sz="2200" i="1">
                            <a:latin typeface="Cambria Math" panose="02040503050406030204" pitchFamily="18" charset="0"/>
                          </a:rPr>
                        </m:ctrlPr>
                      </m:naryPr>
                      <m:sub>
                        <m:r>
                          <a:rPr lang="en-US" sz="2200" i="1">
                            <a:latin typeface="Cambria Math"/>
                          </a:rPr>
                          <m:t>0</m:t>
                        </m:r>
                      </m:sub>
                      <m:sup>
                        <m:r>
                          <a:rPr lang="en-US" sz="2200" i="1">
                            <a:latin typeface="Cambria Math"/>
                          </a:rPr>
                          <m:t>1</m:t>
                        </m:r>
                      </m:sup>
                      <m:e>
                        <m:nary>
                          <m:naryPr>
                            <m:limLoc m:val="subSup"/>
                            <m:ctrlPr>
                              <a:rPr lang="en-US" sz="2200" i="1">
                                <a:latin typeface="Cambria Math" panose="02040503050406030204" pitchFamily="18" charset="0"/>
                              </a:rPr>
                            </m:ctrlPr>
                          </m:naryPr>
                          <m:sub>
                            <m:r>
                              <a:rPr lang="en-US" sz="2200" i="1">
                                <a:latin typeface="Cambria Math"/>
                              </a:rPr>
                              <m:t>2</m:t>
                            </m:r>
                            <m:r>
                              <a:rPr lang="en-US" sz="2200" i="1">
                                <a:latin typeface="Cambria Math"/>
                              </a:rPr>
                              <m:t>𝑦</m:t>
                            </m:r>
                          </m:sub>
                          <m:sup>
                            <m:r>
                              <a:rPr lang="en-US" sz="2200" i="1">
                                <a:latin typeface="Cambria Math"/>
                              </a:rPr>
                              <m:t>2</m:t>
                            </m:r>
                          </m:sup>
                          <m:e>
                            <m:sSup>
                              <m:sSupPr>
                                <m:ctrlPr>
                                  <a:rPr lang="en-US" sz="2200" i="1">
                                    <a:latin typeface="Cambria Math" panose="02040503050406030204" pitchFamily="18" charset="0"/>
                                  </a:rPr>
                                </m:ctrlPr>
                              </m:sSupPr>
                              <m:e>
                                <m:r>
                                  <a:rPr lang="en-US" sz="2200" i="1">
                                    <a:latin typeface="Cambria Math"/>
                                  </a:rPr>
                                  <m:t>𝑒</m:t>
                                </m:r>
                              </m:e>
                              <m:sup>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2</m:t>
                                    </m:r>
                                  </m:sup>
                                </m:sSup>
                              </m:sup>
                            </m:sSup>
                          </m:e>
                        </m:nary>
                      </m:e>
                    </m:nary>
                    <m:r>
                      <a:rPr lang="en-US" sz="2200" i="1">
                        <a:latin typeface="Cambria Math"/>
                      </a:rPr>
                      <m:t>𝑑𝑥𝑑𝑦</m:t>
                    </m:r>
                    <m:r>
                      <a:rPr lang="en-US" sz="2200" i="1">
                        <a:latin typeface="Cambria Math"/>
                      </a:rPr>
                      <m:t>.</m:t>
                    </m:r>
                  </m:oMath>
                </a14:m>
                <a:endParaRPr lang="en-US" sz="2200" dirty="0" smtClean="0"/>
              </a:p>
              <a:p>
                <a:pPr lvl="0" algn="just"/>
                <a:r>
                  <a:rPr lang="en-US" sz="2200" dirty="0"/>
                  <a:t>Change the order of integration and evaluate </a:t>
                </a:r>
                <a14:m>
                  <m:oMath xmlns:m="http://schemas.openxmlformats.org/officeDocument/2006/math">
                    <m:nary>
                      <m:naryPr>
                        <m:limLoc m:val="undOvr"/>
                        <m:ctrlPr>
                          <a:rPr lang="en-US" sz="2200" i="1">
                            <a:latin typeface="Cambria Math" panose="02040503050406030204" pitchFamily="18" charset="0"/>
                          </a:rPr>
                        </m:ctrlPr>
                      </m:naryPr>
                      <m:sub>
                        <m:r>
                          <a:rPr lang="en-US" sz="2200" i="1">
                            <a:latin typeface="Cambria Math"/>
                          </a:rPr>
                          <m:t>0</m:t>
                        </m:r>
                      </m:sub>
                      <m:sup>
                        <m:r>
                          <a:rPr lang="en-US" sz="2200" i="1">
                            <a:latin typeface="Cambria Math"/>
                          </a:rPr>
                          <m:t>1</m:t>
                        </m:r>
                      </m:sup>
                      <m:e>
                        <m:nary>
                          <m:naryPr>
                            <m:limLoc m:val="subSup"/>
                            <m:ctrlPr>
                              <a:rPr lang="en-US" sz="2200" i="1">
                                <a:latin typeface="Cambria Math" panose="02040503050406030204" pitchFamily="18" charset="0"/>
                              </a:rPr>
                            </m:ctrlPr>
                          </m:naryPr>
                          <m:sub>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2</m:t>
                                </m:r>
                              </m:sup>
                            </m:sSup>
                          </m:sub>
                          <m:sup>
                            <m:r>
                              <a:rPr lang="en-US" sz="2200" i="1">
                                <a:latin typeface="Cambria Math"/>
                              </a:rPr>
                              <m:t>2−</m:t>
                            </m:r>
                            <m:r>
                              <a:rPr lang="en-US" sz="2200" i="1">
                                <a:latin typeface="Cambria Math"/>
                              </a:rPr>
                              <m:t>𝑥</m:t>
                            </m:r>
                          </m:sup>
                          <m:e>
                            <m:r>
                              <a:rPr lang="en-US" sz="2200" i="1">
                                <a:latin typeface="Cambria Math"/>
                              </a:rPr>
                              <m:t>𝑥𝑦</m:t>
                            </m:r>
                            <m:r>
                              <a:rPr lang="en-US" sz="2200" i="1">
                                <a:latin typeface="Cambria Math"/>
                              </a:rPr>
                              <m:t> </m:t>
                            </m:r>
                            <m:r>
                              <a:rPr lang="en-US" sz="2200" i="1">
                                <a:latin typeface="Cambria Math"/>
                              </a:rPr>
                              <m:t>𝑑𝑦</m:t>
                            </m:r>
                            <m:r>
                              <a:rPr lang="en-US" sz="2200" i="1">
                                <a:latin typeface="Cambria Math"/>
                              </a:rPr>
                              <m:t> </m:t>
                            </m:r>
                            <m:r>
                              <a:rPr lang="en-US" sz="2200" i="1">
                                <a:latin typeface="Cambria Math"/>
                              </a:rPr>
                              <m:t>𝑑𝑥</m:t>
                            </m:r>
                          </m:e>
                        </m:nary>
                      </m:e>
                    </m:nary>
                    <m:r>
                      <a:rPr lang="en-US" sz="2200" i="1">
                        <a:latin typeface="Cambria Math"/>
                      </a:rPr>
                      <m:t> </m:t>
                    </m:r>
                  </m:oMath>
                </a14:m>
                <a:endParaRPr lang="en-US" sz="2200" dirty="0" smtClean="0"/>
              </a:p>
              <a:p>
                <a:r>
                  <a:rPr lang="en-US" sz="2200" dirty="0"/>
                  <a:t>State and prove the relation between beta and gamma function .</a:t>
                </a:r>
              </a:p>
              <a:p>
                <a:r>
                  <a:rPr lang="en-US" sz="2200" dirty="0"/>
                  <a:t>State and prove Duplication formula</a:t>
                </a:r>
                <a:r>
                  <a:rPr lang="en-US" sz="2200" dirty="0" smtClean="0"/>
                  <a:t>.</a:t>
                </a:r>
              </a:p>
              <a:p>
                <a:r>
                  <a:rPr lang="en-US" sz="2200" dirty="0"/>
                  <a:t>Apply </a:t>
                </a:r>
                <a:r>
                  <a:rPr lang="en-US" sz="2200" dirty="0" err="1"/>
                  <a:t>Dirichlets</a:t>
                </a:r>
                <a:r>
                  <a:rPr lang="en-US" sz="2200" dirty="0"/>
                  <a:t> integral to find the volume and mass of an octant of the    ellipsoid  </a:t>
                </a:r>
                <a14:m>
                  <m:oMath xmlns:m="http://schemas.openxmlformats.org/officeDocument/2006/math">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2</m:t>
                            </m:r>
                          </m:sup>
                        </m:sSup>
                      </m:num>
                      <m:den>
                        <m:sSup>
                          <m:sSupPr>
                            <m:ctrlPr>
                              <a:rPr lang="en-US" sz="2200" i="1">
                                <a:latin typeface="Cambria Math" panose="02040503050406030204" pitchFamily="18" charset="0"/>
                              </a:rPr>
                            </m:ctrlPr>
                          </m:sSupPr>
                          <m:e>
                            <m:r>
                              <a:rPr lang="en-US" sz="2200" i="1">
                                <a:latin typeface="Cambria Math"/>
                              </a:rPr>
                              <m:t>𝑎</m:t>
                            </m:r>
                          </m:e>
                          <m:sup>
                            <m:r>
                              <a:rPr lang="en-US" sz="2200" i="1">
                                <a:latin typeface="Cambria Math"/>
                              </a:rPr>
                              <m:t>2</m:t>
                            </m:r>
                          </m:sup>
                        </m:sSup>
                      </m:den>
                    </m:f>
                    <m:r>
                      <a:rPr lang="en-US" sz="2200" i="1">
                        <a:latin typeface="Cambria Math"/>
                      </a:rPr>
                      <m:t>+</m:t>
                    </m:r>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a:rPr>
                              <m:t>𝑦</m:t>
                            </m:r>
                          </m:e>
                          <m:sup>
                            <m:r>
                              <a:rPr lang="en-US" sz="2200" i="1">
                                <a:latin typeface="Cambria Math"/>
                              </a:rPr>
                              <m:t>2</m:t>
                            </m:r>
                          </m:sup>
                        </m:sSup>
                      </m:num>
                      <m:den>
                        <m:sSup>
                          <m:sSupPr>
                            <m:ctrlPr>
                              <a:rPr lang="en-US" sz="2200" i="1">
                                <a:latin typeface="Cambria Math" panose="02040503050406030204" pitchFamily="18" charset="0"/>
                              </a:rPr>
                            </m:ctrlPr>
                          </m:sSupPr>
                          <m:e>
                            <m:r>
                              <a:rPr lang="en-US" sz="2200" i="1">
                                <a:latin typeface="Cambria Math"/>
                              </a:rPr>
                              <m:t>𝑏</m:t>
                            </m:r>
                          </m:e>
                          <m:sup>
                            <m:r>
                              <a:rPr lang="en-US" sz="2200" i="1">
                                <a:latin typeface="Cambria Math"/>
                              </a:rPr>
                              <m:t>2</m:t>
                            </m:r>
                          </m:sup>
                        </m:sSup>
                      </m:den>
                    </m:f>
                    <m:r>
                      <a:rPr lang="en-US" sz="2200" i="1">
                        <a:latin typeface="Cambria Math"/>
                      </a:rPr>
                      <m:t>+</m:t>
                    </m:r>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a:rPr>
                              <m:t>𝑧</m:t>
                            </m:r>
                          </m:e>
                          <m:sup>
                            <m:r>
                              <a:rPr lang="en-US" sz="2200" i="1">
                                <a:latin typeface="Cambria Math"/>
                              </a:rPr>
                              <m:t>2</m:t>
                            </m:r>
                          </m:sup>
                        </m:sSup>
                      </m:num>
                      <m:den>
                        <m:sSup>
                          <m:sSupPr>
                            <m:ctrlPr>
                              <a:rPr lang="en-US" sz="2200" i="1">
                                <a:latin typeface="Cambria Math" panose="02040503050406030204" pitchFamily="18" charset="0"/>
                              </a:rPr>
                            </m:ctrlPr>
                          </m:sSupPr>
                          <m:e>
                            <m:r>
                              <a:rPr lang="en-US" sz="2200" i="1">
                                <a:latin typeface="Cambria Math"/>
                              </a:rPr>
                              <m:t>𝑐</m:t>
                            </m:r>
                          </m:e>
                          <m:sup>
                            <m:r>
                              <a:rPr lang="en-US" sz="2200" i="1">
                                <a:latin typeface="Cambria Math"/>
                              </a:rPr>
                              <m:t>2</m:t>
                            </m:r>
                          </m:sup>
                        </m:sSup>
                      </m:den>
                    </m:f>
                    <m:r>
                      <a:rPr lang="en-US" sz="2200" i="1">
                        <a:latin typeface="Cambria Math"/>
                      </a:rPr>
                      <m:t>=1</m:t>
                    </m:r>
                  </m:oMath>
                </a14:m>
                <a:r>
                  <a:rPr lang="en-US" sz="2200" dirty="0"/>
                  <a:t>, the density at a point being </a:t>
                </a:r>
                <a14:m>
                  <m:oMath xmlns:m="http://schemas.openxmlformats.org/officeDocument/2006/math">
                    <m:r>
                      <a:rPr lang="en-US" sz="2200" i="1">
                        <a:latin typeface="Cambria Math"/>
                      </a:rPr>
                      <m:t>𝜌</m:t>
                    </m:r>
                    <m:r>
                      <a:rPr lang="en-US" sz="2200" i="1">
                        <a:latin typeface="Cambria Math"/>
                      </a:rPr>
                      <m:t>=</m:t>
                    </m:r>
                    <m:r>
                      <a:rPr lang="en-US" sz="2200" i="1">
                        <a:latin typeface="Cambria Math"/>
                      </a:rPr>
                      <m:t>𝑘𝑥𝑦𝑧</m:t>
                    </m:r>
                  </m:oMath>
                </a14:m>
                <a:r>
                  <a:rPr lang="en-US" sz="2200" dirty="0"/>
                  <a:t>. </a:t>
                </a:r>
                <a:endParaRPr lang="en-US" sz="2200" dirty="0" smtClean="0"/>
              </a:p>
              <a:p>
                <a:r>
                  <a:rPr lang="en-US" sz="2200" dirty="0"/>
                  <a:t>Find the volume generated by revolving the ellipse </a:t>
                </a:r>
                <a14:m>
                  <m:oMath xmlns:m="http://schemas.openxmlformats.org/officeDocument/2006/math">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2</m:t>
                            </m:r>
                          </m:sup>
                        </m:sSup>
                      </m:num>
                      <m:den>
                        <m:sSup>
                          <m:sSupPr>
                            <m:ctrlPr>
                              <a:rPr lang="en-US" sz="2200" i="1">
                                <a:latin typeface="Cambria Math" panose="02040503050406030204" pitchFamily="18" charset="0"/>
                              </a:rPr>
                            </m:ctrlPr>
                          </m:sSupPr>
                          <m:e>
                            <m:r>
                              <a:rPr lang="en-US" sz="2200" i="1">
                                <a:latin typeface="Cambria Math"/>
                              </a:rPr>
                              <m:t>𝑎</m:t>
                            </m:r>
                          </m:e>
                          <m:sup>
                            <m:r>
                              <a:rPr lang="en-US" sz="2200" i="1">
                                <a:latin typeface="Cambria Math"/>
                              </a:rPr>
                              <m:t>2</m:t>
                            </m:r>
                          </m:sup>
                        </m:sSup>
                      </m:den>
                    </m:f>
                    <m:r>
                      <a:rPr lang="en-US" sz="2200" i="1">
                        <a:latin typeface="Cambria Math"/>
                      </a:rPr>
                      <m:t>+</m:t>
                    </m:r>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a:rPr>
                              <m:t>𝑦</m:t>
                            </m:r>
                          </m:e>
                          <m:sup>
                            <m:r>
                              <a:rPr lang="en-US" sz="2200" i="1">
                                <a:latin typeface="Cambria Math"/>
                              </a:rPr>
                              <m:t>2</m:t>
                            </m:r>
                          </m:sup>
                        </m:sSup>
                      </m:num>
                      <m:den>
                        <m:sSup>
                          <m:sSupPr>
                            <m:ctrlPr>
                              <a:rPr lang="en-US" sz="2200" i="1">
                                <a:latin typeface="Cambria Math" panose="02040503050406030204" pitchFamily="18" charset="0"/>
                              </a:rPr>
                            </m:ctrlPr>
                          </m:sSupPr>
                          <m:e>
                            <m:r>
                              <a:rPr lang="en-US" sz="2200" i="1">
                                <a:latin typeface="Cambria Math"/>
                              </a:rPr>
                              <m:t>𝑏</m:t>
                            </m:r>
                          </m:e>
                          <m:sup>
                            <m:r>
                              <a:rPr lang="en-US" sz="2200" i="1">
                                <a:latin typeface="Cambria Math"/>
                              </a:rPr>
                              <m:t>2</m:t>
                            </m:r>
                          </m:sup>
                        </m:sSup>
                      </m:den>
                    </m:f>
                    <m:r>
                      <a:rPr lang="en-US" sz="2200" i="1">
                        <a:latin typeface="Cambria Math"/>
                      </a:rPr>
                      <m:t>=1</m:t>
                    </m:r>
                  </m:oMath>
                </a14:m>
                <a:r>
                  <a:rPr lang="en-US" sz="2200" dirty="0"/>
                  <a:t> about x –axis. </a:t>
                </a:r>
                <a:endParaRPr lang="en-US" sz="2200" dirty="0" smtClean="0"/>
              </a:p>
              <a:p>
                <a:r>
                  <a:rPr lang="en-US" sz="2200" dirty="0"/>
                  <a:t>A solid is in the form of the positive octant of the Sphere</a:t>
                </a:r>
                <a14:m>
                  <m:oMath xmlns:m="http://schemas.openxmlformats.org/officeDocument/2006/math">
                    <m:r>
                      <a:rPr lang="en-US" sz="2200" i="1">
                        <a:latin typeface="Cambria Math"/>
                      </a:rPr>
                      <m:t> </m:t>
                    </m:r>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2</m:t>
                        </m:r>
                      </m:sup>
                    </m:sSup>
                    <m:r>
                      <a:rPr lang="en-US" sz="2200" i="1">
                        <a:latin typeface="Cambria Math"/>
                      </a:rPr>
                      <m:t>+</m:t>
                    </m:r>
                    <m:sSup>
                      <m:sSupPr>
                        <m:ctrlPr>
                          <a:rPr lang="en-US" sz="2200" i="1">
                            <a:latin typeface="Cambria Math" panose="02040503050406030204" pitchFamily="18" charset="0"/>
                          </a:rPr>
                        </m:ctrlPr>
                      </m:sSupPr>
                      <m:e>
                        <m:r>
                          <a:rPr lang="en-US" sz="2200" i="1">
                            <a:latin typeface="Cambria Math"/>
                          </a:rPr>
                          <m:t>𝑦</m:t>
                        </m:r>
                      </m:e>
                      <m:sup>
                        <m:r>
                          <a:rPr lang="en-US" sz="2200" i="1">
                            <a:latin typeface="Cambria Math"/>
                          </a:rPr>
                          <m:t>2</m:t>
                        </m:r>
                      </m:sup>
                    </m:sSup>
                    <m:r>
                      <a:rPr lang="en-US" sz="2200" i="1">
                        <a:latin typeface="Cambria Math"/>
                      </a:rPr>
                      <m:t>+</m:t>
                    </m:r>
                    <m:sSup>
                      <m:sSupPr>
                        <m:ctrlPr>
                          <a:rPr lang="en-US" sz="2200" i="1">
                            <a:latin typeface="Cambria Math" panose="02040503050406030204" pitchFamily="18" charset="0"/>
                          </a:rPr>
                        </m:ctrlPr>
                      </m:sSupPr>
                      <m:e>
                        <m:r>
                          <a:rPr lang="en-US" sz="2200" i="1">
                            <a:latin typeface="Cambria Math"/>
                          </a:rPr>
                          <m:t>𝑧</m:t>
                        </m:r>
                      </m:e>
                      <m:sup>
                        <m:r>
                          <a:rPr lang="en-US" sz="2200" i="1">
                            <a:latin typeface="Cambria Math"/>
                          </a:rPr>
                          <m:t>2</m:t>
                        </m:r>
                      </m:sup>
                    </m:sSup>
                    <m:r>
                      <a:rPr lang="en-US" sz="2200" i="1">
                        <a:latin typeface="Cambria Math"/>
                      </a:rPr>
                      <m:t>=</m:t>
                    </m:r>
                    <m:sSup>
                      <m:sSupPr>
                        <m:ctrlPr>
                          <a:rPr lang="en-US" sz="2200" i="1">
                            <a:latin typeface="Cambria Math" panose="02040503050406030204" pitchFamily="18" charset="0"/>
                          </a:rPr>
                        </m:ctrlPr>
                      </m:sSupPr>
                      <m:e>
                        <m:r>
                          <a:rPr lang="en-US" sz="2200" i="1">
                            <a:latin typeface="Cambria Math"/>
                          </a:rPr>
                          <m:t>𝑎</m:t>
                        </m:r>
                      </m:e>
                      <m:sup>
                        <m:r>
                          <a:rPr lang="en-US" sz="2200" i="1">
                            <a:latin typeface="Cambria Math"/>
                          </a:rPr>
                          <m:t>2</m:t>
                        </m:r>
                      </m:sup>
                    </m:sSup>
                  </m:oMath>
                </a14:m>
                <a:r>
                  <a:rPr lang="en-US" sz="2200" dirty="0"/>
                  <a:t>. The density at any point </a:t>
                </a:r>
                <a:r>
                  <a:rPr lang="en-US" sz="2200" i="1" dirty="0"/>
                  <a:t>(x, y, z)</a:t>
                </a:r>
                <a:r>
                  <a:rPr lang="en-US" sz="2200" dirty="0"/>
                  <a:t> is given by </a:t>
                </a:r>
                <a:r>
                  <a:rPr lang="en-US" sz="2200" i="1" dirty="0"/>
                  <a:t>k xyz</a:t>
                </a:r>
                <a:r>
                  <a:rPr lang="en-US" sz="2200" dirty="0"/>
                  <a:t>, where </a:t>
                </a:r>
                <a:r>
                  <a:rPr lang="en-US" sz="2200" i="1" dirty="0"/>
                  <a:t>k</a:t>
                </a:r>
                <a:r>
                  <a:rPr lang="en-US" sz="2200" dirty="0"/>
                  <a:t> is constant. Find mass and the co-ordinates of the </a:t>
                </a:r>
                <a:r>
                  <a:rPr lang="en-US" sz="2200" dirty="0" err="1"/>
                  <a:t>centre</a:t>
                </a:r>
                <a:r>
                  <a:rPr lang="en-US" sz="2200" dirty="0"/>
                  <a:t> of gravity of the solid. </a:t>
                </a:r>
              </a:p>
              <a:p>
                <a:pPr lvl="0" algn="just"/>
                <a:endParaRPr lang="en-US" sz="2200" dirty="0" smtClean="0"/>
              </a:p>
              <a:p>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817162"/>
                <a:ext cx="8229600" cy="5659837"/>
              </a:xfrm>
              <a:blipFill rotWithShape="1">
                <a:blip r:embed="rId2"/>
                <a:stretch>
                  <a:fillRect l="-889" b="-16595"/>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9CBB990B-B913-4719-B973-FA5B8358B8AA}" type="datetime1">
              <a:rPr lang="en-US" smtClean="0"/>
              <a:t>7/5/2021</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smtClean="0"/>
              <a:t>Dr. Kavita Bhatnagar             Mathematical Foundation II              Module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t>Expected Questions for University Exam </a:t>
            </a:r>
            <a:endParaRPr kumimoji="0" lang="en-US" sz="3400" b="1"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206901206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851799"/>
            <a:ext cx="8763000" cy="5244201"/>
          </a:xfrm>
        </p:spPr>
        <p:txBody>
          <a:bodyPr>
            <a:noAutofit/>
          </a:bodyPr>
          <a:lstStyle/>
          <a:p>
            <a:pPr lvl="0" algn="just">
              <a:lnSpc>
                <a:spcPct val="150000"/>
              </a:lnSpc>
              <a:buFont typeface="Wingdings" pitchFamily="2" charset="2"/>
              <a:buChar char="Ø"/>
            </a:pPr>
            <a:r>
              <a:rPr lang="en-US" sz="2200" b="1" dirty="0" smtClean="0"/>
              <a:t>Multiple integration</a:t>
            </a:r>
          </a:p>
          <a:p>
            <a:pPr marL="0" lvl="0" indent="0" algn="just">
              <a:lnSpc>
                <a:spcPct val="150000"/>
              </a:lnSpc>
              <a:buNone/>
            </a:pPr>
            <a:r>
              <a:rPr lang="en-US" sz="2200" b="1" dirty="0"/>
              <a:t> </a:t>
            </a:r>
            <a:r>
              <a:rPr lang="en-US" sz="2200" b="1" dirty="0" smtClean="0"/>
              <a:t>     </a:t>
            </a:r>
            <a:r>
              <a:rPr lang="en-US" sz="2200" dirty="0"/>
              <a:t>Double </a:t>
            </a:r>
            <a:r>
              <a:rPr lang="en-US" sz="2200" dirty="0" smtClean="0"/>
              <a:t>integral</a:t>
            </a:r>
          </a:p>
          <a:p>
            <a:pPr marL="0" lvl="0" indent="0" algn="just">
              <a:lnSpc>
                <a:spcPct val="150000"/>
              </a:lnSpc>
              <a:buNone/>
            </a:pPr>
            <a:r>
              <a:rPr lang="en-US" sz="2200" dirty="0"/>
              <a:t> </a:t>
            </a:r>
            <a:r>
              <a:rPr lang="en-US" sz="2200" dirty="0" smtClean="0"/>
              <a:t>       Triple </a:t>
            </a:r>
            <a:r>
              <a:rPr lang="en-US" sz="2200" dirty="0"/>
              <a:t>integral </a:t>
            </a:r>
            <a:endParaRPr lang="en-US" sz="2200" dirty="0" smtClean="0"/>
          </a:p>
          <a:p>
            <a:pPr lvl="0" algn="just">
              <a:lnSpc>
                <a:spcPct val="150000"/>
              </a:lnSpc>
              <a:buFont typeface="Wingdings" pitchFamily="2" charset="2"/>
              <a:buChar char="Ø"/>
            </a:pPr>
            <a:r>
              <a:rPr lang="en-US" sz="2200" b="1" dirty="0" smtClean="0"/>
              <a:t>Change </a:t>
            </a:r>
            <a:r>
              <a:rPr lang="en-US" sz="2200" b="1" dirty="0"/>
              <a:t>of order of </a:t>
            </a:r>
            <a:r>
              <a:rPr lang="en-US" sz="2200" b="1" dirty="0" smtClean="0"/>
              <a:t>integration</a:t>
            </a:r>
          </a:p>
          <a:p>
            <a:pPr lvl="0" algn="just">
              <a:lnSpc>
                <a:spcPct val="150000"/>
              </a:lnSpc>
              <a:buFont typeface="Wingdings" pitchFamily="2" charset="2"/>
              <a:buChar char="Ø"/>
            </a:pPr>
            <a:r>
              <a:rPr lang="en-US" sz="2200" b="1" dirty="0"/>
              <a:t>Change of variables: </a:t>
            </a:r>
            <a:r>
              <a:rPr lang="en-US" sz="2200" dirty="0"/>
              <a:t>Polar form, Spherical form, Cylindrical form</a:t>
            </a:r>
            <a:endParaRPr lang="en-US" sz="2200" b="1" dirty="0"/>
          </a:p>
          <a:p>
            <a:pPr algn="just">
              <a:lnSpc>
                <a:spcPct val="150000"/>
              </a:lnSpc>
              <a:buFont typeface="Wingdings" pitchFamily="2" charset="2"/>
              <a:buChar char="Ø"/>
            </a:pPr>
            <a:r>
              <a:rPr lang="en-US" sz="2200" b="1" dirty="0"/>
              <a:t>Application: </a:t>
            </a:r>
            <a:r>
              <a:rPr lang="en-US" sz="2200" dirty="0"/>
              <a:t>Areas and volumes, Center of mass (Constant and variable densities)</a:t>
            </a:r>
          </a:p>
          <a:p>
            <a:pPr lvl="0" algn="just">
              <a:lnSpc>
                <a:spcPct val="150000"/>
              </a:lnSpc>
              <a:buFont typeface="Wingdings" pitchFamily="2" charset="2"/>
              <a:buChar char="Ø"/>
            </a:pPr>
            <a:r>
              <a:rPr lang="en-US" sz="2200" b="1" dirty="0"/>
              <a:t>Improper Integral: </a:t>
            </a:r>
            <a:r>
              <a:rPr lang="en-US" sz="2200" dirty="0"/>
              <a:t>First Kind, Second Kind, Third Kind</a:t>
            </a:r>
          </a:p>
          <a:p>
            <a:pPr lvl="0" algn="just">
              <a:lnSpc>
                <a:spcPct val="150000"/>
              </a:lnSpc>
              <a:buFont typeface="Wingdings" pitchFamily="2" charset="2"/>
              <a:buChar char="Ø"/>
            </a:pPr>
            <a:endParaRPr lang="en-US" sz="2200" b="1" dirty="0" smtClean="0"/>
          </a:p>
          <a:p>
            <a:pPr marL="0" indent="0">
              <a:buNone/>
            </a:pPr>
            <a:endParaRPr lang="en-US" sz="2200" dirty="0" smtClean="0"/>
          </a:p>
        </p:txBody>
      </p:sp>
      <p:sp>
        <p:nvSpPr>
          <p:cNvPr id="6" name="Date Placeholder 5"/>
          <p:cNvSpPr>
            <a:spLocks noGrp="1"/>
          </p:cNvSpPr>
          <p:nvPr>
            <p:ph type="dt" sz="half" idx="10"/>
          </p:nvPr>
        </p:nvSpPr>
        <p:spPr/>
        <p:txBody>
          <a:bodyPr/>
          <a:lstStyle/>
          <a:p>
            <a:fld id="{40B9DF3D-0A3F-41AA-8F3C-566B7925330E}" type="datetime1">
              <a:rPr lang="en-US" smtClean="0"/>
              <a:t>7/5/2021</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122</a:t>
            </a:fld>
            <a:endParaRPr lang="en-US"/>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1" i="0" u="none" strike="noStrike" kern="1200" cap="none" spc="0" normalizeH="0" baseline="0" noProof="0" dirty="0" smtClean="0">
                <a:ln>
                  <a:noFill/>
                </a:ln>
                <a:solidFill>
                  <a:schemeClr val="dk1"/>
                </a:solidFill>
                <a:effectLst/>
                <a:uLnTx/>
                <a:uFillTx/>
                <a:latin typeface="+mn-lt"/>
                <a:ea typeface="+mn-ea"/>
                <a:cs typeface="+mn-cs"/>
              </a:rPr>
              <a:t>Summary</a:t>
            </a:r>
            <a:endParaRPr kumimoji="0" lang="en-US" sz="3400" b="1"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0"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Tree>
    <p:extLst>
      <p:ext uri="{BB962C8B-B14F-4D97-AF65-F5344CB8AC3E}">
        <p14:creationId xmlns:p14="http://schemas.microsoft.com/office/powerpoint/2010/main" val="369472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851799"/>
            <a:ext cx="8763000" cy="4939401"/>
          </a:xfrm>
        </p:spPr>
        <p:txBody>
          <a:bodyPr>
            <a:noAutofit/>
          </a:bodyPr>
          <a:lstStyle/>
          <a:p>
            <a:pPr lvl="0" algn="just">
              <a:lnSpc>
                <a:spcPct val="150000"/>
              </a:lnSpc>
              <a:buFont typeface="Wingdings" pitchFamily="2" charset="2"/>
              <a:buChar char="Ø"/>
            </a:pPr>
            <a:r>
              <a:rPr lang="en-US" sz="2200" b="1" dirty="0"/>
              <a:t>Beta and Gama function</a:t>
            </a:r>
          </a:p>
          <a:p>
            <a:pPr lvl="0" algn="just">
              <a:lnSpc>
                <a:spcPct val="150000"/>
              </a:lnSpc>
              <a:buFont typeface="Wingdings" pitchFamily="2" charset="2"/>
              <a:buChar char="Ø"/>
            </a:pPr>
            <a:r>
              <a:rPr lang="en-US" sz="2200" b="1" dirty="0" err="1"/>
              <a:t>Dirichlet’s</a:t>
            </a:r>
            <a:r>
              <a:rPr lang="en-US" sz="2200" b="1" dirty="0"/>
              <a:t> Integral</a:t>
            </a:r>
          </a:p>
          <a:p>
            <a:pPr marL="0" indent="0">
              <a:buNone/>
            </a:pPr>
            <a:endParaRPr lang="en-US" sz="2200" dirty="0" smtClean="0"/>
          </a:p>
        </p:txBody>
      </p:sp>
      <p:sp>
        <p:nvSpPr>
          <p:cNvPr id="6" name="Date Placeholder 5"/>
          <p:cNvSpPr>
            <a:spLocks noGrp="1"/>
          </p:cNvSpPr>
          <p:nvPr>
            <p:ph type="dt" sz="half" idx="10"/>
          </p:nvPr>
        </p:nvSpPr>
        <p:spPr/>
        <p:txBody>
          <a:bodyPr/>
          <a:lstStyle/>
          <a:p>
            <a:fld id="{86199E42-78F5-4E84-B756-E490F4C299C7}" type="datetime1">
              <a:rPr lang="en-US" smtClean="0"/>
              <a:t>7/5/2021</a:t>
            </a:fld>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123</a:t>
            </a:fld>
            <a:endParaRPr lang="en-US"/>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1" i="0" u="none" strike="noStrike" kern="1200" cap="none" spc="0" normalizeH="0" baseline="0" noProof="0" dirty="0" smtClean="0">
                <a:ln>
                  <a:noFill/>
                </a:ln>
                <a:solidFill>
                  <a:schemeClr val="dk1"/>
                </a:solidFill>
                <a:effectLst/>
                <a:uLnTx/>
                <a:uFillTx/>
                <a:latin typeface="+mn-lt"/>
                <a:ea typeface="+mn-ea"/>
                <a:cs typeface="+mn-cs"/>
              </a:rPr>
              <a:t>Summary</a:t>
            </a:r>
            <a:endParaRPr kumimoji="0" lang="en-US" sz="3400" b="1"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0"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Tree>
    <p:extLst>
      <p:ext uri="{BB962C8B-B14F-4D97-AF65-F5344CB8AC3E}">
        <p14:creationId xmlns:p14="http://schemas.microsoft.com/office/powerpoint/2010/main" val="258249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FDF4742-9A1B-4950-971E-2B3C3AEAF840}" type="datetime1">
              <a:rPr lang="en-US" smtClean="0"/>
              <a:t>7/5/2021</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smtClean="0"/>
              <a:t>Dr. Kavita Bhatnagar             Mathematical Foundation II              Module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t>References</a:t>
            </a:r>
            <a:endParaRPr kumimoji="0" lang="en-US" sz="3400" b="1"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 name="Rectangle 1"/>
          <p:cNvSpPr/>
          <p:nvPr/>
        </p:nvSpPr>
        <p:spPr>
          <a:xfrm>
            <a:off x="609600" y="1066800"/>
            <a:ext cx="8001000" cy="5170646"/>
          </a:xfrm>
          <a:prstGeom prst="rect">
            <a:avLst/>
          </a:prstGeom>
        </p:spPr>
        <p:txBody>
          <a:bodyPr wrap="square">
            <a:spAutoFit/>
          </a:bodyPr>
          <a:lstStyle/>
          <a:p>
            <a:pPr marL="285750" lvl="0" indent="-285750" algn="just">
              <a:buFont typeface="Arial" pitchFamily="34" charset="0"/>
              <a:buChar char="•"/>
            </a:pPr>
            <a:r>
              <a:rPr lang="en-US" sz="2200" dirty="0"/>
              <a:t>E. </a:t>
            </a:r>
            <a:r>
              <a:rPr lang="en-US" sz="2200" dirty="0" err="1"/>
              <a:t>Kreyszig</a:t>
            </a:r>
            <a:r>
              <a:rPr lang="en-US" sz="2200" dirty="0"/>
              <a:t>, Advance Engineering Mathematics, John Wiley &amp; Sons, </a:t>
            </a:r>
            <a:r>
              <a:rPr lang="en-US" sz="2200" dirty="0" smtClean="0"/>
              <a:t>2005.</a:t>
            </a:r>
          </a:p>
          <a:p>
            <a:pPr marL="285750" lvl="0" indent="-285750" algn="just">
              <a:buFont typeface="Arial" pitchFamily="34" charset="0"/>
              <a:buChar char="•"/>
            </a:pPr>
            <a:r>
              <a:rPr lang="en-US" sz="2200" dirty="0" smtClean="0"/>
              <a:t>Peter </a:t>
            </a:r>
            <a:r>
              <a:rPr lang="en-US" sz="2200" dirty="0"/>
              <a:t>V. O’Neil, Advance Engineering Mathematics, Thomson (</a:t>
            </a:r>
            <a:r>
              <a:rPr lang="en-US" sz="2200" dirty="0" err="1"/>
              <a:t>Cengage</a:t>
            </a:r>
            <a:r>
              <a:rPr lang="en-US" sz="2200" dirty="0"/>
              <a:t>) Learning, </a:t>
            </a:r>
            <a:r>
              <a:rPr lang="en-US" sz="2200" dirty="0" smtClean="0"/>
              <a:t>2007.</a:t>
            </a:r>
          </a:p>
          <a:p>
            <a:pPr marL="285750" lvl="0" indent="-285750" algn="just">
              <a:buFont typeface="Arial" pitchFamily="34" charset="0"/>
              <a:buChar char="•"/>
            </a:pPr>
            <a:r>
              <a:rPr lang="en-US" sz="2200" dirty="0" smtClean="0"/>
              <a:t>Maurice </a:t>
            </a:r>
            <a:r>
              <a:rPr lang="en-US" sz="2200" dirty="0"/>
              <a:t>D. Weir, Joel Hass, Frank R. Giordano, Thomas, Calculus, Eleventh </a:t>
            </a:r>
            <a:r>
              <a:rPr lang="en-US" sz="2200" dirty="0" err="1" smtClean="0"/>
              <a:t>Edition,Pearson</a:t>
            </a:r>
            <a:r>
              <a:rPr lang="en-US" sz="2200" dirty="0" smtClean="0"/>
              <a:t>.</a:t>
            </a:r>
          </a:p>
          <a:p>
            <a:pPr marL="285750" indent="-285750" algn="just">
              <a:buFont typeface="Arial" pitchFamily="34" charset="0"/>
              <a:buChar char="•"/>
            </a:pPr>
            <a:r>
              <a:rPr lang="en-US" sz="2200" dirty="0" smtClean="0"/>
              <a:t>D</a:t>
            </a:r>
            <a:r>
              <a:rPr lang="en-US" sz="2200" dirty="0"/>
              <a:t>. Poole, Linear Algebra : A Modern Introduction, 2nd Edition, Brooks/Cole, </a:t>
            </a:r>
            <a:r>
              <a:rPr lang="en-US" sz="2200" dirty="0" smtClean="0"/>
              <a:t>2005.</a:t>
            </a:r>
          </a:p>
          <a:p>
            <a:pPr marL="285750" indent="-285750" algn="just">
              <a:buFont typeface="Arial" pitchFamily="34" charset="0"/>
              <a:buChar char="•"/>
            </a:pPr>
            <a:r>
              <a:rPr lang="en-US" sz="2200" dirty="0" err="1" smtClean="0"/>
              <a:t>Veerarajan</a:t>
            </a:r>
            <a:r>
              <a:rPr lang="en-US" sz="2200" dirty="0" smtClean="0"/>
              <a:t> </a:t>
            </a:r>
            <a:r>
              <a:rPr lang="en-US" sz="2200" dirty="0"/>
              <a:t>T., Engineering Mathematics for first year, Tata McGraw-Hill, New Delhi, </a:t>
            </a:r>
            <a:r>
              <a:rPr lang="en-US" sz="2200" dirty="0" smtClean="0"/>
              <a:t>2008.</a:t>
            </a:r>
          </a:p>
          <a:p>
            <a:pPr marL="285750" indent="-285750" algn="just">
              <a:buFont typeface="Arial" pitchFamily="34" charset="0"/>
              <a:buChar char="•"/>
            </a:pPr>
            <a:r>
              <a:rPr lang="en-US" sz="2200" dirty="0" smtClean="0"/>
              <a:t>Ray </a:t>
            </a:r>
            <a:r>
              <a:rPr lang="en-US" sz="2200" dirty="0"/>
              <a:t>Wylie C and Louis C </a:t>
            </a:r>
            <a:r>
              <a:rPr lang="en-US" sz="2200" dirty="0" err="1"/>
              <a:t>Barret</a:t>
            </a:r>
            <a:r>
              <a:rPr lang="en-US" sz="2200" dirty="0"/>
              <a:t>, Advanced Engineering Mathematics, Tata </a:t>
            </a:r>
            <a:r>
              <a:rPr lang="en-US" sz="2200" dirty="0" err="1" smtClean="0"/>
              <a:t>Mc</a:t>
            </a:r>
            <a:r>
              <a:rPr lang="en-US" sz="2200" dirty="0" smtClean="0"/>
              <a:t>-</a:t>
            </a:r>
            <a:r>
              <a:rPr lang="en-US" sz="2200" dirty="0" err="1" smtClean="0"/>
              <a:t>Graw</a:t>
            </a:r>
            <a:r>
              <a:rPr lang="en-US" sz="2200" dirty="0" smtClean="0"/>
              <a:t>-Hill; Sixth Edition.</a:t>
            </a:r>
          </a:p>
          <a:p>
            <a:pPr marL="285750" indent="-285750" algn="just">
              <a:buFont typeface="Arial" pitchFamily="34" charset="0"/>
              <a:buChar char="•"/>
            </a:pPr>
            <a:r>
              <a:rPr lang="en-US" sz="2200" dirty="0" smtClean="0"/>
              <a:t>P</a:t>
            </a:r>
            <a:r>
              <a:rPr lang="en-US" sz="2200" dirty="0"/>
              <a:t>. </a:t>
            </a:r>
            <a:r>
              <a:rPr lang="en-US" sz="2200" dirty="0" err="1"/>
              <a:t>Sivaramakrishna</a:t>
            </a:r>
            <a:r>
              <a:rPr lang="en-US" sz="2200" dirty="0"/>
              <a:t> Das and C. </a:t>
            </a:r>
            <a:r>
              <a:rPr lang="en-US" sz="2200" dirty="0" err="1"/>
              <a:t>Vijayakumari</a:t>
            </a:r>
            <a:r>
              <a:rPr lang="en-US" sz="2200" dirty="0"/>
              <a:t>, Engineering Mathematics, 1st Edition, </a:t>
            </a:r>
            <a:r>
              <a:rPr lang="en-US" sz="2200" dirty="0" smtClean="0"/>
              <a:t>Pearson India </a:t>
            </a:r>
            <a:r>
              <a:rPr lang="en-US" sz="2200" dirty="0"/>
              <a:t>Education Services Pvt. Ltd.</a:t>
            </a:r>
          </a:p>
        </p:txBody>
      </p:sp>
    </p:spTree>
    <p:extLst>
      <p:ext uri="{BB962C8B-B14F-4D97-AF65-F5344CB8AC3E}">
        <p14:creationId xmlns:p14="http://schemas.microsoft.com/office/powerpoint/2010/main" val="391239267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D3EEC88-72A2-4C29-99EA-0F181A3D934E}" type="datetime1">
              <a:rPr lang="en-US" smtClean="0"/>
              <a:t>7/5/2021</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smtClean="0"/>
              <a:t>Dr. Kavita Bhatnagar             Mathematical Foundation II              Module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Content Placeholder 8"/>
          <p:cNvSpPr>
            <a:spLocks noGrp="1"/>
          </p:cNvSpPr>
          <p:nvPr>
            <p:ph idx="1"/>
          </p:nvPr>
        </p:nvSpPr>
        <p:spPr>
          <a:xfrm>
            <a:off x="2745692" y="1143000"/>
            <a:ext cx="3805016" cy="2326791"/>
          </a:xfrm>
          <a:prstGeom prst="rect">
            <a:avLst/>
          </a:prstGeom>
          <a:noFill/>
        </p:spPr>
        <p:txBody>
          <a:bodyPr wrap="none" lIns="91440" tIns="45720" rIns="91440" bIns="45720">
            <a:spAutoFit/>
          </a:bodyPr>
          <a:lstStyle/>
          <a:p>
            <a:pPr algn="ctr">
              <a:buNone/>
            </a:pPr>
            <a:endParaRPr lang="en-US" sz="66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buNone/>
            </a:pPr>
            <a:r>
              <a:rPr lang="en-US" sz="66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Thank You</a:t>
            </a:r>
            <a:endParaRPr lang="en-US" sz="6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Tree>
    <p:extLst>
      <p:ext uri="{BB962C8B-B14F-4D97-AF65-F5344CB8AC3E}">
        <p14:creationId xmlns:p14="http://schemas.microsoft.com/office/powerpoint/2010/main" val="25552202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2"/>
          <p:cNvGraphicFramePr>
            <a:graphicFrameLocks noChangeAspect="1"/>
          </p:cNvGraphicFramePr>
          <p:nvPr>
            <p:extLst>
              <p:ext uri="{D42A27DB-BD31-4B8C-83A1-F6EECF244321}">
                <p14:modId xmlns:p14="http://schemas.microsoft.com/office/powerpoint/2010/main" val="569908100"/>
              </p:ext>
            </p:extLst>
          </p:nvPr>
        </p:nvGraphicFramePr>
        <p:xfrm>
          <a:off x="411162" y="2514600"/>
          <a:ext cx="8321675" cy="1204912"/>
        </p:xfrm>
        <a:graphic>
          <a:graphicData uri="http://schemas.openxmlformats.org/presentationml/2006/ole">
            <mc:AlternateContent xmlns:mc="http://schemas.openxmlformats.org/markup-compatibility/2006">
              <mc:Choice xmlns:v="urn:schemas-microsoft-com:vml" Requires="v">
                <p:oleObj spid="_x0000_s99439" name="Equation" r:id="rId3" imgW="5194080" imgH="685800" progId="Equation.DSMT4">
                  <p:embed/>
                </p:oleObj>
              </mc:Choice>
              <mc:Fallback>
                <p:oleObj name="Equation" r:id="rId3" imgW="5194080" imgH="685800" progId="Equation.DSMT4">
                  <p:embed/>
                  <p:pic>
                    <p:nvPicPr>
                      <p:cNvPr id="0" name="Picture 10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162" y="2514600"/>
                        <a:ext cx="8321675" cy="1204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Evaluation of Double </a:t>
            </a:r>
            <a:r>
              <a:rPr lang="en-US" sz="3400" b="1" dirty="0" smtClean="0">
                <a:cs typeface="Times New Roman" pitchFamily="18" charset="0"/>
              </a:rPr>
              <a:t>Integration (CO 1)</a:t>
            </a:r>
            <a:endParaRPr lang="en-US" sz="3400" b="1" dirty="0"/>
          </a:p>
        </p:txBody>
      </p:sp>
      <p:pic>
        <p:nvPicPr>
          <p:cNvPr id="7"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
        <p:nvSpPr>
          <p:cNvPr id="8" name="Date Placeholder 5"/>
          <p:cNvSpPr>
            <a:spLocks noGrp="1"/>
          </p:cNvSpPr>
          <p:nvPr>
            <p:ph type="dt" sz="half" idx="10"/>
          </p:nvPr>
        </p:nvSpPr>
        <p:spPr>
          <a:xfrm>
            <a:off x="457200" y="6356350"/>
            <a:ext cx="2133600" cy="365125"/>
          </a:xfrm>
        </p:spPr>
        <p:txBody>
          <a:bodyPr/>
          <a:lstStyle/>
          <a:p>
            <a:fld id="{E80DA83D-90F7-46F9-94DC-83385CF98B09}" type="datetime1">
              <a:rPr lang="en-US" smtClean="0"/>
              <a:t>7/5/2021</a:t>
            </a:fld>
            <a:endParaRPr lang="en-US"/>
          </a:p>
        </p:txBody>
      </p:sp>
      <p:sp>
        <p:nvSpPr>
          <p:cNvPr id="9"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13</a:t>
            </a:fld>
            <a:endParaRPr lang="en-US"/>
          </a:p>
        </p:txBody>
      </p:sp>
      <p:sp>
        <p:nvSpPr>
          <p:cNvPr id="10"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mc:AlternateContent xmlns:mc="http://schemas.openxmlformats.org/markup-compatibility/2006" xmlns:a14="http://schemas.microsoft.com/office/drawing/2010/main">
        <mc:Choice Requires="a14">
          <p:sp>
            <p:nvSpPr>
              <p:cNvPr id="11" name="Rectangle 10"/>
              <p:cNvSpPr/>
              <p:nvPr/>
            </p:nvSpPr>
            <p:spPr>
              <a:xfrm>
                <a:off x="228600" y="990599"/>
                <a:ext cx="8061846" cy="769441"/>
              </a:xfrm>
              <a:prstGeom prst="rect">
                <a:avLst/>
              </a:prstGeom>
            </p:spPr>
            <p:txBody>
              <a:bodyPr wrap="square">
                <a:spAutoFit/>
              </a:bodyPr>
              <a:lstStyle/>
              <a:p>
                <a:pPr algn="just"/>
                <a:r>
                  <a:rPr lang="en-US" sz="2200" dirty="0"/>
                  <a:t>The limit of this sum as n→ and </a:t>
                </a:r>
                <a:r>
                  <a:rPr lang="el-GR" sz="2200" dirty="0"/>
                  <a:t>δ</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𝐴</m:t>
                        </m:r>
                      </m:e>
                      <m:sub>
                        <m:r>
                          <a:rPr lang="en-US" sz="2200" i="1">
                            <a:latin typeface="Cambria Math"/>
                          </a:rPr>
                          <m:t>𝑟</m:t>
                        </m:r>
                      </m:sub>
                    </m:sSub>
                  </m:oMath>
                </a14:m>
                <a:r>
                  <a:rPr lang="en-US" sz="2200" dirty="0"/>
                  <a:t>→0 is defined as the double integral of f(x</a:t>
                </a:r>
                <a:r>
                  <a:rPr lang="en-US" sz="2200" dirty="0" smtClean="0"/>
                  <a:t>, y) over </a:t>
                </a:r>
                <a:r>
                  <a:rPr lang="en-US" sz="2200" dirty="0"/>
                  <a:t>the region R and is denoted by </a:t>
                </a:r>
              </a:p>
            </p:txBody>
          </p:sp>
        </mc:Choice>
        <mc:Fallback xmlns="">
          <p:sp>
            <p:nvSpPr>
              <p:cNvPr id="11" name="Rectangle 10"/>
              <p:cNvSpPr>
                <a:spLocks noRot="1" noChangeAspect="1" noMove="1" noResize="1" noEditPoints="1" noAdjustHandles="1" noChangeArrowheads="1" noChangeShapeType="1" noTextEdit="1"/>
              </p:cNvSpPr>
              <p:nvPr/>
            </p:nvSpPr>
            <p:spPr>
              <a:xfrm>
                <a:off x="228600" y="990599"/>
                <a:ext cx="8061846" cy="769441"/>
              </a:xfrm>
              <a:prstGeom prst="rect">
                <a:avLst/>
              </a:prstGeom>
              <a:blipFill rotWithShape="1">
                <a:blip r:embed="rId6"/>
                <a:stretch>
                  <a:fillRect l="-983" t="-3937" r="-1891" b="-14173"/>
                </a:stretch>
              </a:blipFill>
            </p:spPr>
            <p:txBody>
              <a:bodyPr/>
              <a:lstStyle/>
              <a:p>
                <a:r>
                  <a:rPr lang="en-US">
                    <a:noFill/>
                  </a:rPr>
                  <a:t> </a:t>
                </a:r>
              </a:p>
            </p:txBody>
          </p:sp>
        </mc:Fallback>
      </mc:AlternateContent>
      <p:sp>
        <p:nvSpPr>
          <p:cNvPr id="4" name="Rectangle 7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4186367776"/>
              </p:ext>
            </p:extLst>
          </p:nvPr>
        </p:nvGraphicFramePr>
        <p:xfrm>
          <a:off x="2559061" y="1905000"/>
          <a:ext cx="3400924" cy="609600"/>
        </p:xfrm>
        <a:graphic>
          <a:graphicData uri="http://schemas.openxmlformats.org/presentationml/2006/ole">
            <mc:AlternateContent xmlns:mc="http://schemas.openxmlformats.org/markup-compatibility/2006">
              <mc:Choice xmlns:v="urn:schemas-microsoft-com:vml" Requires="v">
                <p:oleObj spid="_x0000_s99440" name="Equation" r:id="rId7" imgW="2019300" imgH="368300" progId="Equation.3">
                  <p:embed/>
                </p:oleObj>
              </mc:Choice>
              <mc:Fallback>
                <p:oleObj name="Equation" r:id="rId7" imgW="2019300" imgH="368300" progId="Equation.3">
                  <p:embed/>
                  <p:pic>
                    <p:nvPicPr>
                      <p:cNvPr id="0" name="Picture 1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9061" y="1905000"/>
                        <a:ext cx="3400924"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5" name="Picture 4"/>
          <p:cNvPicPr>
            <a:picLocks noChangeAspect="1" noChangeArrowheads="1"/>
          </p:cNvPicPr>
          <p:nvPr/>
        </p:nvPicPr>
        <p:blipFill>
          <a:blip r:embed="rId9"/>
          <a:srcRect/>
          <a:stretch>
            <a:fillRect/>
          </a:stretch>
        </p:blipFill>
        <p:spPr bwMode="auto">
          <a:xfrm>
            <a:off x="5257800" y="3889043"/>
            <a:ext cx="3095625" cy="2200701"/>
          </a:xfrm>
          <a:prstGeom prst="rect">
            <a:avLst/>
          </a:prstGeom>
          <a:noFill/>
          <a:ln w="9525">
            <a:noFill/>
            <a:miter lim="800000"/>
            <a:headEnd/>
            <a:tailEnd/>
          </a:ln>
        </p:spPr>
      </p:pic>
    </p:spTree>
    <p:extLst>
      <p:ext uri="{BB962C8B-B14F-4D97-AF65-F5344CB8AC3E}">
        <p14:creationId xmlns:p14="http://schemas.microsoft.com/office/powerpoint/2010/main" val="230641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fade">
                                      <p:cBhvr>
                                        <p:cTn id="17" dur="500"/>
                                        <p:tgtEl>
                                          <p:spTgt spid="205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817163"/>
            <a:ext cx="6019800" cy="523220"/>
          </a:xfrm>
          <a:prstGeom prst="rect">
            <a:avLst/>
          </a:prstGeom>
        </p:spPr>
        <p:txBody>
          <a:bodyPr wrap="square">
            <a:spAutoFit/>
          </a:bodyPr>
          <a:lstStyle/>
          <a:p>
            <a:pPr>
              <a:buFont typeface="Wingdings 2" pitchFamily="18" charset="2"/>
              <a:buNone/>
            </a:pPr>
            <a:r>
              <a:rPr lang="en-US" sz="2800" b="1" dirty="0" smtClean="0"/>
              <a:t>CASE </a:t>
            </a:r>
            <a:r>
              <a:rPr lang="en-US" sz="2800" b="1" dirty="0"/>
              <a:t>I </a:t>
            </a:r>
            <a:r>
              <a:rPr lang="en-US" sz="2800" b="1" dirty="0" smtClean="0"/>
              <a:t>:</a:t>
            </a:r>
            <a:endParaRPr lang="en-US" sz="2800" b="1" dirty="0"/>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Evaluation of Double </a:t>
            </a:r>
            <a:r>
              <a:rPr lang="en-US" sz="3400" b="1" dirty="0" smtClean="0">
                <a:cs typeface="Times New Roman" pitchFamily="18" charset="0"/>
              </a:rPr>
              <a:t>Integration (CO 1)</a:t>
            </a:r>
            <a:endParaRPr kumimoji="0" lang="en-US" sz="3400" b="1"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Date Placeholder 5"/>
          <p:cNvSpPr>
            <a:spLocks noGrp="1"/>
          </p:cNvSpPr>
          <p:nvPr>
            <p:ph type="dt" sz="half" idx="10"/>
          </p:nvPr>
        </p:nvSpPr>
        <p:spPr>
          <a:xfrm>
            <a:off x="457200" y="6356350"/>
            <a:ext cx="2133600" cy="365125"/>
          </a:xfrm>
        </p:spPr>
        <p:txBody>
          <a:bodyPr/>
          <a:lstStyle/>
          <a:p>
            <a:fld id="{36C42452-D4A5-4569-9F5E-128C89CDAE2E}" type="datetime1">
              <a:rPr lang="en-US" smtClean="0"/>
              <a:t>7/5/2021</a:t>
            </a:fld>
            <a:endParaRPr lang="en-US"/>
          </a:p>
        </p:txBody>
      </p:sp>
      <p:sp>
        <p:nvSpPr>
          <p:cNvPr id="10"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14</a:t>
            </a:fld>
            <a:endParaRPr lang="en-US"/>
          </a:p>
        </p:txBody>
      </p:sp>
      <p:sp>
        <p:nvSpPr>
          <p:cNvPr id="11"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
        <p:nvSpPr>
          <p:cNvPr id="3" name="Rectangle 2"/>
          <p:cNvSpPr/>
          <p:nvPr/>
        </p:nvSpPr>
        <p:spPr>
          <a:xfrm>
            <a:off x="151528" y="1401874"/>
            <a:ext cx="8534400" cy="2185214"/>
          </a:xfrm>
          <a:prstGeom prst="rect">
            <a:avLst/>
          </a:prstGeom>
        </p:spPr>
        <p:txBody>
          <a:bodyPr wrap="square">
            <a:spAutoFit/>
          </a:bodyPr>
          <a:lstStyle/>
          <a:p>
            <a:pPr algn="just"/>
            <a:r>
              <a:rPr lang="en-US" sz="2200" dirty="0"/>
              <a:t>Let the region R be the rectangular region expressed in the </a:t>
            </a:r>
            <a:r>
              <a:rPr lang="en-US" sz="2200" dirty="0" smtClean="0"/>
              <a:t>form</a:t>
            </a:r>
          </a:p>
          <a:p>
            <a:pPr algn="just"/>
            <a:endParaRPr lang="en-US" sz="2200" dirty="0" smtClean="0"/>
          </a:p>
          <a:p>
            <a:pPr algn="just"/>
            <a:endParaRPr lang="en-US" sz="2200" dirty="0"/>
          </a:p>
          <a:p>
            <a:pPr algn="just"/>
            <a:r>
              <a:rPr lang="en-US" sz="2200" dirty="0"/>
              <a:t>In this case the limits, both for x and y is constants, so it </a:t>
            </a:r>
            <a:r>
              <a:rPr lang="en-US" sz="2200" dirty="0" smtClean="0"/>
              <a:t>is </a:t>
            </a:r>
            <a:r>
              <a:rPr lang="en-US" sz="2200" dirty="0"/>
              <a:t>immaterial </a:t>
            </a:r>
            <a:endParaRPr lang="en-US" sz="2200" dirty="0" smtClean="0"/>
          </a:p>
          <a:p>
            <a:pPr algn="just"/>
            <a:r>
              <a:rPr lang="en-US" sz="2200" dirty="0" smtClean="0"/>
              <a:t>whether </a:t>
            </a:r>
            <a:r>
              <a:rPr lang="en-US" sz="2200" dirty="0"/>
              <a:t>we first integrate w.r.t</a:t>
            </a:r>
            <a:r>
              <a:rPr lang="en-US" sz="2200" dirty="0" smtClean="0"/>
              <a:t>. x</a:t>
            </a:r>
            <a:r>
              <a:rPr lang="en-US" sz="2200" dirty="0"/>
              <a:t>, or  w.r.t</a:t>
            </a:r>
            <a:r>
              <a:rPr lang="en-US" sz="2200" dirty="0" smtClean="0"/>
              <a:t>. y</a:t>
            </a:r>
            <a:r>
              <a:rPr lang="en-US" sz="2200" dirty="0"/>
              <a:t>. </a:t>
            </a:r>
          </a:p>
          <a:p>
            <a:endParaRPr lang="en-US" sz="2200" dirty="0"/>
          </a:p>
        </p:txBody>
      </p:sp>
      <p:sp>
        <p:nvSpPr>
          <p:cNvPr id="5" name="Rectangle 5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2" name="Object 11"/>
          <p:cNvGraphicFramePr>
            <a:graphicFrameLocks noChangeAspect="1"/>
          </p:cNvGraphicFramePr>
          <p:nvPr>
            <p:extLst>
              <p:ext uri="{D42A27DB-BD31-4B8C-83A1-F6EECF244321}">
                <p14:modId xmlns:p14="http://schemas.microsoft.com/office/powerpoint/2010/main" val="2974998393"/>
              </p:ext>
            </p:extLst>
          </p:nvPr>
        </p:nvGraphicFramePr>
        <p:xfrm>
          <a:off x="2437528" y="1935274"/>
          <a:ext cx="3462130" cy="381000"/>
        </p:xfrm>
        <a:graphic>
          <a:graphicData uri="http://schemas.openxmlformats.org/presentationml/2006/ole">
            <mc:AlternateContent xmlns:mc="http://schemas.openxmlformats.org/markup-compatibility/2006">
              <mc:Choice xmlns:v="urn:schemas-microsoft-com:vml" Requires="v">
                <p:oleObj spid="_x0000_s100434" name="Equation" r:id="rId4" imgW="1993035" imgH="215806" progId="Equation.3">
                  <p:embed/>
                </p:oleObj>
              </mc:Choice>
              <mc:Fallback>
                <p:oleObj name="Equation" r:id="rId4" imgW="1993035" imgH="215806" progId="Equation.3">
                  <p:embed/>
                  <p:pic>
                    <p:nvPicPr>
                      <p:cNvPr id="0" name="Picture 8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7528" y="1935274"/>
                        <a:ext cx="346213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Rectangle 5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4" name="Object 13"/>
          <p:cNvGraphicFramePr>
            <a:graphicFrameLocks noChangeAspect="1"/>
          </p:cNvGraphicFramePr>
          <p:nvPr>
            <p:extLst>
              <p:ext uri="{D42A27DB-BD31-4B8C-83A1-F6EECF244321}">
                <p14:modId xmlns:p14="http://schemas.microsoft.com/office/powerpoint/2010/main" val="1608169686"/>
              </p:ext>
            </p:extLst>
          </p:nvPr>
        </p:nvGraphicFramePr>
        <p:xfrm>
          <a:off x="368490" y="3276600"/>
          <a:ext cx="6375050" cy="944673"/>
        </p:xfrm>
        <a:graphic>
          <a:graphicData uri="http://schemas.openxmlformats.org/presentationml/2006/ole">
            <mc:AlternateContent xmlns:mc="http://schemas.openxmlformats.org/markup-compatibility/2006">
              <mc:Choice xmlns:v="urn:schemas-microsoft-com:vml" Requires="v">
                <p:oleObj spid="_x0000_s100435" name="Equation" r:id="rId6" imgW="3149600" imgH="508000" progId="Equation.3">
                  <p:embed/>
                </p:oleObj>
              </mc:Choice>
              <mc:Fallback>
                <p:oleObj name="Equation" r:id="rId6" imgW="3149600" imgH="508000" progId="Equation.3">
                  <p:embed/>
                  <p:pic>
                    <p:nvPicPr>
                      <p:cNvPr id="0" name="Picture 8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8490" y="3276600"/>
                        <a:ext cx="6375050" cy="9446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Rectangle 14"/>
          <p:cNvSpPr/>
          <p:nvPr/>
        </p:nvSpPr>
        <p:spPr>
          <a:xfrm>
            <a:off x="913528" y="5410200"/>
            <a:ext cx="5955541" cy="461665"/>
          </a:xfrm>
          <a:prstGeom prst="rect">
            <a:avLst/>
          </a:prstGeom>
        </p:spPr>
        <p:txBody>
          <a:bodyPr wrap="none">
            <a:spAutoFit/>
          </a:bodyPr>
          <a:lstStyle/>
          <a:p>
            <a:r>
              <a:rPr lang="en-US" sz="2400" b="1" dirty="0" smtClean="0"/>
              <a:t>Note: </a:t>
            </a:r>
            <a:r>
              <a:rPr lang="en-US" sz="2200" dirty="0" smtClean="0"/>
              <a:t>The </a:t>
            </a:r>
            <a:r>
              <a:rPr lang="en-US" sz="2200" dirty="0"/>
              <a:t>two approaches yield the same answer.</a:t>
            </a:r>
          </a:p>
        </p:txBody>
      </p:sp>
    </p:spTree>
    <p:extLst>
      <p:ext uri="{BB962C8B-B14F-4D97-AF65-F5344CB8AC3E}">
        <p14:creationId xmlns:p14="http://schemas.microsoft.com/office/powerpoint/2010/main" val="892012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1511" y="651341"/>
            <a:ext cx="6019800" cy="523220"/>
          </a:xfrm>
          <a:prstGeom prst="rect">
            <a:avLst/>
          </a:prstGeom>
        </p:spPr>
        <p:txBody>
          <a:bodyPr wrap="square">
            <a:spAutoFit/>
          </a:bodyPr>
          <a:lstStyle/>
          <a:p>
            <a:pPr>
              <a:buFont typeface="Wingdings 2" pitchFamily="18" charset="2"/>
              <a:buNone/>
            </a:pPr>
            <a:r>
              <a:rPr lang="en-US" sz="2800" b="1" dirty="0" smtClean="0"/>
              <a:t>CASE </a:t>
            </a:r>
            <a:r>
              <a:rPr lang="en-US" sz="2800" b="1" dirty="0"/>
              <a:t>2</a:t>
            </a:r>
            <a:r>
              <a:rPr lang="en-US" sz="2800" b="1" dirty="0" smtClean="0"/>
              <a:t> :</a:t>
            </a:r>
            <a:endParaRPr lang="en-US" sz="2800" b="1" dirty="0"/>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Evaluation of Double </a:t>
            </a:r>
            <a:r>
              <a:rPr lang="en-US" sz="3400" b="1" dirty="0" smtClean="0">
                <a:cs typeface="Times New Roman" pitchFamily="18" charset="0"/>
              </a:rPr>
              <a:t>Integration (CO 1)</a:t>
            </a:r>
            <a:endParaRPr kumimoji="0" lang="en-US" sz="3400" b="1"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Date Placeholder 5"/>
          <p:cNvSpPr>
            <a:spLocks noGrp="1"/>
          </p:cNvSpPr>
          <p:nvPr>
            <p:ph type="dt" sz="half" idx="10"/>
          </p:nvPr>
        </p:nvSpPr>
        <p:spPr>
          <a:xfrm>
            <a:off x="457200" y="6356350"/>
            <a:ext cx="2133600" cy="365125"/>
          </a:xfrm>
        </p:spPr>
        <p:txBody>
          <a:bodyPr/>
          <a:lstStyle/>
          <a:p>
            <a:fld id="{CB6F9A92-6C2D-468D-B803-5490BFD09A41}" type="datetime1">
              <a:rPr lang="en-US" smtClean="0"/>
              <a:t>7/5/2021</a:t>
            </a:fld>
            <a:endParaRPr lang="en-US"/>
          </a:p>
        </p:txBody>
      </p:sp>
      <p:sp>
        <p:nvSpPr>
          <p:cNvPr id="10"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15</a:t>
            </a:fld>
            <a:endParaRPr lang="en-US"/>
          </a:p>
        </p:txBody>
      </p:sp>
      <p:sp>
        <p:nvSpPr>
          <p:cNvPr id="11"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
        <p:nvSpPr>
          <p:cNvPr id="3" name="Rectangle 2"/>
          <p:cNvSpPr/>
          <p:nvPr/>
        </p:nvSpPr>
        <p:spPr>
          <a:xfrm>
            <a:off x="533400" y="1070230"/>
            <a:ext cx="8152528" cy="1785104"/>
          </a:xfrm>
          <a:prstGeom prst="rect">
            <a:avLst/>
          </a:prstGeom>
        </p:spPr>
        <p:txBody>
          <a:bodyPr wrap="square">
            <a:spAutoFit/>
          </a:bodyPr>
          <a:lstStyle/>
          <a:p>
            <a:pPr algn="just"/>
            <a:r>
              <a:rPr lang="en-US" sz="2200" dirty="0"/>
              <a:t>Let the region R be expressed in the </a:t>
            </a:r>
            <a:r>
              <a:rPr lang="en-US" sz="2200" dirty="0" smtClean="0"/>
              <a:t>form</a:t>
            </a:r>
          </a:p>
          <a:p>
            <a:pPr algn="just"/>
            <a:endParaRPr lang="en-US" sz="2200" dirty="0"/>
          </a:p>
          <a:p>
            <a:pPr algn="just"/>
            <a:endParaRPr lang="en-US" sz="2200" dirty="0" smtClean="0"/>
          </a:p>
          <a:p>
            <a:pPr algn="just"/>
            <a:r>
              <a:rPr lang="en-US" sz="2200" dirty="0"/>
              <a:t>In this case the limits of x are constants, but for y limits are as functions of x, so here we first integrate   </a:t>
            </a:r>
            <a:r>
              <a:rPr lang="en-US" sz="2200" dirty="0" err="1"/>
              <a:t>w.r.t.y</a:t>
            </a:r>
            <a:r>
              <a:rPr lang="en-US" sz="2200" dirty="0"/>
              <a:t>  and then </a:t>
            </a:r>
            <a:r>
              <a:rPr lang="en-US" sz="2200" dirty="0" err="1"/>
              <a:t>w.r.t.x</a:t>
            </a:r>
            <a:r>
              <a:rPr lang="en-US" sz="2200" dirty="0"/>
              <a:t>. Thus</a:t>
            </a:r>
          </a:p>
        </p:txBody>
      </p:sp>
      <p:sp>
        <p:nvSpPr>
          <p:cNvPr id="5" name="Rectangle 5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5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1" name="Object 20"/>
          <p:cNvGraphicFramePr>
            <a:graphicFrameLocks noChangeAspect="1"/>
          </p:cNvGraphicFramePr>
          <p:nvPr>
            <p:extLst>
              <p:ext uri="{D42A27DB-BD31-4B8C-83A1-F6EECF244321}">
                <p14:modId xmlns:p14="http://schemas.microsoft.com/office/powerpoint/2010/main" val="4056598581"/>
              </p:ext>
            </p:extLst>
          </p:nvPr>
        </p:nvGraphicFramePr>
        <p:xfrm>
          <a:off x="766763" y="2925763"/>
          <a:ext cx="5440362" cy="762000"/>
        </p:xfrm>
        <a:graphic>
          <a:graphicData uri="http://schemas.openxmlformats.org/presentationml/2006/ole">
            <mc:AlternateContent xmlns:mc="http://schemas.openxmlformats.org/markup-compatibility/2006">
              <mc:Choice xmlns:v="urn:schemas-microsoft-com:vml" Requires="v">
                <p:oleObj spid="_x0000_s291882" name="Equation" r:id="rId4" imgW="2984400" imgH="380880" progId="Equation.DSMT4">
                  <p:embed/>
                </p:oleObj>
              </mc:Choice>
              <mc:Fallback>
                <p:oleObj name="Equation" r:id="rId4" imgW="2984400" imgH="380880" progId="Equation.DSMT4">
                  <p:embed/>
                  <p:pic>
                    <p:nvPicPr>
                      <p:cNvPr id="0" name="Picture 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763" y="2925763"/>
                        <a:ext cx="5440362"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3691760183"/>
              </p:ext>
            </p:extLst>
          </p:nvPr>
        </p:nvGraphicFramePr>
        <p:xfrm>
          <a:off x="1714993" y="1524000"/>
          <a:ext cx="4559300" cy="558800"/>
        </p:xfrm>
        <a:graphic>
          <a:graphicData uri="http://schemas.openxmlformats.org/presentationml/2006/ole">
            <mc:AlternateContent xmlns:mc="http://schemas.openxmlformats.org/markup-compatibility/2006">
              <mc:Choice xmlns:v="urn:schemas-microsoft-com:vml" Requires="v">
                <p:oleObj spid="_x0000_s291883" name="Equation" r:id="rId6" imgW="2501640" imgH="279360" progId="Equation.DSMT4">
                  <p:embed/>
                </p:oleObj>
              </mc:Choice>
              <mc:Fallback>
                <p:oleObj name="Equation" r:id="rId6" imgW="2501640" imgH="279360" progId="Equation.DSMT4">
                  <p:embed/>
                  <p:pic>
                    <p:nvPicPr>
                      <p:cNvPr id="0" name="Picture 4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14993" y="1524000"/>
                        <a:ext cx="4559300" cy="55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7" name="Picture 3"/>
          <p:cNvPicPr>
            <a:picLocks noChangeAspect="1" noChangeArrowheads="1"/>
          </p:cNvPicPr>
          <p:nvPr/>
        </p:nvPicPr>
        <p:blipFill>
          <a:blip r:embed="rId8"/>
          <a:srcRect/>
          <a:stretch>
            <a:fillRect/>
          </a:stretch>
        </p:blipFill>
        <p:spPr bwMode="auto">
          <a:xfrm>
            <a:off x="4778119" y="3720152"/>
            <a:ext cx="3962400" cy="2590800"/>
          </a:xfrm>
          <a:prstGeom prst="rect">
            <a:avLst/>
          </a:prstGeom>
          <a:noFill/>
          <a:ln w="9525">
            <a:noFill/>
            <a:miter lim="800000"/>
            <a:headEnd/>
            <a:tailEnd/>
          </a:ln>
        </p:spPr>
      </p:pic>
    </p:spTree>
    <p:extLst>
      <p:ext uri="{BB962C8B-B14F-4D97-AF65-F5344CB8AC3E}">
        <p14:creationId xmlns:p14="http://schemas.microsoft.com/office/powerpoint/2010/main" val="9036187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1511" y="651341"/>
            <a:ext cx="6019800" cy="523220"/>
          </a:xfrm>
          <a:prstGeom prst="rect">
            <a:avLst/>
          </a:prstGeom>
        </p:spPr>
        <p:txBody>
          <a:bodyPr wrap="square">
            <a:spAutoFit/>
          </a:bodyPr>
          <a:lstStyle/>
          <a:p>
            <a:pPr>
              <a:buFont typeface="Wingdings 2" pitchFamily="18" charset="2"/>
              <a:buNone/>
            </a:pPr>
            <a:r>
              <a:rPr lang="en-US" sz="2800" b="1" dirty="0" smtClean="0"/>
              <a:t>CASE 3 :</a:t>
            </a:r>
            <a:endParaRPr lang="en-US" sz="2800" b="1" dirty="0"/>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Evaluation of Double </a:t>
            </a:r>
            <a:r>
              <a:rPr lang="en-US" sz="3400" b="1" dirty="0" smtClean="0">
                <a:cs typeface="Times New Roman" pitchFamily="18" charset="0"/>
              </a:rPr>
              <a:t>Integration (CO 1)</a:t>
            </a:r>
            <a:endParaRPr kumimoji="0" lang="en-US" sz="3400" b="1"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9" name="Date Placeholder 5"/>
          <p:cNvSpPr>
            <a:spLocks noGrp="1"/>
          </p:cNvSpPr>
          <p:nvPr>
            <p:ph type="dt" sz="half" idx="10"/>
          </p:nvPr>
        </p:nvSpPr>
        <p:spPr>
          <a:xfrm>
            <a:off x="457200" y="6356350"/>
            <a:ext cx="2133600" cy="365125"/>
          </a:xfrm>
        </p:spPr>
        <p:txBody>
          <a:bodyPr/>
          <a:lstStyle/>
          <a:p>
            <a:fld id="{3D030355-27F2-49F9-BE41-C9939BFFB809}" type="datetime1">
              <a:rPr lang="en-US" smtClean="0"/>
              <a:t>7/5/2021</a:t>
            </a:fld>
            <a:endParaRPr lang="en-US"/>
          </a:p>
        </p:txBody>
      </p:sp>
      <p:sp>
        <p:nvSpPr>
          <p:cNvPr id="10"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16</a:t>
            </a:fld>
            <a:endParaRPr lang="en-US"/>
          </a:p>
        </p:txBody>
      </p:sp>
      <p:sp>
        <p:nvSpPr>
          <p:cNvPr id="11"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
        <p:nvSpPr>
          <p:cNvPr id="3" name="Rectangle 2"/>
          <p:cNvSpPr/>
          <p:nvPr/>
        </p:nvSpPr>
        <p:spPr>
          <a:xfrm>
            <a:off x="533400" y="1070230"/>
            <a:ext cx="8152528" cy="2123658"/>
          </a:xfrm>
          <a:prstGeom prst="rect">
            <a:avLst/>
          </a:prstGeom>
        </p:spPr>
        <p:txBody>
          <a:bodyPr wrap="square">
            <a:spAutoFit/>
          </a:bodyPr>
          <a:lstStyle/>
          <a:p>
            <a:pPr algn="just"/>
            <a:r>
              <a:rPr lang="en-US" sz="2200" dirty="0"/>
              <a:t>Let the region R be expressed in the </a:t>
            </a:r>
            <a:r>
              <a:rPr lang="en-US" sz="2200" dirty="0" smtClean="0"/>
              <a:t>form</a:t>
            </a:r>
          </a:p>
          <a:p>
            <a:pPr algn="just"/>
            <a:endParaRPr lang="en-US" sz="2200" dirty="0"/>
          </a:p>
          <a:p>
            <a:pPr algn="just"/>
            <a:endParaRPr lang="en-US" sz="2200" dirty="0" smtClean="0"/>
          </a:p>
          <a:p>
            <a:pPr algn="just"/>
            <a:r>
              <a:rPr lang="en-US" sz="2200" dirty="0"/>
              <a:t>In this case the limits of y are constants, but for x limits are as functions of y, so here we first integrate   w. r. to x  and then w.r.to y. Thus</a:t>
            </a:r>
          </a:p>
        </p:txBody>
      </p:sp>
      <p:sp>
        <p:nvSpPr>
          <p:cNvPr id="5" name="Rectangle 5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5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1" name="Object 20"/>
          <p:cNvGraphicFramePr>
            <a:graphicFrameLocks noChangeAspect="1"/>
          </p:cNvGraphicFramePr>
          <p:nvPr>
            <p:extLst>
              <p:ext uri="{D42A27DB-BD31-4B8C-83A1-F6EECF244321}">
                <p14:modId xmlns:p14="http://schemas.microsoft.com/office/powerpoint/2010/main" val="2734381760"/>
              </p:ext>
            </p:extLst>
          </p:nvPr>
        </p:nvGraphicFramePr>
        <p:xfrm>
          <a:off x="533400" y="3147258"/>
          <a:ext cx="5440362" cy="762000"/>
        </p:xfrm>
        <a:graphic>
          <a:graphicData uri="http://schemas.openxmlformats.org/presentationml/2006/ole">
            <mc:AlternateContent xmlns:mc="http://schemas.openxmlformats.org/markup-compatibility/2006">
              <mc:Choice xmlns:v="urn:schemas-microsoft-com:vml" Requires="v">
                <p:oleObj spid="_x0000_s293926" name="Equation" r:id="rId4" imgW="2984400" imgH="380880" progId="Equation.DSMT4">
                  <p:embed/>
                </p:oleObj>
              </mc:Choice>
              <mc:Fallback>
                <p:oleObj name="Equation" r:id="rId4" imgW="2984400" imgH="380880" progId="Equation.DSMT4">
                  <p:embed/>
                  <p:pic>
                    <p:nvPicPr>
                      <p:cNvPr id="0" name="Picture 3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3147258"/>
                        <a:ext cx="5440362"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1005783972"/>
              </p:ext>
            </p:extLst>
          </p:nvPr>
        </p:nvGraphicFramePr>
        <p:xfrm>
          <a:off x="1749425" y="1524000"/>
          <a:ext cx="4489450" cy="558800"/>
        </p:xfrm>
        <a:graphic>
          <a:graphicData uri="http://schemas.openxmlformats.org/presentationml/2006/ole">
            <mc:AlternateContent xmlns:mc="http://schemas.openxmlformats.org/markup-compatibility/2006">
              <mc:Choice xmlns:v="urn:schemas-microsoft-com:vml" Requires="v">
                <p:oleObj spid="_x0000_s293927" name="Equation" r:id="rId6" imgW="2463480" imgH="279360" progId="Equation.DSMT4">
                  <p:embed/>
                </p:oleObj>
              </mc:Choice>
              <mc:Fallback>
                <p:oleObj name="Equation" r:id="rId6" imgW="2463480" imgH="279360" progId="Equation.DSMT4">
                  <p:embed/>
                  <p:pic>
                    <p:nvPicPr>
                      <p:cNvPr id="0" name="Picture 3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9425" y="1524000"/>
                        <a:ext cx="4489450" cy="55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7" name="Picture 6"/>
          <p:cNvPicPr>
            <a:picLocks noChangeAspect="1" noChangeArrowheads="1"/>
          </p:cNvPicPr>
          <p:nvPr/>
        </p:nvPicPr>
        <p:blipFill>
          <a:blip r:embed="rId8"/>
          <a:srcRect/>
          <a:stretch>
            <a:fillRect/>
          </a:stretch>
        </p:blipFill>
        <p:spPr bwMode="auto">
          <a:xfrm>
            <a:off x="4953000" y="3768915"/>
            <a:ext cx="4191000" cy="2555685"/>
          </a:xfrm>
          <a:prstGeom prst="rect">
            <a:avLst/>
          </a:prstGeom>
          <a:noFill/>
          <a:ln w="9525">
            <a:noFill/>
            <a:miter lim="800000"/>
            <a:headEnd/>
            <a:tailEnd/>
          </a:ln>
        </p:spPr>
      </p:pic>
    </p:spTree>
    <p:extLst>
      <p:ext uri="{BB962C8B-B14F-4D97-AF65-F5344CB8AC3E}">
        <p14:creationId xmlns:p14="http://schemas.microsoft.com/office/powerpoint/2010/main" val="5669629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600" b="1" dirty="0" smtClean="0">
                <a:cs typeface="Times New Roman" pitchFamily="18" charset="0"/>
              </a:rPr>
              <a:t>Triple Integral (CO 1)</a:t>
            </a:r>
            <a:endParaRPr kumimoji="0" lang="en-US" sz="3400" b="1" i="0" u="none" strike="noStrike" kern="1200" cap="none" spc="0" normalizeH="0" baseline="0" noProof="0" dirty="0">
              <a:ln>
                <a:noFill/>
              </a:ln>
              <a:solidFill>
                <a:schemeClr val="dk1"/>
              </a:solidFill>
              <a:effectLst/>
              <a:uLnTx/>
              <a:uFillTx/>
            </a:endParaRPr>
          </a:p>
        </p:txBody>
      </p:sp>
      <p:pic>
        <p:nvPicPr>
          <p:cNvPr id="13"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4" name="Date Placeholder 5"/>
          <p:cNvSpPr>
            <a:spLocks noGrp="1"/>
          </p:cNvSpPr>
          <p:nvPr>
            <p:ph type="dt" sz="half" idx="10"/>
          </p:nvPr>
        </p:nvSpPr>
        <p:spPr>
          <a:xfrm>
            <a:off x="457200" y="6356350"/>
            <a:ext cx="2133600" cy="365125"/>
          </a:xfrm>
        </p:spPr>
        <p:txBody>
          <a:bodyPr/>
          <a:lstStyle/>
          <a:p>
            <a:fld id="{9CF22581-420D-47C2-9BA2-3286A1BD2EAC}" type="datetime1">
              <a:rPr lang="en-US" smtClean="0"/>
              <a:t>7/5/2021</a:t>
            </a:fld>
            <a:endParaRPr lang="en-US"/>
          </a:p>
        </p:txBody>
      </p:sp>
      <p:sp>
        <p:nvSpPr>
          <p:cNvPr id="15"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17</a:t>
            </a:fld>
            <a:endParaRPr lang="en-US"/>
          </a:p>
        </p:txBody>
      </p:sp>
      <p:sp>
        <p:nvSpPr>
          <p:cNvPr id="16"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
        <p:nvSpPr>
          <p:cNvPr id="2" name="Rectangle 1"/>
          <p:cNvSpPr/>
          <p:nvPr/>
        </p:nvSpPr>
        <p:spPr>
          <a:xfrm>
            <a:off x="304800" y="973793"/>
            <a:ext cx="8305800" cy="1107996"/>
          </a:xfrm>
          <a:prstGeom prst="rect">
            <a:avLst/>
          </a:prstGeom>
        </p:spPr>
        <p:txBody>
          <a:bodyPr wrap="square">
            <a:spAutoFit/>
          </a:bodyPr>
          <a:lstStyle/>
          <a:p>
            <a:pPr algn="just"/>
            <a:r>
              <a:rPr lang="en-US" sz="2200" dirty="0"/>
              <a:t>Now we know that how to integrate over a two-dimensional region. We’ll use triple integral to integrate over a three dimensional region.  The notation for the general triple integrals is </a:t>
            </a:r>
          </a:p>
        </p:txBody>
      </p:sp>
      <p:sp>
        <p:nvSpPr>
          <p:cNvPr id="3" name="Rectangle 5"/>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7" name="Object 16"/>
          <p:cNvGraphicFramePr>
            <a:graphicFrameLocks noChangeAspect="1"/>
          </p:cNvGraphicFramePr>
          <p:nvPr>
            <p:extLst>
              <p:ext uri="{D42A27DB-BD31-4B8C-83A1-F6EECF244321}">
                <p14:modId xmlns:p14="http://schemas.microsoft.com/office/powerpoint/2010/main" val="265499040"/>
              </p:ext>
            </p:extLst>
          </p:nvPr>
        </p:nvGraphicFramePr>
        <p:xfrm>
          <a:off x="1784080" y="2816443"/>
          <a:ext cx="5347239" cy="866127"/>
        </p:xfrm>
        <a:graphic>
          <a:graphicData uri="http://schemas.openxmlformats.org/presentationml/2006/ole">
            <mc:AlternateContent xmlns:mc="http://schemas.openxmlformats.org/markup-compatibility/2006">
              <mc:Choice xmlns:v="urn:schemas-microsoft-com:vml" Requires="v">
                <p:oleObj spid="_x0000_s141397" name="Equation" r:id="rId4" imgW="2400120" imgH="482400" progId="Equation.3">
                  <p:embed/>
                </p:oleObj>
              </mc:Choice>
              <mc:Fallback>
                <p:oleObj name="Equation" r:id="rId4" imgW="2400120" imgH="482400" progId="Equation.3">
                  <p:embed/>
                  <p:pic>
                    <p:nvPicPr>
                      <p:cNvPr id="0" name="Picture 8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4080" y="2816443"/>
                        <a:ext cx="5347239" cy="8661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7"/>
          <p:cNvSpPr/>
          <p:nvPr/>
        </p:nvSpPr>
        <p:spPr>
          <a:xfrm>
            <a:off x="314325" y="2371269"/>
            <a:ext cx="5658729" cy="523220"/>
          </a:xfrm>
          <a:prstGeom prst="rect">
            <a:avLst/>
          </a:prstGeom>
        </p:spPr>
        <p:txBody>
          <a:bodyPr wrap="none">
            <a:spAutoFit/>
          </a:bodyPr>
          <a:lstStyle/>
          <a:p>
            <a:r>
              <a:rPr lang="en-US" sz="2800" b="1" dirty="0" smtClean="0"/>
              <a:t>CASE 1: </a:t>
            </a:r>
            <a:r>
              <a:rPr lang="en-US" sz="2200" dirty="0" smtClean="0"/>
              <a:t>If </a:t>
            </a:r>
            <a:r>
              <a:rPr lang="en-US" sz="2200" dirty="0"/>
              <a:t>the limits of x, y, z all are </a:t>
            </a:r>
            <a:r>
              <a:rPr lang="en-US" sz="2200" dirty="0" smtClean="0"/>
              <a:t>constants-</a:t>
            </a:r>
            <a:endParaRPr lang="en-US" sz="2200" dirty="0"/>
          </a:p>
        </p:txBody>
      </p:sp>
      <p:sp>
        <p:nvSpPr>
          <p:cNvPr id="19" name="Rectangle 7"/>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1" name="Rectangle 20"/>
          <p:cNvSpPr/>
          <p:nvPr/>
        </p:nvSpPr>
        <p:spPr>
          <a:xfrm>
            <a:off x="314325" y="3966655"/>
            <a:ext cx="8382000" cy="861774"/>
          </a:xfrm>
          <a:prstGeom prst="rect">
            <a:avLst/>
          </a:prstGeom>
        </p:spPr>
        <p:txBody>
          <a:bodyPr wrap="square">
            <a:spAutoFit/>
          </a:bodyPr>
          <a:lstStyle/>
          <a:p>
            <a:pPr algn="just"/>
            <a:r>
              <a:rPr lang="en-US" sz="2800" b="1" dirty="0"/>
              <a:t>CASE </a:t>
            </a:r>
            <a:r>
              <a:rPr lang="en-US" sz="2800" b="1" dirty="0" smtClean="0"/>
              <a:t>2: </a:t>
            </a:r>
            <a:r>
              <a:rPr lang="en-US" sz="2200" dirty="0" smtClean="0"/>
              <a:t>The </a:t>
            </a:r>
            <a:r>
              <a:rPr lang="en-US" sz="2200" dirty="0"/>
              <a:t>limits involving two variables are kept innermost, and then limit involving one variable and finally the constant limits.</a:t>
            </a:r>
          </a:p>
        </p:txBody>
      </p:sp>
      <p:graphicFrame>
        <p:nvGraphicFramePr>
          <p:cNvPr id="4" name="Object 3"/>
          <p:cNvGraphicFramePr>
            <a:graphicFrameLocks noChangeAspect="1"/>
          </p:cNvGraphicFramePr>
          <p:nvPr>
            <p:extLst>
              <p:ext uri="{D42A27DB-BD31-4B8C-83A1-F6EECF244321}">
                <p14:modId xmlns:p14="http://schemas.microsoft.com/office/powerpoint/2010/main" val="140012101"/>
              </p:ext>
            </p:extLst>
          </p:nvPr>
        </p:nvGraphicFramePr>
        <p:xfrm>
          <a:off x="1752600" y="4953000"/>
          <a:ext cx="6018213" cy="1066800"/>
        </p:xfrm>
        <a:graphic>
          <a:graphicData uri="http://schemas.openxmlformats.org/presentationml/2006/ole">
            <mc:AlternateContent xmlns:mc="http://schemas.openxmlformats.org/markup-compatibility/2006">
              <mc:Choice xmlns:v="urn:schemas-microsoft-com:vml" Requires="v">
                <p:oleObj spid="_x0000_s141398" name="Equation" r:id="rId6" imgW="3301920" imgH="533160" progId="Equation.DSMT4">
                  <p:embed/>
                </p:oleObj>
              </mc:Choice>
              <mc:Fallback>
                <p:oleObj name="Equation" r:id="rId6" imgW="3301920" imgH="533160" progId="Equation.DSMT4">
                  <p:embed/>
                  <p:pic>
                    <p:nvPicPr>
                      <p:cNvPr id="0" name="Picture 8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2600" y="4953000"/>
                        <a:ext cx="6018213" cy="1066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8135184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868236848"/>
              </p:ext>
            </p:extLst>
          </p:nvPr>
        </p:nvGraphicFramePr>
        <p:xfrm>
          <a:off x="2286000" y="1235569"/>
          <a:ext cx="2590800" cy="901317"/>
        </p:xfrm>
        <a:graphic>
          <a:graphicData uri="http://schemas.openxmlformats.org/presentationml/2006/ole">
            <mc:AlternateContent xmlns:mc="http://schemas.openxmlformats.org/markup-compatibility/2006">
              <mc:Choice xmlns:v="urn:schemas-microsoft-com:vml" Requires="v">
                <p:oleObj spid="_x0000_s135396" name="Equation" r:id="rId3" imgW="1422360" imgH="495000" progId="Equation.DSMT4">
                  <p:embed/>
                </p:oleObj>
              </mc:Choice>
              <mc:Fallback>
                <p:oleObj name="Equation" r:id="rId3" imgW="1422360" imgH="495000" progId="Equation.DSMT4">
                  <p:embed/>
                  <p:pic>
                    <p:nvPicPr>
                      <p:cNvPr id="0" name="Picture 2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1235569"/>
                        <a:ext cx="2590800" cy="9013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381000" y="1371600"/>
            <a:ext cx="1640962" cy="523220"/>
          </a:xfrm>
          <a:prstGeom prst="rect">
            <a:avLst/>
          </a:prstGeom>
          <a:noFill/>
        </p:spPr>
        <p:txBody>
          <a:bodyPr wrap="none" rtlCol="0">
            <a:spAutoFit/>
          </a:bodyPr>
          <a:lstStyle/>
          <a:p>
            <a:r>
              <a:rPr lang="en-US" sz="2800" b="1" dirty="0" smtClean="0"/>
              <a:t>Question:</a:t>
            </a:r>
            <a:endParaRPr lang="en-US" sz="2800" b="1" dirty="0"/>
          </a:p>
        </p:txBody>
      </p:sp>
      <p:sp>
        <p:nvSpPr>
          <p:cNvPr id="7" name="TextBox 6"/>
          <p:cNvSpPr txBox="1"/>
          <p:nvPr/>
        </p:nvSpPr>
        <p:spPr>
          <a:xfrm>
            <a:off x="533400" y="2209800"/>
            <a:ext cx="1524776" cy="523220"/>
          </a:xfrm>
          <a:prstGeom prst="rect">
            <a:avLst/>
          </a:prstGeom>
          <a:noFill/>
        </p:spPr>
        <p:txBody>
          <a:bodyPr wrap="none" rtlCol="0">
            <a:spAutoFit/>
          </a:bodyPr>
          <a:lstStyle/>
          <a:p>
            <a:r>
              <a:rPr lang="en-US" sz="2800" b="1" dirty="0" smtClean="0"/>
              <a:t>Solution:</a:t>
            </a:r>
            <a:endParaRPr lang="en-US" sz="2800" b="1" dirty="0"/>
          </a:p>
        </p:txBody>
      </p:sp>
      <p:graphicFrame>
        <p:nvGraphicFramePr>
          <p:cNvPr id="8" name="Object 7"/>
          <p:cNvGraphicFramePr>
            <a:graphicFrameLocks noChangeAspect="1"/>
          </p:cNvGraphicFramePr>
          <p:nvPr>
            <p:extLst>
              <p:ext uri="{D42A27DB-BD31-4B8C-83A1-F6EECF244321}">
                <p14:modId xmlns:p14="http://schemas.microsoft.com/office/powerpoint/2010/main" val="2403585752"/>
              </p:ext>
            </p:extLst>
          </p:nvPr>
        </p:nvGraphicFramePr>
        <p:xfrm>
          <a:off x="1879600" y="2438400"/>
          <a:ext cx="2894013" cy="969963"/>
        </p:xfrm>
        <a:graphic>
          <a:graphicData uri="http://schemas.openxmlformats.org/presentationml/2006/ole">
            <mc:AlternateContent xmlns:mc="http://schemas.openxmlformats.org/markup-compatibility/2006">
              <mc:Choice xmlns:v="urn:schemas-microsoft-com:vml" Requires="v">
                <p:oleObj spid="_x0000_s135397" name="Equation" r:id="rId5" imgW="1587240" imgH="533160" progId="Equation.DSMT4">
                  <p:embed/>
                </p:oleObj>
              </mc:Choice>
              <mc:Fallback>
                <p:oleObj name="Equation" r:id="rId5" imgW="1587240" imgH="533160" progId="Equation.DSMT4">
                  <p:embed/>
                  <p:pic>
                    <p:nvPicPr>
                      <p:cNvPr id="0" name="Picture 2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9600" y="2438400"/>
                        <a:ext cx="2894013" cy="969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692434483"/>
              </p:ext>
            </p:extLst>
          </p:nvPr>
        </p:nvGraphicFramePr>
        <p:xfrm>
          <a:off x="4953000" y="2491882"/>
          <a:ext cx="1597025" cy="876300"/>
        </p:xfrm>
        <a:graphic>
          <a:graphicData uri="http://schemas.openxmlformats.org/presentationml/2006/ole">
            <mc:AlternateContent xmlns:mc="http://schemas.openxmlformats.org/markup-compatibility/2006">
              <mc:Choice xmlns:v="urn:schemas-microsoft-com:vml" Requires="v">
                <p:oleObj spid="_x0000_s135398" name="Equation" r:id="rId7" imgW="876240" imgH="482400" progId="Equation.DSMT4">
                  <p:embed/>
                </p:oleObj>
              </mc:Choice>
              <mc:Fallback>
                <p:oleObj name="Equation" r:id="rId7" imgW="876240" imgH="482400" progId="Equation.DSMT4">
                  <p:embed/>
                  <p:pic>
                    <p:nvPicPr>
                      <p:cNvPr id="0" name="Picture 2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53000" y="2491882"/>
                        <a:ext cx="1597025" cy="876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2445397286"/>
              </p:ext>
            </p:extLst>
          </p:nvPr>
        </p:nvGraphicFramePr>
        <p:xfrm>
          <a:off x="3124200" y="3505200"/>
          <a:ext cx="1874837" cy="944563"/>
        </p:xfrm>
        <a:graphic>
          <a:graphicData uri="http://schemas.openxmlformats.org/presentationml/2006/ole">
            <mc:AlternateContent xmlns:mc="http://schemas.openxmlformats.org/markup-compatibility/2006">
              <mc:Choice xmlns:v="urn:schemas-microsoft-com:vml" Requires="v">
                <p:oleObj spid="_x0000_s135399" name="Equation" r:id="rId9" imgW="1028520" imgH="482400" progId="Equation.DSMT4">
                  <p:embed/>
                </p:oleObj>
              </mc:Choice>
              <mc:Fallback>
                <p:oleObj name="Equation" r:id="rId9" imgW="1028520" imgH="482400" progId="Equation.DSMT4">
                  <p:embed/>
                  <p:pic>
                    <p:nvPicPr>
                      <p:cNvPr id="0" name="Picture 22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24200" y="3505200"/>
                        <a:ext cx="1874837" cy="944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3411301384"/>
              </p:ext>
            </p:extLst>
          </p:nvPr>
        </p:nvGraphicFramePr>
        <p:xfrm>
          <a:off x="3124200" y="4572000"/>
          <a:ext cx="2386012" cy="993775"/>
        </p:xfrm>
        <a:graphic>
          <a:graphicData uri="http://schemas.openxmlformats.org/presentationml/2006/ole">
            <mc:AlternateContent xmlns:mc="http://schemas.openxmlformats.org/markup-compatibility/2006">
              <mc:Choice xmlns:v="urn:schemas-microsoft-com:vml" Requires="v">
                <p:oleObj spid="_x0000_s135400" name="Equation" r:id="rId11" imgW="1307880" imgH="507960" progId="Equation.DSMT4">
                  <p:embed/>
                </p:oleObj>
              </mc:Choice>
              <mc:Fallback>
                <p:oleObj name="Equation" r:id="rId11" imgW="1307880" imgH="507960" progId="Equation.DSMT4">
                  <p:embed/>
                  <p:pic>
                    <p:nvPicPr>
                      <p:cNvPr id="0" name="Picture 22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24200" y="4572000"/>
                        <a:ext cx="2386012" cy="993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4133146569"/>
              </p:ext>
            </p:extLst>
          </p:nvPr>
        </p:nvGraphicFramePr>
        <p:xfrm>
          <a:off x="5867400" y="4648200"/>
          <a:ext cx="463550" cy="769938"/>
        </p:xfrm>
        <a:graphic>
          <a:graphicData uri="http://schemas.openxmlformats.org/presentationml/2006/ole">
            <mc:AlternateContent xmlns:mc="http://schemas.openxmlformats.org/markup-compatibility/2006">
              <mc:Choice xmlns:v="urn:schemas-microsoft-com:vml" Requires="v">
                <p:oleObj spid="_x0000_s135401" name="Equation" r:id="rId13" imgW="253800" imgH="393480" progId="Equation.DSMT4">
                  <p:embed/>
                </p:oleObj>
              </mc:Choice>
              <mc:Fallback>
                <p:oleObj name="Equation" r:id="rId13" imgW="253800" imgH="393480" progId="Equation.DSMT4">
                  <p:embed/>
                  <p:pic>
                    <p:nvPicPr>
                      <p:cNvPr id="0" name="Picture 22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67400" y="4648200"/>
                        <a:ext cx="463550" cy="769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cs typeface="Times New Roman" pitchFamily="18" charset="0"/>
              </a:rPr>
              <a:t>Example 1</a:t>
            </a:r>
            <a:endParaRPr kumimoji="0" lang="en-US" sz="3400" b="1" i="0" u="none" strike="noStrike" kern="1200" cap="none" spc="0" normalizeH="0" baseline="0" noProof="0" dirty="0">
              <a:ln>
                <a:noFill/>
              </a:ln>
              <a:solidFill>
                <a:schemeClr val="dk1"/>
              </a:solidFill>
              <a:effectLst/>
              <a:uLnTx/>
              <a:uFillTx/>
            </a:endParaRPr>
          </a:p>
        </p:txBody>
      </p:sp>
      <p:pic>
        <p:nvPicPr>
          <p:cNvPr id="14" name="Picture 2" descr="E:\NIET\Project\xLogo11.png.pagespeed.ic.pydHLuCQEZ.png"/>
          <p:cNvPicPr>
            <a:picLocks noChangeAspect="1" noChangeArrowheads="1"/>
          </p:cNvPicPr>
          <p:nvPr/>
        </p:nvPicPr>
        <p:blipFill>
          <a:blip r:embed="rId15"/>
          <a:srcRect/>
          <a:stretch>
            <a:fillRect/>
          </a:stretch>
        </p:blipFill>
        <p:spPr bwMode="auto">
          <a:xfrm>
            <a:off x="0" y="0"/>
            <a:ext cx="1447800" cy="817163"/>
          </a:xfrm>
          <a:prstGeom prst="rect">
            <a:avLst/>
          </a:prstGeom>
          <a:noFill/>
        </p:spPr>
      </p:pic>
      <p:sp>
        <p:nvSpPr>
          <p:cNvPr id="15" name="Date Placeholder 5"/>
          <p:cNvSpPr>
            <a:spLocks noGrp="1"/>
          </p:cNvSpPr>
          <p:nvPr>
            <p:ph type="dt" sz="half" idx="10"/>
          </p:nvPr>
        </p:nvSpPr>
        <p:spPr>
          <a:xfrm>
            <a:off x="457200" y="6356350"/>
            <a:ext cx="2133600" cy="365125"/>
          </a:xfrm>
        </p:spPr>
        <p:txBody>
          <a:bodyPr/>
          <a:lstStyle/>
          <a:p>
            <a:fld id="{042D4687-57DD-48D9-9A3D-D119802245F3}" type="datetime1">
              <a:rPr lang="en-US" smtClean="0"/>
              <a:t>7/5/2021</a:t>
            </a:fld>
            <a:endParaRPr lang="en-US"/>
          </a:p>
        </p:txBody>
      </p:sp>
      <p:sp>
        <p:nvSpPr>
          <p:cNvPr id="16"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18</a:t>
            </a:fld>
            <a:endParaRPr lang="en-US"/>
          </a:p>
        </p:txBody>
      </p:sp>
      <p:sp>
        <p:nvSpPr>
          <p:cNvPr id="17"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Tree>
    <p:extLst>
      <p:ext uri="{BB962C8B-B14F-4D97-AF65-F5344CB8AC3E}">
        <p14:creationId xmlns:p14="http://schemas.microsoft.com/office/powerpoint/2010/main" val="1692933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97689531"/>
              </p:ext>
            </p:extLst>
          </p:nvPr>
        </p:nvGraphicFramePr>
        <p:xfrm>
          <a:off x="2101850" y="1246188"/>
          <a:ext cx="2960688" cy="877887"/>
        </p:xfrm>
        <a:graphic>
          <a:graphicData uri="http://schemas.openxmlformats.org/presentationml/2006/ole">
            <mc:AlternateContent xmlns:mc="http://schemas.openxmlformats.org/markup-compatibility/2006">
              <mc:Choice xmlns:v="urn:schemas-microsoft-com:vml" Requires="v">
                <p:oleObj spid="_x0000_s137436" name="Equation" r:id="rId3" imgW="1625400" imgH="482400" progId="Equation.DSMT4">
                  <p:embed/>
                </p:oleObj>
              </mc:Choice>
              <mc:Fallback>
                <p:oleObj name="Equation" r:id="rId3" imgW="1625400" imgH="482400" progId="Equation.DSMT4">
                  <p:embed/>
                  <p:pic>
                    <p:nvPicPr>
                      <p:cNvPr id="0" name="Picture 2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1850" y="1246188"/>
                        <a:ext cx="2960688" cy="877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381000" y="1371600"/>
            <a:ext cx="1640962" cy="523220"/>
          </a:xfrm>
          <a:prstGeom prst="rect">
            <a:avLst/>
          </a:prstGeom>
          <a:noFill/>
        </p:spPr>
        <p:txBody>
          <a:bodyPr wrap="none" rtlCol="0">
            <a:spAutoFit/>
          </a:bodyPr>
          <a:lstStyle/>
          <a:p>
            <a:r>
              <a:rPr lang="en-US" sz="2800" b="1" dirty="0" smtClean="0"/>
              <a:t>Question:</a:t>
            </a:r>
            <a:endParaRPr lang="en-US" sz="2800" b="1" dirty="0"/>
          </a:p>
        </p:txBody>
      </p:sp>
      <p:sp>
        <p:nvSpPr>
          <p:cNvPr id="7" name="TextBox 6"/>
          <p:cNvSpPr txBox="1"/>
          <p:nvPr/>
        </p:nvSpPr>
        <p:spPr>
          <a:xfrm>
            <a:off x="497186" y="1965306"/>
            <a:ext cx="1524776" cy="523220"/>
          </a:xfrm>
          <a:prstGeom prst="rect">
            <a:avLst/>
          </a:prstGeom>
          <a:noFill/>
        </p:spPr>
        <p:txBody>
          <a:bodyPr wrap="none" rtlCol="0">
            <a:spAutoFit/>
          </a:bodyPr>
          <a:lstStyle/>
          <a:p>
            <a:r>
              <a:rPr lang="en-US" sz="2800" b="1" dirty="0" smtClean="0"/>
              <a:t>Solution:</a:t>
            </a:r>
            <a:endParaRPr lang="en-US" sz="2800" b="1" dirty="0"/>
          </a:p>
        </p:txBody>
      </p:sp>
      <p:graphicFrame>
        <p:nvGraphicFramePr>
          <p:cNvPr id="8" name="Object 7"/>
          <p:cNvGraphicFramePr>
            <a:graphicFrameLocks noChangeAspect="1"/>
          </p:cNvGraphicFramePr>
          <p:nvPr>
            <p:extLst>
              <p:ext uri="{D42A27DB-BD31-4B8C-83A1-F6EECF244321}">
                <p14:modId xmlns:p14="http://schemas.microsoft.com/office/powerpoint/2010/main" val="3531669222"/>
              </p:ext>
            </p:extLst>
          </p:nvPr>
        </p:nvGraphicFramePr>
        <p:xfrm>
          <a:off x="1636713" y="2416175"/>
          <a:ext cx="3379787" cy="1016000"/>
        </p:xfrm>
        <a:graphic>
          <a:graphicData uri="http://schemas.openxmlformats.org/presentationml/2006/ole">
            <mc:AlternateContent xmlns:mc="http://schemas.openxmlformats.org/markup-compatibility/2006">
              <mc:Choice xmlns:v="urn:schemas-microsoft-com:vml" Requires="v">
                <p:oleObj spid="_x0000_s137437" name="Equation" r:id="rId5" imgW="1854000" imgH="558720" progId="Equation.DSMT4">
                  <p:embed/>
                </p:oleObj>
              </mc:Choice>
              <mc:Fallback>
                <p:oleObj name="Equation" r:id="rId5" imgW="1854000" imgH="558720" progId="Equation.DSMT4">
                  <p:embed/>
                  <p:pic>
                    <p:nvPicPr>
                      <p:cNvPr id="0" name="Picture 2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36713" y="2416175"/>
                        <a:ext cx="3379787" cy="101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958331368"/>
              </p:ext>
            </p:extLst>
          </p:nvPr>
        </p:nvGraphicFramePr>
        <p:xfrm>
          <a:off x="5257800" y="2471410"/>
          <a:ext cx="2338387" cy="876300"/>
        </p:xfrm>
        <a:graphic>
          <a:graphicData uri="http://schemas.openxmlformats.org/presentationml/2006/ole">
            <mc:AlternateContent xmlns:mc="http://schemas.openxmlformats.org/markup-compatibility/2006">
              <mc:Choice xmlns:v="urn:schemas-microsoft-com:vml" Requires="v">
                <p:oleObj spid="_x0000_s137438" name="Equation" r:id="rId7" imgW="1282680" imgH="482400" progId="Equation.DSMT4">
                  <p:embed/>
                </p:oleObj>
              </mc:Choice>
              <mc:Fallback>
                <p:oleObj name="Equation" r:id="rId7" imgW="1282680" imgH="482400" progId="Equation.DSMT4">
                  <p:embed/>
                  <p:pic>
                    <p:nvPicPr>
                      <p:cNvPr id="0" name="Picture 2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7800" y="2471410"/>
                        <a:ext cx="2338387" cy="876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1557680489"/>
              </p:ext>
            </p:extLst>
          </p:nvPr>
        </p:nvGraphicFramePr>
        <p:xfrm>
          <a:off x="2822575" y="4606925"/>
          <a:ext cx="1922463" cy="769938"/>
        </p:xfrm>
        <a:graphic>
          <a:graphicData uri="http://schemas.openxmlformats.org/presentationml/2006/ole">
            <mc:AlternateContent xmlns:mc="http://schemas.openxmlformats.org/markup-compatibility/2006">
              <mc:Choice xmlns:v="urn:schemas-microsoft-com:vml" Requires="v">
                <p:oleObj spid="_x0000_s137439" name="Equation" r:id="rId9" imgW="1054080" imgH="393480" progId="Equation.DSMT4">
                  <p:embed/>
                </p:oleObj>
              </mc:Choice>
              <mc:Fallback>
                <p:oleObj name="Equation" r:id="rId9" imgW="1054080" imgH="393480" progId="Equation.DSMT4">
                  <p:embed/>
                  <p:pic>
                    <p:nvPicPr>
                      <p:cNvPr id="0" name="Picture 2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22575" y="4606925"/>
                        <a:ext cx="1922463" cy="769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161363269"/>
              </p:ext>
            </p:extLst>
          </p:nvPr>
        </p:nvGraphicFramePr>
        <p:xfrm>
          <a:off x="5200650" y="4572000"/>
          <a:ext cx="579438" cy="769938"/>
        </p:xfrm>
        <a:graphic>
          <a:graphicData uri="http://schemas.openxmlformats.org/presentationml/2006/ole">
            <mc:AlternateContent xmlns:mc="http://schemas.openxmlformats.org/markup-compatibility/2006">
              <mc:Choice xmlns:v="urn:schemas-microsoft-com:vml" Requires="v">
                <p:oleObj spid="_x0000_s137440" name="Equation" r:id="rId11" imgW="317160" imgH="393480" progId="Equation.DSMT4">
                  <p:embed/>
                </p:oleObj>
              </mc:Choice>
              <mc:Fallback>
                <p:oleObj name="Equation" r:id="rId11" imgW="317160" imgH="393480" progId="Equation.DSMT4">
                  <p:embed/>
                  <p:pic>
                    <p:nvPicPr>
                      <p:cNvPr id="0" name="Picture 2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00650" y="4572000"/>
                        <a:ext cx="579438" cy="769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3605808408"/>
              </p:ext>
            </p:extLst>
          </p:nvPr>
        </p:nvGraphicFramePr>
        <p:xfrm>
          <a:off x="2411413" y="3352800"/>
          <a:ext cx="2060575" cy="1016000"/>
        </p:xfrm>
        <a:graphic>
          <a:graphicData uri="http://schemas.openxmlformats.org/presentationml/2006/ole">
            <mc:AlternateContent xmlns:mc="http://schemas.openxmlformats.org/markup-compatibility/2006">
              <mc:Choice xmlns:v="urn:schemas-microsoft-com:vml" Requires="v">
                <p:oleObj spid="_x0000_s137441" name="Equation" r:id="rId13" imgW="1130040" imgH="558720" progId="Equation.DSMT4">
                  <p:embed/>
                </p:oleObj>
              </mc:Choice>
              <mc:Fallback>
                <p:oleObj name="Equation" r:id="rId13" imgW="1130040" imgH="558720" progId="Equation.DSMT4">
                  <p:embed/>
                  <p:pic>
                    <p:nvPicPr>
                      <p:cNvPr id="0" name="Picture 2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11413" y="3352800"/>
                        <a:ext cx="2060575" cy="101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Example </a:t>
            </a:r>
            <a:r>
              <a:rPr lang="en-US" sz="3400" b="1" dirty="0" smtClean="0">
                <a:cs typeface="Times New Roman" pitchFamily="18" charset="0"/>
              </a:rPr>
              <a:t>2</a:t>
            </a:r>
            <a:endParaRPr lang="en-US" sz="3400" b="1" dirty="0"/>
          </a:p>
        </p:txBody>
      </p:sp>
      <p:pic>
        <p:nvPicPr>
          <p:cNvPr id="13" name="Picture 2" descr="E:\NIET\Project\xLogo11.png.pagespeed.ic.pydHLuCQEZ.png"/>
          <p:cNvPicPr>
            <a:picLocks noChangeAspect="1" noChangeArrowheads="1"/>
          </p:cNvPicPr>
          <p:nvPr/>
        </p:nvPicPr>
        <p:blipFill>
          <a:blip r:embed="rId15"/>
          <a:srcRect/>
          <a:stretch>
            <a:fillRect/>
          </a:stretch>
        </p:blipFill>
        <p:spPr bwMode="auto">
          <a:xfrm>
            <a:off x="0" y="0"/>
            <a:ext cx="1447800" cy="817163"/>
          </a:xfrm>
          <a:prstGeom prst="rect">
            <a:avLst/>
          </a:prstGeom>
          <a:noFill/>
        </p:spPr>
      </p:pic>
      <p:sp>
        <p:nvSpPr>
          <p:cNvPr id="14" name="Date Placeholder 5"/>
          <p:cNvSpPr>
            <a:spLocks noGrp="1"/>
          </p:cNvSpPr>
          <p:nvPr>
            <p:ph type="dt" sz="half" idx="10"/>
          </p:nvPr>
        </p:nvSpPr>
        <p:spPr>
          <a:xfrm>
            <a:off x="457200" y="6356350"/>
            <a:ext cx="2133600" cy="365125"/>
          </a:xfrm>
        </p:spPr>
        <p:txBody>
          <a:bodyPr/>
          <a:lstStyle/>
          <a:p>
            <a:fld id="{6B89692C-8FB9-47DE-AE21-DB130E3AD75F}" type="datetime1">
              <a:rPr lang="en-US" smtClean="0"/>
              <a:t>7/5/2021</a:t>
            </a:fld>
            <a:endParaRPr lang="en-US"/>
          </a:p>
        </p:txBody>
      </p:sp>
      <p:sp>
        <p:nvSpPr>
          <p:cNvPr id="15"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19</a:t>
            </a:fld>
            <a:endParaRPr lang="en-US"/>
          </a:p>
        </p:txBody>
      </p:sp>
      <p:sp>
        <p:nvSpPr>
          <p:cNvPr id="16"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Tree>
    <p:extLst>
      <p:ext uri="{BB962C8B-B14F-4D97-AF65-F5344CB8AC3E}">
        <p14:creationId xmlns:p14="http://schemas.microsoft.com/office/powerpoint/2010/main" val="518781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851799"/>
            <a:ext cx="8763000" cy="5015601"/>
          </a:xfrm>
        </p:spPr>
        <p:txBody>
          <a:bodyPr>
            <a:noAutofit/>
          </a:bodyPr>
          <a:lstStyle/>
          <a:p>
            <a:r>
              <a:rPr lang="en-US" sz="2400" b="1" dirty="0"/>
              <a:t>Multiple </a:t>
            </a:r>
            <a:r>
              <a:rPr lang="en-US" sz="2400" b="1" dirty="0" smtClean="0"/>
              <a:t>integration: </a:t>
            </a:r>
            <a:r>
              <a:rPr lang="en-US" sz="2400" dirty="0" smtClean="0"/>
              <a:t>Double integral, Triple integral </a:t>
            </a:r>
          </a:p>
          <a:p>
            <a:r>
              <a:rPr lang="en-US" sz="2400" dirty="0" smtClean="0"/>
              <a:t>Change </a:t>
            </a:r>
            <a:r>
              <a:rPr lang="en-US" sz="2400" dirty="0"/>
              <a:t>of order of </a:t>
            </a:r>
            <a:r>
              <a:rPr lang="en-US" sz="2400" dirty="0" smtClean="0"/>
              <a:t>integration</a:t>
            </a:r>
          </a:p>
          <a:p>
            <a:r>
              <a:rPr lang="en-US" sz="2400" dirty="0" smtClean="0"/>
              <a:t>Change </a:t>
            </a:r>
            <a:r>
              <a:rPr lang="en-US" sz="2400" dirty="0"/>
              <a:t>of </a:t>
            </a:r>
            <a:r>
              <a:rPr lang="en-US" sz="2400" dirty="0" smtClean="0"/>
              <a:t>variables</a:t>
            </a:r>
          </a:p>
          <a:p>
            <a:r>
              <a:rPr lang="en-US" sz="2400" b="1" dirty="0" smtClean="0"/>
              <a:t>Application</a:t>
            </a:r>
            <a:r>
              <a:rPr lang="en-US" sz="2400" b="1" dirty="0"/>
              <a:t>: </a:t>
            </a:r>
            <a:r>
              <a:rPr lang="en-US" sz="2400" dirty="0"/>
              <a:t>Areas and volumes, Center of mass </a:t>
            </a:r>
            <a:r>
              <a:rPr lang="en-US" sz="2400" dirty="0" smtClean="0"/>
              <a:t>(</a:t>
            </a:r>
            <a:r>
              <a:rPr lang="en-US" sz="2400" dirty="0"/>
              <a:t>Constant and variable densities</a:t>
            </a:r>
            <a:r>
              <a:rPr lang="en-US" sz="2400" dirty="0" smtClean="0"/>
              <a:t>)</a:t>
            </a:r>
          </a:p>
          <a:p>
            <a:r>
              <a:rPr lang="en-US" sz="2400" dirty="0" smtClean="0"/>
              <a:t>Improper Integral</a:t>
            </a:r>
          </a:p>
          <a:p>
            <a:r>
              <a:rPr lang="en-US" sz="2400" dirty="0" smtClean="0"/>
              <a:t>Beta and Gama function</a:t>
            </a:r>
          </a:p>
          <a:p>
            <a:r>
              <a:rPr lang="en-US" sz="2400" dirty="0" err="1" smtClean="0"/>
              <a:t>Dirichlet’s</a:t>
            </a:r>
            <a:r>
              <a:rPr lang="en-US" sz="2400" dirty="0" smtClean="0"/>
              <a:t> Integral and its applications.</a:t>
            </a:r>
          </a:p>
          <a:p>
            <a:pPr>
              <a:buNone/>
            </a:pPr>
            <a:endParaRPr lang="en-US" sz="2200" dirty="0" smtClean="0"/>
          </a:p>
        </p:txBody>
      </p:sp>
      <p:sp>
        <p:nvSpPr>
          <p:cNvPr id="6" name="Date Placeholder 5"/>
          <p:cNvSpPr>
            <a:spLocks noGrp="1"/>
          </p:cNvSpPr>
          <p:nvPr>
            <p:ph type="dt" sz="half" idx="10"/>
          </p:nvPr>
        </p:nvSpPr>
        <p:spPr/>
        <p:txBody>
          <a:bodyPr/>
          <a:lstStyle/>
          <a:p>
            <a:fld id="{42061EF6-CBCD-47ED-9832-EA2309D7E7FF}" type="datetime1">
              <a:rPr lang="en-US" smtClean="0"/>
              <a:t>7/5/2021</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2</a:t>
            </a:fld>
            <a:endParaRPr lang="en-US"/>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1" i="0" u="none" strike="noStrike" kern="1200" cap="none" spc="0" normalizeH="0" baseline="0" noProof="0" dirty="0" smtClean="0">
                <a:ln>
                  <a:noFill/>
                </a:ln>
                <a:solidFill>
                  <a:schemeClr val="dk1"/>
                </a:solidFill>
                <a:effectLst/>
                <a:uLnTx/>
                <a:uFillTx/>
                <a:latin typeface="+mn-lt"/>
                <a:ea typeface="+mn-ea"/>
                <a:cs typeface="+mn-cs"/>
              </a:rPr>
              <a:t>Content</a:t>
            </a:r>
            <a:endParaRPr kumimoji="0" lang="en-US" sz="3400" b="1" i="0" u="none" strike="noStrike" kern="1200" cap="none" spc="0" normalizeH="0" baseline="0" noProof="0" dirty="0">
              <a:ln>
                <a:noFill/>
              </a:ln>
              <a:solidFill>
                <a:schemeClr val="dk1"/>
              </a:solidFill>
              <a:effectLst/>
              <a:uLnTx/>
              <a:uFillTx/>
              <a:latin typeface="+mn-lt"/>
              <a:ea typeface="+mn-ea"/>
              <a:cs typeface="+mn-cs"/>
            </a:endParaRPr>
          </a:p>
        </p:txBody>
      </p:sp>
      <p:pic>
        <p:nvPicPr>
          <p:cNvPr id="9"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0"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Tree>
    <p:extLst>
      <p:ext uri="{BB962C8B-B14F-4D97-AF65-F5344CB8AC3E}">
        <p14:creationId xmlns:p14="http://schemas.microsoft.com/office/powerpoint/2010/main" val="1596366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1754246291"/>
              </p:ext>
            </p:extLst>
          </p:nvPr>
        </p:nvGraphicFramePr>
        <p:xfrm>
          <a:off x="2112963" y="1384300"/>
          <a:ext cx="2936875" cy="600075"/>
        </p:xfrm>
        <a:graphic>
          <a:graphicData uri="http://schemas.openxmlformats.org/presentationml/2006/ole">
            <mc:AlternateContent xmlns:mc="http://schemas.openxmlformats.org/markup-compatibility/2006">
              <mc:Choice xmlns:v="urn:schemas-microsoft-com:vml" Requires="v">
                <p:oleObj spid="_x0000_s138456" name="Equation" r:id="rId4" imgW="1612800" imgH="330120" progId="Equation.DSMT4">
                  <p:embed/>
                </p:oleObj>
              </mc:Choice>
              <mc:Fallback>
                <p:oleObj name="Equation" r:id="rId4" imgW="1612800" imgH="330120" progId="Equation.DSMT4">
                  <p:embed/>
                  <p:pic>
                    <p:nvPicPr>
                      <p:cNvPr id="0" name="Picture 2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2963" y="1384300"/>
                        <a:ext cx="2936875" cy="600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381000" y="1371600"/>
            <a:ext cx="1640962" cy="523220"/>
          </a:xfrm>
          <a:prstGeom prst="rect">
            <a:avLst/>
          </a:prstGeom>
          <a:noFill/>
        </p:spPr>
        <p:txBody>
          <a:bodyPr wrap="none" rtlCol="0">
            <a:spAutoFit/>
          </a:bodyPr>
          <a:lstStyle/>
          <a:p>
            <a:r>
              <a:rPr lang="en-US" sz="2800" b="1" dirty="0" smtClean="0"/>
              <a:t>Question:</a:t>
            </a:r>
            <a:endParaRPr lang="en-US" sz="2800" b="1" dirty="0"/>
          </a:p>
        </p:txBody>
      </p:sp>
      <p:sp>
        <p:nvSpPr>
          <p:cNvPr id="7" name="TextBox 6"/>
          <p:cNvSpPr txBox="1"/>
          <p:nvPr/>
        </p:nvSpPr>
        <p:spPr>
          <a:xfrm>
            <a:off x="497186" y="1965306"/>
            <a:ext cx="1524776" cy="523220"/>
          </a:xfrm>
          <a:prstGeom prst="rect">
            <a:avLst/>
          </a:prstGeom>
          <a:noFill/>
        </p:spPr>
        <p:txBody>
          <a:bodyPr wrap="none" rtlCol="0">
            <a:spAutoFit/>
          </a:bodyPr>
          <a:lstStyle/>
          <a:p>
            <a:r>
              <a:rPr lang="en-US" sz="2800" b="1" dirty="0" smtClean="0"/>
              <a:t>Solution:</a:t>
            </a:r>
            <a:endParaRPr lang="en-US" sz="2800" b="1" dirty="0"/>
          </a:p>
        </p:txBody>
      </p:sp>
      <p:graphicFrame>
        <p:nvGraphicFramePr>
          <p:cNvPr id="8" name="Object 7"/>
          <p:cNvGraphicFramePr>
            <a:graphicFrameLocks noChangeAspect="1"/>
          </p:cNvGraphicFramePr>
          <p:nvPr>
            <p:extLst>
              <p:ext uri="{D42A27DB-BD31-4B8C-83A1-F6EECF244321}">
                <p14:modId xmlns:p14="http://schemas.microsoft.com/office/powerpoint/2010/main" val="1124396620"/>
              </p:ext>
            </p:extLst>
          </p:nvPr>
        </p:nvGraphicFramePr>
        <p:xfrm>
          <a:off x="2015138" y="2157413"/>
          <a:ext cx="3171825" cy="922337"/>
        </p:xfrm>
        <a:graphic>
          <a:graphicData uri="http://schemas.openxmlformats.org/presentationml/2006/ole">
            <mc:AlternateContent xmlns:mc="http://schemas.openxmlformats.org/markup-compatibility/2006">
              <mc:Choice xmlns:v="urn:schemas-microsoft-com:vml" Requires="v">
                <p:oleObj spid="_x0000_s138457" name="Equation" r:id="rId6" imgW="1739880" imgH="507960" progId="Equation.DSMT4">
                  <p:embed/>
                </p:oleObj>
              </mc:Choice>
              <mc:Fallback>
                <p:oleObj name="Equation" r:id="rId6" imgW="1739880" imgH="507960" progId="Equation.DSMT4">
                  <p:embed/>
                  <p:pic>
                    <p:nvPicPr>
                      <p:cNvPr id="0" name="Picture 2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15138" y="2157413"/>
                        <a:ext cx="3171825" cy="922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393167074"/>
              </p:ext>
            </p:extLst>
          </p:nvPr>
        </p:nvGraphicFramePr>
        <p:xfrm>
          <a:off x="5029200" y="5105400"/>
          <a:ext cx="695325" cy="769938"/>
        </p:xfrm>
        <a:graphic>
          <a:graphicData uri="http://schemas.openxmlformats.org/presentationml/2006/ole">
            <mc:AlternateContent xmlns:mc="http://schemas.openxmlformats.org/markup-compatibility/2006">
              <mc:Choice xmlns:v="urn:schemas-microsoft-com:vml" Requires="v">
                <p:oleObj spid="_x0000_s138458" name="Equation" r:id="rId8" imgW="380880" imgH="393480" progId="Equation.DSMT4">
                  <p:embed/>
                </p:oleObj>
              </mc:Choice>
              <mc:Fallback>
                <p:oleObj name="Equation" r:id="rId8" imgW="380880" imgH="393480" progId="Equation.DSMT4">
                  <p:embed/>
                  <p:pic>
                    <p:nvPicPr>
                      <p:cNvPr id="0" name="Picture 2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29200" y="5105400"/>
                        <a:ext cx="695325" cy="769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1143435958"/>
              </p:ext>
            </p:extLst>
          </p:nvPr>
        </p:nvGraphicFramePr>
        <p:xfrm>
          <a:off x="3657600" y="4114800"/>
          <a:ext cx="1273175" cy="923925"/>
        </p:xfrm>
        <a:graphic>
          <a:graphicData uri="http://schemas.openxmlformats.org/presentationml/2006/ole">
            <mc:AlternateContent xmlns:mc="http://schemas.openxmlformats.org/markup-compatibility/2006">
              <mc:Choice xmlns:v="urn:schemas-microsoft-com:vml" Requires="v">
                <p:oleObj spid="_x0000_s138459" name="Equation" r:id="rId10" imgW="698400" imgH="507960" progId="Equation.DSMT4">
                  <p:embed/>
                </p:oleObj>
              </mc:Choice>
              <mc:Fallback>
                <p:oleObj name="Equation" r:id="rId10" imgW="698400" imgH="507960" progId="Equation.DSMT4">
                  <p:embed/>
                  <p:pic>
                    <p:nvPicPr>
                      <p:cNvPr id="0" name="Picture 2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57600" y="4114800"/>
                        <a:ext cx="1273175" cy="923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211028690"/>
              </p:ext>
            </p:extLst>
          </p:nvPr>
        </p:nvGraphicFramePr>
        <p:xfrm>
          <a:off x="3581400" y="3200400"/>
          <a:ext cx="1874838" cy="876300"/>
        </p:xfrm>
        <a:graphic>
          <a:graphicData uri="http://schemas.openxmlformats.org/presentationml/2006/ole">
            <mc:AlternateContent xmlns:mc="http://schemas.openxmlformats.org/markup-compatibility/2006">
              <mc:Choice xmlns:v="urn:schemas-microsoft-com:vml" Requires="v">
                <p:oleObj spid="_x0000_s138460" name="Equation" r:id="rId12" imgW="1028520" imgH="482400" progId="Equation.DSMT4">
                  <p:embed/>
                </p:oleObj>
              </mc:Choice>
              <mc:Fallback>
                <p:oleObj name="Equation" r:id="rId12" imgW="1028520" imgH="482400" progId="Equation.DSMT4">
                  <p:embed/>
                  <p:pic>
                    <p:nvPicPr>
                      <p:cNvPr id="0" name="Picture 2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81400" y="3200400"/>
                        <a:ext cx="1874838" cy="876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697797490"/>
              </p:ext>
            </p:extLst>
          </p:nvPr>
        </p:nvGraphicFramePr>
        <p:xfrm>
          <a:off x="3733800" y="5181600"/>
          <a:ext cx="927100" cy="715962"/>
        </p:xfrm>
        <a:graphic>
          <a:graphicData uri="http://schemas.openxmlformats.org/presentationml/2006/ole">
            <mc:AlternateContent xmlns:mc="http://schemas.openxmlformats.org/markup-compatibility/2006">
              <mc:Choice xmlns:v="urn:schemas-microsoft-com:vml" Requires="v">
                <p:oleObj spid="_x0000_s138461" name="Equation" r:id="rId14" imgW="507960" imgH="393480" progId="Equation.DSMT4">
                  <p:embed/>
                </p:oleObj>
              </mc:Choice>
              <mc:Fallback>
                <p:oleObj name="Equation" r:id="rId14" imgW="507960" imgH="393480" progId="Equation.DSMT4">
                  <p:embed/>
                  <p:pic>
                    <p:nvPicPr>
                      <p:cNvPr id="0" name="Picture 21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33800" y="5181600"/>
                        <a:ext cx="927100" cy="715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Example </a:t>
            </a:r>
            <a:r>
              <a:rPr lang="en-US" sz="3400" b="1" dirty="0" smtClean="0">
                <a:cs typeface="Times New Roman" pitchFamily="18" charset="0"/>
              </a:rPr>
              <a:t>3</a:t>
            </a:r>
            <a:endParaRPr lang="en-US" sz="3400" b="1" dirty="0"/>
          </a:p>
        </p:txBody>
      </p:sp>
      <p:pic>
        <p:nvPicPr>
          <p:cNvPr id="11" name="Picture 2" descr="E:\NIET\Project\xLogo11.png.pagespeed.ic.pydHLuCQEZ.png"/>
          <p:cNvPicPr>
            <a:picLocks noChangeAspect="1" noChangeArrowheads="1"/>
          </p:cNvPicPr>
          <p:nvPr/>
        </p:nvPicPr>
        <p:blipFill>
          <a:blip r:embed="rId16"/>
          <a:srcRect/>
          <a:stretch>
            <a:fillRect/>
          </a:stretch>
        </p:blipFill>
        <p:spPr bwMode="auto">
          <a:xfrm>
            <a:off x="0" y="0"/>
            <a:ext cx="1447800" cy="817163"/>
          </a:xfrm>
          <a:prstGeom prst="rect">
            <a:avLst/>
          </a:prstGeom>
          <a:noFill/>
        </p:spPr>
      </p:pic>
      <p:sp>
        <p:nvSpPr>
          <p:cNvPr id="13" name="Date Placeholder 5"/>
          <p:cNvSpPr>
            <a:spLocks noGrp="1"/>
          </p:cNvSpPr>
          <p:nvPr>
            <p:ph type="dt" sz="half" idx="10"/>
          </p:nvPr>
        </p:nvSpPr>
        <p:spPr/>
        <p:txBody>
          <a:bodyPr/>
          <a:lstStyle/>
          <a:p>
            <a:fld id="{AA7F3FFE-CEDC-40FF-BFB7-E23B6B007F88}" type="datetime1">
              <a:rPr lang="en-US" smtClean="0"/>
              <a:t>7/5/2021</a:t>
            </a:fld>
            <a:endParaRPr lang="en-US"/>
          </a:p>
        </p:txBody>
      </p:sp>
      <p:sp>
        <p:nvSpPr>
          <p:cNvPr id="15"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
        <p:nvSpPr>
          <p:cNvPr id="14" name="Slide Number Placeholder 6"/>
          <p:cNvSpPr>
            <a:spLocks noGrp="1"/>
          </p:cNvSpPr>
          <p:nvPr>
            <p:ph type="sldNum" sz="quarter" idx="12"/>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val="153567692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3138378406"/>
              </p:ext>
            </p:extLst>
          </p:nvPr>
        </p:nvGraphicFramePr>
        <p:xfrm>
          <a:off x="228600" y="1633210"/>
          <a:ext cx="7242175" cy="922337"/>
        </p:xfrm>
        <a:graphic>
          <a:graphicData uri="http://schemas.openxmlformats.org/presentationml/2006/ole">
            <mc:AlternateContent xmlns:mc="http://schemas.openxmlformats.org/markup-compatibility/2006">
              <mc:Choice xmlns:v="urn:schemas-microsoft-com:vml" Requires="v">
                <p:oleObj spid="_x0000_s139467" name="Equation" r:id="rId3" imgW="3352680" imgH="507960" progId="Equation.DSMT4">
                  <p:embed/>
                </p:oleObj>
              </mc:Choice>
              <mc:Fallback>
                <p:oleObj name="Equation" r:id="rId3" imgW="3352680" imgH="507960" progId="Equation.DSMT4">
                  <p:embed/>
                  <p:pic>
                    <p:nvPicPr>
                      <p:cNvPr id="0" name="Picture 19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633210"/>
                        <a:ext cx="7242175" cy="922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78295" y="1109990"/>
            <a:ext cx="1640962" cy="523220"/>
          </a:xfrm>
          <a:prstGeom prst="rect">
            <a:avLst/>
          </a:prstGeom>
          <a:noFill/>
        </p:spPr>
        <p:txBody>
          <a:bodyPr wrap="none" rtlCol="0">
            <a:spAutoFit/>
          </a:bodyPr>
          <a:lstStyle/>
          <a:p>
            <a:r>
              <a:rPr lang="en-US" sz="2800" b="1" dirty="0" smtClean="0"/>
              <a:t>Question:</a:t>
            </a:r>
            <a:endParaRPr lang="en-US" sz="2800" b="1" dirty="0"/>
          </a:p>
        </p:txBody>
      </p:sp>
      <p:sp>
        <p:nvSpPr>
          <p:cNvPr id="7" name="TextBox 6"/>
          <p:cNvSpPr txBox="1"/>
          <p:nvPr/>
        </p:nvSpPr>
        <p:spPr>
          <a:xfrm>
            <a:off x="201305" y="2518156"/>
            <a:ext cx="1524776" cy="523220"/>
          </a:xfrm>
          <a:prstGeom prst="rect">
            <a:avLst/>
          </a:prstGeom>
          <a:noFill/>
        </p:spPr>
        <p:txBody>
          <a:bodyPr wrap="none" rtlCol="0">
            <a:spAutoFit/>
          </a:bodyPr>
          <a:lstStyle/>
          <a:p>
            <a:r>
              <a:rPr lang="en-US" sz="2800" b="1" dirty="0" smtClean="0"/>
              <a:t>Solution:</a:t>
            </a:r>
            <a:endParaRPr lang="en-US" sz="2800" b="1" dirty="0"/>
          </a:p>
        </p:txBody>
      </p:sp>
      <p:graphicFrame>
        <p:nvGraphicFramePr>
          <p:cNvPr id="8" name="Object 7"/>
          <p:cNvGraphicFramePr>
            <a:graphicFrameLocks noChangeAspect="1"/>
          </p:cNvGraphicFramePr>
          <p:nvPr>
            <p:extLst>
              <p:ext uri="{D42A27DB-BD31-4B8C-83A1-F6EECF244321}">
                <p14:modId xmlns:p14="http://schemas.microsoft.com/office/powerpoint/2010/main" val="2443357933"/>
              </p:ext>
            </p:extLst>
          </p:nvPr>
        </p:nvGraphicFramePr>
        <p:xfrm>
          <a:off x="1500188" y="2871788"/>
          <a:ext cx="3611562" cy="598487"/>
        </p:xfrm>
        <a:graphic>
          <a:graphicData uri="http://schemas.openxmlformats.org/presentationml/2006/ole">
            <mc:AlternateContent xmlns:mc="http://schemas.openxmlformats.org/markup-compatibility/2006">
              <mc:Choice xmlns:v="urn:schemas-microsoft-com:vml" Requires="v">
                <p:oleObj spid="_x0000_s139468" name="Equation" r:id="rId5" imgW="1981080" imgH="330120" progId="Equation.DSMT4">
                  <p:embed/>
                </p:oleObj>
              </mc:Choice>
              <mc:Fallback>
                <p:oleObj name="Equation" r:id="rId5" imgW="1981080" imgH="330120" progId="Equation.DSMT4">
                  <p:embed/>
                  <p:pic>
                    <p:nvPicPr>
                      <p:cNvPr id="0" name="Picture 1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00188" y="2871788"/>
                        <a:ext cx="3611562" cy="598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209771041"/>
              </p:ext>
            </p:extLst>
          </p:nvPr>
        </p:nvGraphicFramePr>
        <p:xfrm>
          <a:off x="894227" y="3519526"/>
          <a:ext cx="3957637" cy="922338"/>
        </p:xfrm>
        <a:graphic>
          <a:graphicData uri="http://schemas.openxmlformats.org/presentationml/2006/ole">
            <mc:AlternateContent xmlns:mc="http://schemas.openxmlformats.org/markup-compatibility/2006">
              <mc:Choice xmlns:v="urn:schemas-microsoft-com:vml" Requires="v">
                <p:oleObj spid="_x0000_s139469" name="Equation" r:id="rId7" imgW="2171520" imgH="507960" progId="Equation.DSMT4">
                  <p:embed/>
                </p:oleObj>
              </mc:Choice>
              <mc:Fallback>
                <p:oleObj name="Equation" r:id="rId7" imgW="2171520" imgH="507960" progId="Equation.DSMT4">
                  <p:embed/>
                  <p:pic>
                    <p:nvPicPr>
                      <p:cNvPr id="0" name="Picture 20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4227" y="3519526"/>
                        <a:ext cx="3957637" cy="922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AutoShape 2" descr="blob:https://web.whatsapp.com/82c59624-d76f-4f0b-a25b-cd0522fa7eb6"/>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9267"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15000" y="2779766"/>
            <a:ext cx="2971800" cy="3392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Object 9"/>
          <p:cNvGraphicFramePr>
            <a:graphicFrameLocks noChangeAspect="1"/>
          </p:cNvGraphicFramePr>
          <p:nvPr>
            <p:extLst>
              <p:ext uri="{D42A27DB-BD31-4B8C-83A1-F6EECF244321}">
                <p14:modId xmlns:p14="http://schemas.microsoft.com/office/powerpoint/2010/main" val="2430280089"/>
              </p:ext>
            </p:extLst>
          </p:nvPr>
        </p:nvGraphicFramePr>
        <p:xfrm>
          <a:off x="979615" y="4475983"/>
          <a:ext cx="2176462" cy="876300"/>
        </p:xfrm>
        <a:graphic>
          <a:graphicData uri="http://schemas.openxmlformats.org/presentationml/2006/ole">
            <mc:AlternateContent xmlns:mc="http://schemas.openxmlformats.org/markup-compatibility/2006">
              <mc:Choice xmlns:v="urn:schemas-microsoft-com:vml" Requires="v">
                <p:oleObj spid="_x0000_s139470" name="Equation" r:id="rId10" imgW="1193760" imgH="482400" progId="Equation.DSMT4">
                  <p:embed/>
                </p:oleObj>
              </mc:Choice>
              <mc:Fallback>
                <p:oleObj name="Equation" r:id="rId10" imgW="1193760" imgH="482400" progId="Equation.DSMT4">
                  <p:embed/>
                  <p:pic>
                    <p:nvPicPr>
                      <p:cNvPr id="0" name="Picture 20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9615" y="4475983"/>
                        <a:ext cx="2176462" cy="876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604682257"/>
              </p:ext>
            </p:extLst>
          </p:nvPr>
        </p:nvGraphicFramePr>
        <p:xfrm>
          <a:off x="461963" y="5324475"/>
          <a:ext cx="3148012" cy="830263"/>
        </p:xfrm>
        <a:graphic>
          <a:graphicData uri="http://schemas.openxmlformats.org/presentationml/2006/ole">
            <mc:AlternateContent xmlns:mc="http://schemas.openxmlformats.org/markup-compatibility/2006">
              <mc:Choice xmlns:v="urn:schemas-microsoft-com:vml" Requires="v">
                <p:oleObj spid="_x0000_s139471" name="Equation" r:id="rId12" imgW="1726920" imgH="457200" progId="Equation.DSMT4">
                  <p:embed/>
                </p:oleObj>
              </mc:Choice>
              <mc:Fallback>
                <p:oleObj name="Equation" r:id="rId12" imgW="1726920" imgH="457200" progId="Equation.DSMT4">
                  <p:embed/>
                  <p:pic>
                    <p:nvPicPr>
                      <p:cNvPr id="0" name="Picture 20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1963" y="5324475"/>
                        <a:ext cx="3148012" cy="830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Example </a:t>
            </a:r>
            <a:r>
              <a:rPr lang="en-US" sz="3400" b="1" dirty="0" smtClean="0">
                <a:cs typeface="Times New Roman" pitchFamily="18" charset="0"/>
              </a:rPr>
              <a:t>4</a:t>
            </a:r>
            <a:endParaRPr lang="en-US" sz="3400" b="1" dirty="0"/>
          </a:p>
        </p:txBody>
      </p:sp>
      <p:pic>
        <p:nvPicPr>
          <p:cNvPr id="14" name="Picture 2" descr="E:\NIET\Project\xLogo11.png.pagespeed.ic.pydHLuCQEZ.png"/>
          <p:cNvPicPr>
            <a:picLocks noChangeAspect="1" noChangeArrowheads="1"/>
          </p:cNvPicPr>
          <p:nvPr/>
        </p:nvPicPr>
        <p:blipFill>
          <a:blip r:embed="rId14"/>
          <a:srcRect/>
          <a:stretch>
            <a:fillRect/>
          </a:stretch>
        </p:blipFill>
        <p:spPr bwMode="auto">
          <a:xfrm>
            <a:off x="0" y="0"/>
            <a:ext cx="1447800" cy="817163"/>
          </a:xfrm>
          <a:prstGeom prst="rect">
            <a:avLst/>
          </a:prstGeom>
          <a:noFill/>
        </p:spPr>
      </p:pic>
      <p:sp>
        <p:nvSpPr>
          <p:cNvPr id="15" name="Date Placeholder 5"/>
          <p:cNvSpPr>
            <a:spLocks noGrp="1"/>
          </p:cNvSpPr>
          <p:nvPr>
            <p:ph type="dt" sz="half" idx="10"/>
          </p:nvPr>
        </p:nvSpPr>
        <p:spPr>
          <a:xfrm>
            <a:off x="457200" y="6356350"/>
            <a:ext cx="2133600" cy="365125"/>
          </a:xfrm>
        </p:spPr>
        <p:txBody>
          <a:bodyPr/>
          <a:lstStyle/>
          <a:p>
            <a:fld id="{A8BF3A59-5C47-4CCF-9BCB-E9513A5204C4}" type="datetime1">
              <a:rPr lang="en-US" smtClean="0"/>
              <a:t>7/5/2021</a:t>
            </a:fld>
            <a:endParaRPr lang="en-US"/>
          </a:p>
        </p:txBody>
      </p:sp>
      <p:sp>
        <p:nvSpPr>
          <p:cNvPr id="16"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21</a:t>
            </a:fld>
            <a:endParaRPr lang="en-US"/>
          </a:p>
        </p:txBody>
      </p:sp>
      <p:sp>
        <p:nvSpPr>
          <p:cNvPr id="17"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Tree>
    <p:extLst>
      <p:ext uri="{BB962C8B-B14F-4D97-AF65-F5344CB8AC3E}">
        <p14:creationId xmlns:p14="http://schemas.microsoft.com/office/powerpoint/2010/main" val="473240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9267"/>
                                        </p:tgtEl>
                                        <p:attrNameLst>
                                          <p:attrName>style.visibility</p:attrName>
                                        </p:attrNameLst>
                                      </p:cBhvr>
                                      <p:to>
                                        <p:strVal val="visible"/>
                                      </p:to>
                                    </p:set>
                                    <p:animEffect transition="in" filter="fade">
                                      <p:cBhvr>
                                        <p:cTn id="22" dur="500"/>
                                        <p:tgtEl>
                                          <p:spTgt spid="13926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AutoShape 2" descr="blob:https://web.whatsapp.com/82c59624-d76f-4f0b-a25b-cd0522fa7eb6"/>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10" name="Object 9"/>
          <p:cNvGraphicFramePr>
            <a:graphicFrameLocks noChangeAspect="1"/>
          </p:cNvGraphicFramePr>
          <p:nvPr>
            <p:extLst>
              <p:ext uri="{D42A27DB-BD31-4B8C-83A1-F6EECF244321}">
                <p14:modId xmlns:p14="http://schemas.microsoft.com/office/powerpoint/2010/main" val="1371972176"/>
              </p:ext>
            </p:extLst>
          </p:nvPr>
        </p:nvGraphicFramePr>
        <p:xfrm>
          <a:off x="2520950" y="990600"/>
          <a:ext cx="2316163" cy="876300"/>
        </p:xfrm>
        <a:graphic>
          <a:graphicData uri="http://schemas.openxmlformats.org/presentationml/2006/ole">
            <mc:AlternateContent xmlns:mc="http://schemas.openxmlformats.org/markup-compatibility/2006">
              <mc:Choice xmlns:v="urn:schemas-microsoft-com:vml" Requires="v">
                <p:oleObj spid="_x0000_s140436" name="Equation" r:id="rId4" imgW="1269720" imgH="482400" progId="Equation.DSMT4">
                  <p:embed/>
                </p:oleObj>
              </mc:Choice>
              <mc:Fallback>
                <p:oleObj name="Equation" r:id="rId4" imgW="1269720" imgH="482400" progId="Equation.DSMT4">
                  <p:embed/>
                  <p:pic>
                    <p:nvPicPr>
                      <p:cNvPr id="0" name="Picture 1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0950" y="990600"/>
                        <a:ext cx="2316163" cy="876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1670124973"/>
              </p:ext>
            </p:extLst>
          </p:nvPr>
        </p:nvGraphicFramePr>
        <p:xfrm>
          <a:off x="2667000" y="2209800"/>
          <a:ext cx="3148012" cy="830263"/>
        </p:xfrm>
        <a:graphic>
          <a:graphicData uri="http://schemas.openxmlformats.org/presentationml/2006/ole">
            <mc:AlternateContent xmlns:mc="http://schemas.openxmlformats.org/markup-compatibility/2006">
              <mc:Choice xmlns:v="urn:schemas-microsoft-com:vml" Requires="v">
                <p:oleObj spid="_x0000_s140437" name="Equation" r:id="rId6" imgW="1726920" imgH="457200" progId="Equation.DSMT4">
                  <p:embed/>
                </p:oleObj>
              </mc:Choice>
              <mc:Fallback>
                <p:oleObj name="Equation" r:id="rId6" imgW="1726920" imgH="457200" progId="Equation.DSMT4">
                  <p:embed/>
                  <p:pic>
                    <p:nvPicPr>
                      <p:cNvPr id="0" name="Picture 14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67000" y="2209800"/>
                        <a:ext cx="3148012" cy="830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987763991"/>
              </p:ext>
            </p:extLst>
          </p:nvPr>
        </p:nvGraphicFramePr>
        <p:xfrm>
          <a:off x="2743200" y="3200400"/>
          <a:ext cx="3148012" cy="830263"/>
        </p:xfrm>
        <a:graphic>
          <a:graphicData uri="http://schemas.openxmlformats.org/presentationml/2006/ole">
            <mc:AlternateContent xmlns:mc="http://schemas.openxmlformats.org/markup-compatibility/2006">
              <mc:Choice xmlns:v="urn:schemas-microsoft-com:vml" Requires="v">
                <p:oleObj spid="_x0000_s140438" name="Equation" r:id="rId8" imgW="1727200" imgH="457200" progId="Equation.DSMT4">
                  <p:embed/>
                </p:oleObj>
              </mc:Choice>
              <mc:Fallback>
                <p:oleObj name="Equation" r:id="rId8" imgW="1727200" imgH="457200" progId="Equation.DSMT4">
                  <p:embed/>
                  <p:pic>
                    <p:nvPicPr>
                      <p:cNvPr id="0" name="Picture 14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43200" y="3200400"/>
                        <a:ext cx="3148012" cy="830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2232135880"/>
              </p:ext>
            </p:extLst>
          </p:nvPr>
        </p:nvGraphicFramePr>
        <p:xfrm>
          <a:off x="2890838" y="4343400"/>
          <a:ext cx="2246312" cy="784225"/>
        </p:xfrm>
        <a:graphic>
          <a:graphicData uri="http://schemas.openxmlformats.org/presentationml/2006/ole">
            <mc:AlternateContent xmlns:mc="http://schemas.openxmlformats.org/markup-compatibility/2006">
              <mc:Choice xmlns:v="urn:schemas-microsoft-com:vml" Requires="v">
                <p:oleObj spid="_x0000_s140439" name="Equation" r:id="rId10" imgW="1231560" imgH="431640" progId="Equation.DSMT4">
                  <p:embed/>
                </p:oleObj>
              </mc:Choice>
              <mc:Fallback>
                <p:oleObj name="Equation" r:id="rId10" imgW="1231560" imgH="431640" progId="Equation.DSMT4">
                  <p:embed/>
                  <p:pic>
                    <p:nvPicPr>
                      <p:cNvPr id="0" name="Picture 14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90838" y="4343400"/>
                        <a:ext cx="2246312" cy="784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itle 1"/>
          <p:cNvSpPr txBox="1">
            <a:spLocks/>
          </p:cNvSpPr>
          <p:nvPr/>
        </p:nvSpPr>
        <p:spPr>
          <a:xfrm>
            <a:off x="1412543" y="7937"/>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Example </a:t>
            </a:r>
            <a:r>
              <a:rPr lang="en-US" sz="3400" b="1" dirty="0" smtClean="0">
                <a:cs typeface="Times New Roman" pitchFamily="18" charset="0"/>
              </a:rPr>
              <a:t>4 </a:t>
            </a:r>
            <a:r>
              <a:rPr lang="en-US" sz="3400" b="1" dirty="0" err="1" smtClean="0">
                <a:cs typeface="Times New Roman" pitchFamily="18" charset="0"/>
              </a:rPr>
              <a:t>Contd</a:t>
            </a:r>
            <a:r>
              <a:rPr lang="en-US" sz="3400" b="1" dirty="0" smtClean="0">
                <a:cs typeface="Times New Roman" pitchFamily="18" charset="0"/>
              </a:rPr>
              <a:t>…</a:t>
            </a:r>
            <a:endParaRPr lang="en-US" sz="3400" b="1" dirty="0"/>
          </a:p>
        </p:txBody>
      </p:sp>
      <p:pic>
        <p:nvPicPr>
          <p:cNvPr id="8" name="Picture 2" descr="E:\NIET\Project\xLogo11.png.pagespeed.ic.pydHLuCQEZ.png"/>
          <p:cNvPicPr>
            <a:picLocks noChangeAspect="1" noChangeArrowheads="1"/>
          </p:cNvPicPr>
          <p:nvPr/>
        </p:nvPicPr>
        <p:blipFill>
          <a:blip r:embed="rId12"/>
          <a:srcRect/>
          <a:stretch>
            <a:fillRect/>
          </a:stretch>
        </p:blipFill>
        <p:spPr bwMode="auto">
          <a:xfrm>
            <a:off x="0" y="91529"/>
            <a:ext cx="1447800" cy="817163"/>
          </a:xfrm>
          <a:prstGeom prst="rect">
            <a:avLst/>
          </a:prstGeom>
          <a:noFill/>
        </p:spPr>
      </p:pic>
      <p:sp>
        <p:nvSpPr>
          <p:cNvPr id="12" name="Date Placeholder 5"/>
          <p:cNvSpPr>
            <a:spLocks noGrp="1"/>
          </p:cNvSpPr>
          <p:nvPr>
            <p:ph type="dt" sz="half" idx="10"/>
          </p:nvPr>
        </p:nvSpPr>
        <p:spPr/>
        <p:txBody>
          <a:bodyPr/>
          <a:lstStyle/>
          <a:p>
            <a:fld id="{1BAA5698-12F3-4B9E-A285-C337ABF5FC74}" type="datetime1">
              <a:rPr lang="en-US" smtClean="0"/>
              <a:t>7/5/2021</a:t>
            </a:fld>
            <a:endParaRPr lang="en-US"/>
          </a:p>
        </p:txBody>
      </p:sp>
      <p:sp>
        <p:nvSpPr>
          <p:cNvPr id="15"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
        <p:nvSpPr>
          <p:cNvPr id="14" name="Slide Number Placeholder 6"/>
          <p:cNvSpPr>
            <a:spLocks noGrp="1"/>
          </p:cNvSpPr>
          <p:nvPr>
            <p:ph type="sldNum" sz="quarter" idx="12"/>
          </p:nvPr>
        </p:nvSpPr>
        <p:spPr/>
        <p:txBody>
          <a:bodyPr/>
          <a:lstStyle/>
          <a:p>
            <a:fld id="{B6F15528-21DE-4FAA-801E-634DDDAF4B2B}" type="slidenum">
              <a:rPr lang="en-US" smtClean="0"/>
              <a:pPr/>
              <a:t>22</a:t>
            </a:fld>
            <a:endParaRPr lang="en-US"/>
          </a:p>
        </p:txBody>
      </p:sp>
    </p:spTree>
    <p:extLst>
      <p:ext uri="{BB962C8B-B14F-4D97-AF65-F5344CB8AC3E}">
        <p14:creationId xmlns:p14="http://schemas.microsoft.com/office/powerpoint/2010/main" val="85478003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4" name="TextBox 3"/>
          <p:cNvSpPr txBox="1">
            <a:spLocks noChangeArrowheads="1"/>
          </p:cNvSpPr>
          <p:nvPr/>
        </p:nvSpPr>
        <p:spPr bwMode="auto">
          <a:xfrm>
            <a:off x="1524000" y="609600"/>
            <a:ext cx="5867400" cy="646113"/>
          </a:xfrm>
          <a:prstGeom prst="rect">
            <a:avLst/>
          </a:prstGeom>
          <a:noFill/>
          <a:ln w="9525">
            <a:noFill/>
            <a:miter lim="800000"/>
            <a:headEnd/>
            <a:tailEnd/>
          </a:ln>
        </p:spPr>
        <p:txBody>
          <a:bodyPr>
            <a:spAutoFit/>
          </a:bodyPr>
          <a:lstStyle/>
          <a:p>
            <a:r>
              <a:rPr lang="en-US" sz="3600"/>
              <a:t> </a:t>
            </a:r>
          </a:p>
        </p:txBody>
      </p:sp>
      <p:sp>
        <p:nvSpPr>
          <p:cNvPr id="16"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500" b="1" dirty="0">
                <a:cs typeface="Times New Roman" pitchFamily="18" charset="0"/>
              </a:rPr>
              <a:t>Example </a:t>
            </a:r>
            <a:r>
              <a:rPr lang="en-US" sz="3500" b="1" dirty="0" smtClean="0">
                <a:cs typeface="Times New Roman" pitchFamily="18" charset="0"/>
              </a:rPr>
              <a:t>5</a:t>
            </a:r>
            <a:endParaRPr lang="en-US" sz="3500" b="1" dirty="0"/>
          </a:p>
        </p:txBody>
      </p:sp>
      <p:pic>
        <p:nvPicPr>
          <p:cNvPr id="17"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8" name="Date Placeholder 5"/>
          <p:cNvSpPr>
            <a:spLocks noGrp="1"/>
          </p:cNvSpPr>
          <p:nvPr>
            <p:ph type="dt" sz="half" idx="10"/>
          </p:nvPr>
        </p:nvSpPr>
        <p:spPr>
          <a:xfrm>
            <a:off x="457200" y="6356350"/>
            <a:ext cx="2133600" cy="365125"/>
          </a:xfrm>
        </p:spPr>
        <p:txBody>
          <a:bodyPr/>
          <a:lstStyle/>
          <a:p>
            <a:fld id="{4440CB5E-343E-4814-8743-08EAB7E20877}" type="datetime1">
              <a:rPr lang="en-US" smtClean="0"/>
              <a:t>7/5/2021</a:t>
            </a:fld>
            <a:endParaRPr lang="en-US"/>
          </a:p>
        </p:txBody>
      </p:sp>
      <p:sp>
        <p:nvSpPr>
          <p:cNvPr id="19"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23</a:t>
            </a:fld>
            <a:endParaRPr lang="en-US"/>
          </a:p>
        </p:txBody>
      </p:sp>
      <p:sp>
        <p:nvSpPr>
          <p:cNvPr id="20"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mc:AlternateContent xmlns:mc="http://schemas.openxmlformats.org/markup-compatibility/2006" xmlns:a14="http://schemas.microsoft.com/office/drawing/2010/main">
        <mc:Choice Requires="a14">
          <p:sp>
            <p:nvSpPr>
              <p:cNvPr id="2" name="Rectangle 1"/>
              <p:cNvSpPr/>
              <p:nvPr/>
            </p:nvSpPr>
            <p:spPr>
              <a:xfrm>
                <a:off x="228600" y="945335"/>
                <a:ext cx="8305800" cy="861774"/>
              </a:xfrm>
              <a:prstGeom prst="rect">
                <a:avLst/>
              </a:prstGeom>
            </p:spPr>
            <p:txBody>
              <a:bodyPr wrap="square">
                <a:spAutoFit/>
              </a:bodyPr>
              <a:lstStyle/>
              <a:p>
                <a:pPr algn="just"/>
                <a:r>
                  <a:rPr lang="en-US" sz="2800" b="1" dirty="0" smtClean="0">
                    <a:cs typeface="Times New Roman" pitchFamily="18" charset="0"/>
                  </a:rPr>
                  <a:t>Question: </a:t>
                </a:r>
                <a:r>
                  <a:rPr lang="en-US" sz="2200" dirty="0" smtClean="0">
                    <a:cs typeface="Times New Roman" pitchFamily="18" charset="0"/>
                  </a:rPr>
                  <a:t>Evaluate </a:t>
                </a:r>
                <a14:m>
                  <m:oMath xmlns:m="http://schemas.openxmlformats.org/officeDocument/2006/math">
                    <m:nary>
                      <m:naryPr>
                        <m:chr m:val="∭"/>
                        <m:limLoc m:val="undOvr"/>
                        <m:subHide m:val="on"/>
                        <m:supHide m:val="on"/>
                        <m:ctrlPr>
                          <a:rPr lang="en-US" sz="2200" i="1" smtClean="0">
                            <a:latin typeface="Cambria Math" panose="02040503050406030204" pitchFamily="18" charset="0"/>
                            <a:cs typeface="Times New Roman" pitchFamily="18" charset="0"/>
                          </a:rPr>
                        </m:ctrlPr>
                      </m:naryPr>
                      <m:sub/>
                      <m:sup/>
                      <m:e>
                        <m:sSup>
                          <m:sSupPr>
                            <m:ctrlPr>
                              <a:rPr lang="en-US" sz="2200" i="1" smtClean="0">
                                <a:latin typeface="Cambria Math" panose="02040503050406030204" pitchFamily="18" charset="0"/>
                                <a:cs typeface="Times New Roman" pitchFamily="18" charset="0"/>
                              </a:rPr>
                            </m:ctrlPr>
                          </m:sSupPr>
                          <m:e>
                            <m:r>
                              <a:rPr lang="en-US" sz="2200" b="0" i="1" smtClean="0">
                                <a:latin typeface="Cambria Math"/>
                                <a:cs typeface="Times New Roman" pitchFamily="18" charset="0"/>
                              </a:rPr>
                              <m:t>𝑥</m:t>
                            </m:r>
                          </m:e>
                          <m:sup>
                            <m:r>
                              <a:rPr lang="en-US" sz="2200" b="0" i="1" smtClean="0">
                                <a:latin typeface="Cambria Math"/>
                                <a:cs typeface="Times New Roman" pitchFamily="18" charset="0"/>
                              </a:rPr>
                              <m:t>2</m:t>
                            </m:r>
                          </m:sup>
                        </m:sSup>
                        <m:r>
                          <a:rPr lang="en-US" sz="2200" b="0" i="1" smtClean="0">
                            <a:latin typeface="Cambria Math"/>
                            <a:cs typeface="Times New Roman" pitchFamily="18" charset="0"/>
                          </a:rPr>
                          <m:t>𝑦𝑧𝑑𝑥𝑑𝑦𝑑𝑧</m:t>
                        </m:r>
                        <m:r>
                          <a:rPr lang="en-US" sz="2200" b="0" i="1" smtClean="0">
                            <a:latin typeface="Cambria Math"/>
                            <a:cs typeface="Times New Roman" pitchFamily="18" charset="0"/>
                          </a:rPr>
                          <m:t>   </m:t>
                        </m:r>
                      </m:e>
                    </m:nary>
                  </m:oMath>
                </a14:m>
                <a:r>
                  <a:rPr lang="en-US" sz="2200" dirty="0" smtClean="0">
                    <a:cs typeface="Times New Roman" pitchFamily="18" charset="0"/>
                  </a:rPr>
                  <a:t>over </a:t>
                </a:r>
                <a:r>
                  <a:rPr lang="en-US" sz="2200" dirty="0">
                    <a:cs typeface="Times New Roman" pitchFamily="18" charset="0"/>
                  </a:rPr>
                  <a:t>the region  bounded by 1</a:t>
                </a:r>
                <a:r>
                  <a:rPr lang="en-US" sz="2200" i="1" dirty="0" smtClean="0">
                    <a:cs typeface="Times New Roman" pitchFamily="18" charset="0"/>
                  </a:rPr>
                  <a:t>&lt; x &lt; 2</a:t>
                </a:r>
                <a:r>
                  <a:rPr lang="en-US" sz="2200" i="1" dirty="0">
                    <a:cs typeface="Times New Roman" pitchFamily="18" charset="0"/>
                  </a:rPr>
                  <a:t>, 0 </a:t>
                </a:r>
                <a:r>
                  <a:rPr lang="en-US" sz="2200" i="1" dirty="0" smtClean="0">
                    <a:cs typeface="Times New Roman" pitchFamily="18" charset="0"/>
                  </a:rPr>
                  <a:t>&lt; y &lt; 2</a:t>
                </a:r>
                <a:r>
                  <a:rPr lang="en-US" sz="2200" i="1" dirty="0">
                    <a:cs typeface="Times New Roman" pitchFamily="18" charset="0"/>
                  </a:rPr>
                  <a:t>, and </a:t>
                </a:r>
                <a:r>
                  <a:rPr lang="en-US" sz="2200" i="1" dirty="0" smtClean="0">
                    <a:cs typeface="Times New Roman" pitchFamily="18" charset="0"/>
                  </a:rPr>
                  <a:t>1 &lt; z &lt; 2</a:t>
                </a:r>
                <a:r>
                  <a:rPr lang="en-US" sz="2200" dirty="0">
                    <a:cs typeface="Times New Roman" pitchFamily="18" charset="0"/>
                  </a:rPr>
                  <a:t>.</a:t>
                </a:r>
              </a:p>
            </p:txBody>
          </p:sp>
        </mc:Choice>
        <mc:Fallback xmlns="">
          <p:sp>
            <p:nvSpPr>
              <p:cNvPr id="2" name="Rectangle 1"/>
              <p:cNvSpPr>
                <a:spLocks noRot="1" noChangeAspect="1" noMove="1" noResize="1" noEditPoints="1" noAdjustHandles="1" noChangeArrowheads="1" noChangeShapeType="1" noTextEdit="1"/>
              </p:cNvSpPr>
              <p:nvPr/>
            </p:nvSpPr>
            <p:spPr>
              <a:xfrm>
                <a:off x="228600" y="945335"/>
                <a:ext cx="8305800" cy="861774"/>
              </a:xfrm>
              <a:prstGeom prst="rect">
                <a:avLst/>
              </a:prstGeom>
              <a:blipFill rotWithShape="1">
                <a:blip r:embed="rId4"/>
                <a:stretch>
                  <a:fillRect l="-1542" t="-8511" r="-1762" b="-13475"/>
                </a:stretch>
              </a:blipFill>
            </p:spPr>
            <p:txBody>
              <a:bodyPr/>
              <a:lstStyle/>
              <a:p>
                <a:r>
                  <a:rPr lang="en-US">
                    <a:noFill/>
                  </a:rPr>
                  <a:t> </a:t>
                </a:r>
              </a:p>
            </p:txBody>
          </p:sp>
        </mc:Fallback>
      </mc:AlternateContent>
      <p:sp>
        <p:nvSpPr>
          <p:cNvPr id="14" name="Rectangle 13"/>
          <p:cNvSpPr/>
          <p:nvPr/>
        </p:nvSpPr>
        <p:spPr>
          <a:xfrm>
            <a:off x="199030" y="2209800"/>
            <a:ext cx="1782170" cy="523220"/>
          </a:xfrm>
          <a:prstGeom prst="rect">
            <a:avLst/>
          </a:prstGeom>
        </p:spPr>
        <p:txBody>
          <a:bodyPr wrap="square">
            <a:spAutoFit/>
          </a:bodyPr>
          <a:lstStyle/>
          <a:p>
            <a:r>
              <a:rPr lang="en-US" sz="2800" b="1" dirty="0" smtClean="0">
                <a:cs typeface="Times New Roman" pitchFamily="18" charset="0"/>
              </a:rPr>
              <a:t>Solution: </a:t>
            </a:r>
            <a:endParaRPr lang="en-US" sz="2200" dirty="0">
              <a:cs typeface="Times New Roman" pitchFamily="18"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2981514900"/>
              </p:ext>
            </p:extLst>
          </p:nvPr>
        </p:nvGraphicFramePr>
        <p:xfrm>
          <a:off x="1830387" y="2235200"/>
          <a:ext cx="2273353" cy="889000"/>
        </p:xfrm>
        <a:graphic>
          <a:graphicData uri="http://schemas.openxmlformats.org/presentationml/2006/ole">
            <mc:AlternateContent xmlns:mc="http://schemas.openxmlformats.org/markup-compatibility/2006">
              <mc:Choice xmlns:v="urn:schemas-microsoft-com:vml" Requires="v">
                <p:oleObj spid="_x0000_s147741" name="Equation" r:id="rId5" imgW="1231560" imgH="482400" progId="Equation.DSMT4">
                  <p:embed/>
                </p:oleObj>
              </mc:Choice>
              <mc:Fallback>
                <p:oleObj name="Equation" r:id="rId5" imgW="1231560" imgH="482400" progId="Equation.DSMT4">
                  <p:embed/>
                  <p:pic>
                    <p:nvPicPr>
                      <p:cNvPr id="0" name="Picture 27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0387" y="2235200"/>
                        <a:ext cx="2273353"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3363703874"/>
              </p:ext>
            </p:extLst>
          </p:nvPr>
        </p:nvGraphicFramePr>
        <p:xfrm>
          <a:off x="4167981" y="2209800"/>
          <a:ext cx="2179637" cy="935038"/>
        </p:xfrm>
        <a:graphic>
          <a:graphicData uri="http://schemas.openxmlformats.org/presentationml/2006/ole">
            <mc:AlternateContent xmlns:mc="http://schemas.openxmlformats.org/markup-compatibility/2006">
              <mc:Choice xmlns:v="urn:schemas-microsoft-com:vml" Requires="v">
                <p:oleObj spid="_x0000_s147742" name="Equation" r:id="rId7" imgW="1180800" imgH="507960" progId="Equation.DSMT4">
                  <p:embed/>
                </p:oleObj>
              </mc:Choice>
              <mc:Fallback>
                <p:oleObj name="Equation" r:id="rId7" imgW="1180800" imgH="507960" progId="Equation.DSMT4">
                  <p:embed/>
                  <p:pic>
                    <p:nvPicPr>
                      <p:cNvPr id="0" name="Picture 27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67981" y="2209800"/>
                        <a:ext cx="2179637" cy="935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783213569"/>
              </p:ext>
            </p:extLst>
          </p:nvPr>
        </p:nvGraphicFramePr>
        <p:xfrm>
          <a:off x="1900238" y="3451225"/>
          <a:ext cx="2343150" cy="889000"/>
        </p:xfrm>
        <a:graphic>
          <a:graphicData uri="http://schemas.openxmlformats.org/presentationml/2006/ole">
            <mc:AlternateContent xmlns:mc="http://schemas.openxmlformats.org/markup-compatibility/2006">
              <mc:Choice xmlns:v="urn:schemas-microsoft-com:vml" Requires="v">
                <p:oleObj spid="_x0000_s147743" name="Equation" r:id="rId9" imgW="1269720" imgH="482400" progId="Equation.DSMT4">
                  <p:embed/>
                </p:oleObj>
              </mc:Choice>
              <mc:Fallback>
                <p:oleObj name="Equation" r:id="rId9" imgW="1269720" imgH="482400" progId="Equation.DSMT4">
                  <p:embed/>
                  <p:pic>
                    <p:nvPicPr>
                      <p:cNvPr id="0" name="Picture 27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00238" y="3451225"/>
                        <a:ext cx="2343150"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560825688"/>
              </p:ext>
            </p:extLst>
          </p:nvPr>
        </p:nvGraphicFramePr>
        <p:xfrm>
          <a:off x="4454525" y="3352800"/>
          <a:ext cx="1806575" cy="935038"/>
        </p:xfrm>
        <a:graphic>
          <a:graphicData uri="http://schemas.openxmlformats.org/presentationml/2006/ole">
            <mc:AlternateContent xmlns:mc="http://schemas.openxmlformats.org/markup-compatibility/2006">
              <mc:Choice xmlns:v="urn:schemas-microsoft-com:vml" Requires="v">
                <p:oleObj spid="_x0000_s147744" name="Equation" r:id="rId11" imgW="977760" imgH="507960" progId="Equation.DSMT4">
                  <p:embed/>
                </p:oleObj>
              </mc:Choice>
              <mc:Fallback>
                <p:oleObj name="Equation" r:id="rId11" imgW="977760" imgH="507960" progId="Equation.DSMT4">
                  <p:embed/>
                  <p:pic>
                    <p:nvPicPr>
                      <p:cNvPr id="0" name="Picture 28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54525" y="3352800"/>
                        <a:ext cx="1806575" cy="935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232597914"/>
              </p:ext>
            </p:extLst>
          </p:nvPr>
        </p:nvGraphicFramePr>
        <p:xfrm>
          <a:off x="1989138" y="4606925"/>
          <a:ext cx="1617662" cy="865188"/>
        </p:xfrm>
        <a:graphic>
          <a:graphicData uri="http://schemas.openxmlformats.org/presentationml/2006/ole">
            <mc:AlternateContent xmlns:mc="http://schemas.openxmlformats.org/markup-compatibility/2006">
              <mc:Choice xmlns:v="urn:schemas-microsoft-com:vml" Requires="v">
                <p:oleObj spid="_x0000_s147745" name="Equation" r:id="rId13" imgW="876240" imgH="469800" progId="Equation.DSMT4">
                  <p:embed/>
                </p:oleObj>
              </mc:Choice>
              <mc:Fallback>
                <p:oleObj name="Equation" r:id="rId13" imgW="876240" imgH="469800" progId="Equation.DSMT4">
                  <p:embed/>
                  <p:pic>
                    <p:nvPicPr>
                      <p:cNvPr id="0" name="Picture 28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89138" y="4606925"/>
                        <a:ext cx="1617662" cy="865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970954513"/>
              </p:ext>
            </p:extLst>
          </p:nvPr>
        </p:nvGraphicFramePr>
        <p:xfrm>
          <a:off x="4038600" y="4537075"/>
          <a:ext cx="1312863" cy="936625"/>
        </p:xfrm>
        <a:graphic>
          <a:graphicData uri="http://schemas.openxmlformats.org/presentationml/2006/ole">
            <mc:AlternateContent xmlns:mc="http://schemas.openxmlformats.org/markup-compatibility/2006">
              <mc:Choice xmlns:v="urn:schemas-microsoft-com:vml" Requires="v">
                <p:oleObj spid="_x0000_s147746" name="Equation" r:id="rId15" imgW="711000" imgH="507960" progId="Equation.DSMT4">
                  <p:embed/>
                </p:oleObj>
              </mc:Choice>
              <mc:Fallback>
                <p:oleObj name="Equation" r:id="rId15" imgW="711000" imgH="507960" progId="Equation.DSMT4">
                  <p:embed/>
                  <p:pic>
                    <p:nvPicPr>
                      <p:cNvPr id="0" name="Picture 28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38600" y="4537075"/>
                        <a:ext cx="1312863" cy="936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2338915096"/>
              </p:ext>
            </p:extLst>
          </p:nvPr>
        </p:nvGraphicFramePr>
        <p:xfrm>
          <a:off x="5686425" y="4565650"/>
          <a:ext cx="1524000" cy="796925"/>
        </p:xfrm>
        <a:graphic>
          <a:graphicData uri="http://schemas.openxmlformats.org/presentationml/2006/ole">
            <mc:AlternateContent xmlns:mc="http://schemas.openxmlformats.org/markup-compatibility/2006">
              <mc:Choice xmlns:v="urn:schemas-microsoft-com:vml" Requires="v">
                <p:oleObj spid="_x0000_s147747" name="Equation" r:id="rId17" imgW="825480" imgH="431640" progId="Equation.DSMT4">
                  <p:embed/>
                </p:oleObj>
              </mc:Choice>
              <mc:Fallback>
                <p:oleObj name="Equation" r:id="rId17" imgW="825480" imgH="431640" progId="Equation.DSMT4">
                  <p:embed/>
                  <p:pic>
                    <p:nvPicPr>
                      <p:cNvPr id="0" name="Picture 28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686425" y="4565650"/>
                        <a:ext cx="1524000" cy="796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184462562"/>
              </p:ext>
            </p:extLst>
          </p:nvPr>
        </p:nvGraphicFramePr>
        <p:xfrm>
          <a:off x="3367088" y="5719763"/>
          <a:ext cx="657225" cy="328612"/>
        </p:xfrm>
        <a:graphic>
          <a:graphicData uri="http://schemas.openxmlformats.org/presentationml/2006/ole">
            <mc:AlternateContent xmlns:mc="http://schemas.openxmlformats.org/markup-compatibility/2006">
              <mc:Choice xmlns:v="urn:schemas-microsoft-com:vml" Requires="v">
                <p:oleObj spid="_x0000_s147748" name="Equation" r:id="rId19" imgW="355320" imgH="177480" progId="Equation.DSMT4">
                  <p:embed/>
                </p:oleObj>
              </mc:Choice>
              <mc:Fallback>
                <p:oleObj name="Equation" r:id="rId19" imgW="355320" imgH="177480" progId="Equation.DSMT4">
                  <p:embed/>
                  <p:pic>
                    <p:nvPicPr>
                      <p:cNvPr id="0" name="Picture 28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367088" y="5719763"/>
                        <a:ext cx="657225" cy="328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5196895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600" b="1" dirty="0" smtClean="0">
                <a:cs typeface="Times New Roman" pitchFamily="18" charset="0"/>
              </a:rPr>
              <a:t>FAQ</a:t>
            </a:r>
            <a:endParaRPr lang="en-US" sz="3400" b="1" dirty="0"/>
          </a:p>
        </p:txBody>
      </p:sp>
      <p:pic>
        <p:nvPicPr>
          <p:cNvPr id="6"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7" name="Date Placeholder 5"/>
          <p:cNvSpPr>
            <a:spLocks noGrp="1"/>
          </p:cNvSpPr>
          <p:nvPr>
            <p:ph type="dt" sz="half" idx="10"/>
          </p:nvPr>
        </p:nvSpPr>
        <p:spPr>
          <a:xfrm>
            <a:off x="457200" y="6356350"/>
            <a:ext cx="2133600" cy="365125"/>
          </a:xfrm>
        </p:spPr>
        <p:txBody>
          <a:bodyPr/>
          <a:lstStyle/>
          <a:p>
            <a:fld id="{F9301529-EFF0-4BF2-8689-477EBA65F51A}" type="datetime1">
              <a:rPr lang="en-US" smtClean="0"/>
              <a:t>7/5/2021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24</a:t>
            </a:fld>
            <a:endParaRPr lang="en-US" dirty="0"/>
          </a:p>
        </p:txBody>
      </p:sp>
      <p:sp>
        <p:nvSpPr>
          <p:cNvPr id="9"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mc:AlternateContent xmlns:mc="http://schemas.openxmlformats.org/markup-compatibility/2006" xmlns:a14="http://schemas.microsoft.com/office/drawing/2010/main">
        <mc:Choice Requires="a14">
          <p:sp>
            <p:nvSpPr>
              <p:cNvPr id="10" name="Rectangle 9"/>
              <p:cNvSpPr/>
              <p:nvPr/>
            </p:nvSpPr>
            <p:spPr>
              <a:xfrm>
                <a:off x="593674" y="4114800"/>
                <a:ext cx="8153400" cy="1309333"/>
              </a:xfrm>
              <a:prstGeom prst="rect">
                <a:avLst/>
              </a:prstGeom>
            </p:spPr>
            <p:txBody>
              <a:bodyPr wrap="square">
                <a:spAutoFit/>
              </a:bodyPr>
              <a:lstStyle/>
              <a:p>
                <a:r>
                  <a:rPr lang="en-US" sz="2200" dirty="0" smtClean="0"/>
                  <a:t>4. Evaluate </a:t>
                </a:r>
                <a:r>
                  <a:rPr lang="en-US" sz="2200" dirty="0"/>
                  <a:t>the triple integral </a:t>
                </a:r>
                <a14:m>
                  <m:oMath xmlns:m="http://schemas.openxmlformats.org/officeDocument/2006/math">
                    <m:nary>
                      <m:naryPr>
                        <m:chr m:val="∭"/>
                        <m:limLoc m:val="undOvr"/>
                        <m:subHide m:val="on"/>
                        <m:supHide m:val="on"/>
                        <m:ctrlPr>
                          <a:rPr lang="en-US" sz="2200" i="1">
                            <a:latin typeface="Cambria Math" panose="02040503050406030204" pitchFamily="18" charset="0"/>
                            <a:cs typeface="Times New Roman" pitchFamily="18" charset="0"/>
                          </a:rPr>
                        </m:ctrlPr>
                      </m:naryPr>
                      <m:sub/>
                      <m:sup/>
                      <m:e>
                        <m:r>
                          <a:rPr lang="en-US" sz="2200" b="0" i="1" smtClean="0">
                            <a:latin typeface="Cambria Math"/>
                            <a:cs typeface="Times New Roman" pitchFamily="18" charset="0"/>
                          </a:rPr>
                          <m:t>(</m:t>
                        </m:r>
                        <m:r>
                          <a:rPr lang="en-US" sz="2200" b="0" i="1" smtClean="0">
                            <a:latin typeface="Cambria Math"/>
                            <a:cs typeface="Times New Roman" pitchFamily="18" charset="0"/>
                          </a:rPr>
                          <m:t>𝑥</m:t>
                        </m:r>
                        <m:r>
                          <a:rPr lang="en-US" sz="2200" b="0" i="1" smtClean="0">
                            <a:latin typeface="Cambria Math"/>
                            <a:cs typeface="Times New Roman" pitchFamily="18" charset="0"/>
                          </a:rPr>
                          <m:t>+</m:t>
                        </m:r>
                        <m:r>
                          <a:rPr lang="en-US" sz="2200" b="0" i="1" smtClean="0">
                            <a:latin typeface="Cambria Math"/>
                            <a:cs typeface="Times New Roman" pitchFamily="18" charset="0"/>
                          </a:rPr>
                          <m:t>𝑦</m:t>
                        </m:r>
                        <m:r>
                          <a:rPr lang="en-US" sz="2200" b="0" i="1" smtClean="0">
                            <a:latin typeface="Cambria Math"/>
                            <a:cs typeface="Times New Roman" pitchFamily="18" charset="0"/>
                          </a:rPr>
                          <m:t>+</m:t>
                        </m:r>
                        <m:r>
                          <a:rPr lang="en-US" sz="2200" b="0" i="1" smtClean="0">
                            <a:latin typeface="Cambria Math"/>
                            <a:cs typeface="Times New Roman" pitchFamily="18" charset="0"/>
                          </a:rPr>
                          <m:t>𝑧</m:t>
                        </m:r>
                        <m:r>
                          <a:rPr lang="en-US" sz="2200" b="0" i="1" smtClean="0">
                            <a:latin typeface="Cambria Math"/>
                            <a:cs typeface="Times New Roman" pitchFamily="18" charset="0"/>
                          </a:rPr>
                          <m:t>)</m:t>
                        </m:r>
                        <m:r>
                          <a:rPr lang="en-US" sz="2200" i="1">
                            <a:latin typeface="Cambria Math"/>
                            <a:cs typeface="Times New Roman" pitchFamily="18" charset="0"/>
                          </a:rPr>
                          <m:t>𝑑𝑥𝑑𝑦𝑑𝑧</m:t>
                        </m:r>
                        <m:r>
                          <a:rPr lang="en-US" sz="2200" i="1">
                            <a:latin typeface="Cambria Math"/>
                            <a:cs typeface="Times New Roman" pitchFamily="18" charset="0"/>
                          </a:rPr>
                          <m:t>   </m:t>
                        </m:r>
                      </m:e>
                    </m:nary>
                  </m:oMath>
                </a14:m>
                <a:r>
                  <a:rPr lang="en-US" sz="2200" dirty="0">
                    <a:cs typeface="Times New Roman" pitchFamily="18" charset="0"/>
                  </a:rPr>
                  <a:t>over the region  bounded by </a:t>
                </a:r>
                <a:r>
                  <a:rPr lang="en-US" sz="2200" dirty="0" smtClean="0">
                    <a:cs typeface="Times New Roman" pitchFamily="18" charset="0"/>
                  </a:rPr>
                  <a:t>  0</a:t>
                </a:r>
                <a:r>
                  <a:rPr lang="en-US" sz="2200" i="1" dirty="0" smtClean="0">
                    <a:cs typeface="Times New Roman" pitchFamily="18" charset="0"/>
                  </a:rPr>
                  <a:t>&lt; x&lt; 1,  1&lt; y&lt; 2</a:t>
                </a:r>
                <a:r>
                  <a:rPr lang="en-US" sz="2200" i="1" dirty="0">
                    <a:cs typeface="Times New Roman" pitchFamily="18" charset="0"/>
                  </a:rPr>
                  <a:t>, and </a:t>
                </a:r>
                <a:r>
                  <a:rPr lang="en-US" sz="2200" i="1" dirty="0" smtClean="0">
                    <a:cs typeface="Times New Roman" pitchFamily="18" charset="0"/>
                  </a:rPr>
                  <a:t>2&lt; z &lt; 3</a:t>
                </a:r>
                <a:r>
                  <a:rPr lang="en-US" sz="2200" dirty="0" smtClean="0">
                    <a:cs typeface="Times New Roman" pitchFamily="18" charset="0"/>
                  </a:rPr>
                  <a:t>.</a:t>
                </a:r>
                <a:r>
                  <a:rPr lang="en-US" sz="2200" b="1" dirty="0" smtClean="0"/>
                  <a:t>[</a:t>
                </a:r>
                <a:r>
                  <a:rPr lang="en-US" sz="2200" b="1" dirty="0"/>
                  <a:t>AKTU. 2016</a:t>
                </a:r>
                <a:r>
                  <a:rPr lang="en-US" sz="2200" b="1" dirty="0" smtClean="0"/>
                  <a:t>]                                    </a:t>
                </a:r>
              </a:p>
              <a:p>
                <a:r>
                  <a:rPr lang="en-US" sz="2200" b="1" dirty="0" err="1" smtClean="0"/>
                  <a:t>Ans</a:t>
                </a:r>
                <a:r>
                  <a:rPr lang="en-US" sz="2200" b="1" dirty="0"/>
                  <a:t>:</a:t>
                </a:r>
                <a14:m>
                  <m:oMath xmlns:m="http://schemas.openxmlformats.org/officeDocument/2006/math">
                    <m:f>
                      <m:fPr>
                        <m:ctrlPr>
                          <a:rPr lang="en-US" sz="2200" i="1">
                            <a:latin typeface="Cambria Math" panose="02040503050406030204" pitchFamily="18" charset="0"/>
                          </a:rPr>
                        </m:ctrlPr>
                      </m:fPr>
                      <m:num>
                        <m:r>
                          <a:rPr lang="en-US" sz="2200" b="0" i="1" smtClean="0">
                            <a:latin typeface="Cambria Math"/>
                          </a:rPr>
                          <m:t>9</m:t>
                        </m:r>
                      </m:num>
                      <m:den>
                        <m:r>
                          <a:rPr lang="en-US" sz="2200" i="1">
                            <a:latin typeface="Cambria Math"/>
                          </a:rPr>
                          <m:t>2</m:t>
                        </m:r>
                      </m:den>
                    </m:f>
                  </m:oMath>
                </a14:m>
                <a:endParaRPr lang="en-US" sz="2200" dirty="0"/>
              </a:p>
            </p:txBody>
          </p:sp>
        </mc:Choice>
        <mc:Fallback xmlns="">
          <p:sp>
            <p:nvSpPr>
              <p:cNvPr id="10" name="Rectangle 9"/>
              <p:cNvSpPr>
                <a:spLocks noRot="1" noChangeAspect="1" noMove="1" noResize="1" noEditPoints="1" noAdjustHandles="1" noChangeArrowheads="1" noChangeShapeType="1" noTextEdit="1"/>
              </p:cNvSpPr>
              <p:nvPr/>
            </p:nvSpPr>
            <p:spPr>
              <a:xfrm>
                <a:off x="593674" y="4114800"/>
                <a:ext cx="8153400" cy="1309333"/>
              </a:xfrm>
              <a:prstGeom prst="rect">
                <a:avLst/>
              </a:prstGeom>
              <a:blipFill rotWithShape="1">
                <a:blip r:embed="rId4"/>
                <a:stretch>
                  <a:fillRect l="-897" t="-50233" r="-18087" b="-97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603912" y="966955"/>
                <a:ext cx="8311487" cy="602601"/>
              </a:xfrm>
              <a:prstGeom prst="rect">
                <a:avLst/>
              </a:prstGeom>
            </p:spPr>
            <p:txBody>
              <a:bodyPr wrap="square">
                <a:spAutoFit/>
              </a:bodyPr>
              <a:lstStyle/>
              <a:p>
                <a:pPr lvl="0" algn="just"/>
                <a:r>
                  <a:rPr lang="en-US" sz="2200" dirty="0" smtClean="0"/>
                  <a:t>1. Evaluate </a:t>
                </a:r>
                <a14:m>
                  <m:oMath xmlns:m="http://schemas.openxmlformats.org/officeDocument/2006/math">
                    <m:nary>
                      <m:naryPr>
                        <m:limLoc m:val="subSup"/>
                        <m:ctrlPr>
                          <a:rPr lang="en-US" sz="2200" i="1">
                            <a:latin typeface="Cambria Math" panose="02040503050406030204" pitchFamily="18" charset="0"/>
                          </a:rPr>
                        </m:ctrlPr>
                      </m:naryPr>
                      <m:sub>
                        <m:r>
                          <a:rPr lang="en-US" sz="2200" i="1">
                            <a:latin typeface="Cambria Math"/>
                          </a:rPr>
                          <m:t>0</m:t>
                        </m:r>
                      </m:sub>
                      <m:sup>
                        <m:r>
                          <a:rPr lang="en-US" sz="2200" i="1">
                            <a:latin typeface="Cambria Math"/>
                          </a:rPr>
                          <m:t>1</m:t>
                        </m:r>
                      </m:sup>
                      <m:e>
                        <m:nary>
                          <m:naryPr>
                            <m:limLoc m:val="subSup"/>
                            <m:ctrlPr>
                              <a:rPr lang="en-US" sz="2200" i="1">
                                <a:latin typeface="Cambria Math" panose="02040503050406030204" pitchFamily="18" charset="0"/>
                              </a:rPr>
                            </m:ctrlPr>
                          </m:naryPr>
                          <m:sub>
                            <m:sSup>
                              <m:sSupPr>
                                <m:ctrlPr>
                                  <a:rPr lang="en-US" sz="2200" i="1">
                                    <a:latin typeface="Cambria Math" panose="02040503050406030204" pitchFamily="18" charset="0"/>
                                  </a:rPr>
                                </m:ctrlPr>
                              </m:sSupPr>
                              <m:e>
                                <m:r>
                                  <a:rPr lang="en-US" sz="2200" i="1">
                                    <a:latin typeface="Cambria Math"/>
                                  </a:rPr>
                                  <m:t>𝑦</m:t>
                                </m:r>
                              </m:e>
                              <m:sup>
                                <m:r>
                                  <a:rPr lang="en-US" sz="2200" i="1">
                                    <a:latin typeface="Cambria Math"/>
                                  </a:rPr>
                                  <m:t>2</m:t>
                                </m:r>
                              </m:sup>
                            </m:sSup>
                          </m:sub>
                          <m:sup>
                            <m:r>
                              <a:rPr lang="en-US" sz="2200" i="1">
                                <a:latin typeface="Cambria Math"/>
                              </a:rPr>
                              <m:t>𝑦</m:t>
                            </m:r>
                          </m:sup>
                          <m:e>
                            <m:d>
                              <m:dPr>
                                <m:ctrlPr>
                                  <a:rPr lang="en-US" sz="2200" i="1">
                                    <a:latin typeface="Cambria Math" panose="02040503050406030204" pitchFamily="18" charset="0"/>
                                  </a:rPr>
                                </m:ctrlPr>
                              </m:dPr>
                              <m:e>
                                <m:r>
                                  <a:rPr lang="en-US" sz="2200" i="1">
                                    <a:latin typeface="Cambria Math"/>
                                  </a:rPr>
                                  <m:t>1+</m:t>
                                </m:r>
                                <m:r>
                                  <a:rPr lang="en-US" sz="2200" i="1">
                                    <a:latin typeface="Cambria Math"/>
                                  </a:rPr>
                                  <m:t>𝑥</m:t>
                                </m:r>
                                <m:sSup>
                                  <m:sSupPr>
                                    <m:ctrlPr>
                                      <a:rPr lang="en-US" sz="2200" i="1">
                                        <a:latin typeface="Cambria Math" panose="02040503050406030204" pitchFamily="18" charset="0"/>
                                      </a:rPr>
                                    </m:ctrlPr>
                                  </m:sSupPr>
                                  <m:e>
                                    <m:r>
                                      <a:rPr lang="en-US" sz="2200" i="1">
                                        <a:latin typeface="Cambria Math"/>
                                      </a:rPr>
                                      <m:t>𝑦</m:t>
                                    </m:r>
                                  </m:e>
                                  <m:sup>
                                    <m:r>
                                      <a:rPr lang="en-US" sz="2200" i="1">
                                        <a:latin typeface="Cambria Math"/>
                                      </a:rPr>
                                      <m:t>2</m:t>
                                    </m:r>
                                  </m:sup>
                                </m:sSup>
                              </m:e>
                            </m:d>
                            <m:r>
                              <a:rPr lang="en-US" sz="2200" i="1">
                                <a:latin typeface="Cambria Math"/>
                              </a:rPr>
                              <m:t> </m:t>
                            </m:r>
                            <m:r>
                              <a:rPr lang="en-US" sz="2200" i="1">
                                <a:latin typeface="Cambria Math"/>
                              </a:rPr>
                              <m:t>𝑑𝑥</m:t>
                            </m:r>
                            <m:r>
                              <a:rPr lang="en-US" sz="2200" i="1">
                                <a:latin typeface="Cambria Math"/>
                              </a:rPr>
                              <m:t> </m:t>
                            </m:r>
                            <m:r>
                              <a:rPr lang="en-US" sz="2200" i="1">
                                <a:latin typeface="Cambria Math"/>
                              </a:rPr>
                              <m:t>𝑑𝑦</m:t>
                            </m:r>
                          </m:e>
                        </m:nary>
                      </m:e>
                    </m:nary>
                  </m:oMath>
                </a14:m>
                <a:r>
                  <a:rPr lang="en-US" sz="2200" b="1" dirty="0" smtClean="0"/>
                  <a:t>       [</a:t>
                </a:r>
                <a:r>
                  <a:rPr lang="en-US" sz="2200" b="1" dirty="0"/>
                  <a:t>G.B.T.U</a:t>
                </a:r>
                <a:r>
                  <a:rPr lang="en-US" sz="2200" b="1" dirty="0" smtClean="0"/>
                  <a:t>. </a:t>
                </a:r>
                <a:r>
                  <a:rPr lang="en-US" sz="2200" b="1" dirty="0"/>
                  <a:t>2010</a:t>
                </a:r>
                <a:r>
                  <a:rPr lang="en-US" sz="2200" b="1" dirty="0" smtClean="0"/>
                  <a:t>]    </a:t>
                </a:r>
                <a:r>
                  <a:rPr lang="en-US" sz="2200" b="1" dirty="0" err="1" smtClean="0"/>
                  <a:t>Ans</a:t>
                </a:r>
                <a:r>
                  <a:rPr lang="en-US" sz="2200" b="1" dirty="0"/>
                  <a:t>:</a:t>
                </a:r>
                <a14:m>
                  <m:oMath xmlns:m="http://schemas.openxmlformats.org/officeDocument/2006/math">
                    <m:f>
                      <m:fPr>
                        <m:ctrlPr>
                          <a:rPr lang="en-US" sz="2200" i="1">
                            <a:latin typeface="Cambria Math" panose="02040503050406030204" pitchFamily="18" charset="0"/>
                          </a:rPr>
                        </m:ctrlPr>
                      </m:fPr>
                      <m:num>
                        <m:r>
                          <a:rPr lang="en-US" sz="2200" i="1">
                            <a:latin typeface="Cambria Math"/>
                          </a:rPr>
                          <m:t>41</m:t>
                        </m:r>
                      </m:num>
                      <m:den>
                        <m:r>
                          <a:rPr lang="en-US" sz="2200" i="1">
                            <a:latin typeface="Cambria Math"/>
                          </a:rPr>
                          <m:t>210</m:t>
                        </m:r>
                      </m:den>
                    </m:f>
                  </m:oMath>
                </a14:m>
                <a:endParaRPr lang="en-US" sz="2200" dirty="0"/>
              </a:p>
            </p:txBody>
          </p:sp>
        </mc:Choice>
        <mc:Fallback xmlns="">
          <p:sp>
            <p:nvSpPr>
              <p:cNvPr id="11" name="Rectangle 10"/>
              <p:cNvSpPr>
                <a:spLocks noRot="1" noChangeAspect="1" noMove="1" noResize="1" noEditPoints="1" noAdjustHandles="1" noChangeArrowheads="1" noChangeShapeType="1" noTextEdit="1"/>
              </p:cNvSpPr>
              <p:nvPr/>
            </p:nvSpPr>
            <p:spPr>
              <a:xfrm>
                <a:off x="603912" y="966955"/>
                <a:ext cx="8311487" cy="602601"/>
              </a:xfrm>
              <a:prstGeom prst="rect">
                <a:avLst/>
              </a:prstGeom>
              <a:blipFill rotWithShape="1">
                <a:blip r:embed="rId5"/>
                <a:stretch>
                  <a:fillRect l="-880" b="-6122"/>
                </a:stretch>
              </a:blipFill>
            </p:spPr>
            <p:txBody>
              <a:bodyPr/>
              <a:lstStyle/>
              <a:p>
                <a:r>
                  <a:rPr lang="en-US">
                    <a:noFill/>
                  </a:rPr>
                  <a:t> </a:t>
                </a:r>
              </a:p>
            </p:txBody>
          </p:sp>
        </mc:Fallback>
      </mc:AlternateContent>
      <p:graphicFrame>
        <p:nvGraphicFramePr>
          <p:cNvPr id="13" name="Object 12"/>
          <p:cNvGraphicFramePr>
            <a:graphicFrameLocks noChangeAspect="1"/>
          </p:cNvGraphicFramePr>
          <p:nvPr>
            <p:extLst>
              <p:ext uri="{D42A27DB-BD31-4B8C-83A1-F6EECF244321}">
                <p14:modId xmlns:p14="http://schemas.microsoft.com/office/powerpoint/2010/main" val="1778497722"/>
              </p:ext>
            </p:extLst>
          </p:nvPr>
        </p:nvGraphicFramePr>
        <p:xfrm>
          <a:off x="618698" y="1728955"/>
          <a:ext cx="3317875" cy="795338"/>
        </p:xfrm>
        <a:graphic>
          <a:graphicData uri="http://schemas.openxmlformats.org/presentationml/2006/ole">
            <mc:AlternateContent xmlns:mc="http://schemas.openxmlformats.org/markup-compatibility/2006">
              <mc:Choice xmlns:v="urn:schemas-microsoft-com:vml" Requires="v">
                <p:oleObj spid="_x0000_s150569" name="Equation" r:id="rId6" imgW="2070000" imgH="507960" progId="Equation.3">
                  <p:embed/>
                </p:oleObj>
              </mc:Choice>
              <mc:Fallback>
                <p:oleObj name="Equation" r:id="rId6" imgW="2070000" imgH="507960" progId="Equation.3">
                  <p:embed/>
                  <p:pic>
                    <p:nvPicPr>
                      <p:cNvPr id="0" name="Picture 4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8698" y="1728955"/>
                        <a:ext cx="3317875" cy="795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15" name="Rectangle 14"/>
              <p:cNvSpPr/>
              <p:nvPr/>
            </p:nvSpPr>
            <p:spPr>
              <a:xfrm>
                <a:off x="585711" y="2514600"/>
                <a:ext cx="8159088" cy="1457579"/>
              </a:xfrm>
              <a:prstGeom prst="rect">
                <a:avLst/>
              </a:prstGeom>
            </p:spPr>
            <p:txBody>
              <a:bodyPr wrap="square">
                <a:spAutoFit/>
              </a:bodyPr>
              <a:lstStyle/>
              <a:p>
                <a:pPr lvl="0" algn="just"/>
                <a:r>
                  <a:rPr lang="en-US" sz="2200" dirty="0" smtClean="0"/>
                  <a:t>3. Find </a:t>
                </a:r>
                <a:r>
                  <a:rPr lang="en-US" sz="2200" dirty="0"/>
                  <a:t>the value of the integral </a:t>
                </a:r>
                <a14:m>
                  <m:oMath xmlns:m="http://schemas.openxmlformats.org/officeDocument/2006/math">
                    <m:nary>
                      <m:naryPr>
                        <m:chr m:val="∬"/>
                        <m:limLoc m:val="subSup"/>
                        <m:ctrlPr>
                          <a:rPr lang="en-US" sz="2200" i="1">
                            <a:latin typeface="Cambria Math" panose="02040503050406030204" pitchFamily="18" charset="0"/>
                          </a:rPr>
                        </m:ctrlPr>
                      </m:naryPr>
                      <m:sub>
                        <m:r>
                          <a:rPr lang="en-US" sz="2200" i="1">
                            <a:latin typeface="Cambria Math"/>
                          </a:rPr>
                          <m:t>𝑅</m:t>
                        </m:r>
                      </m:sub>
                      <m:sup/>
                      <m:e>
                        <m:r>
                          <a:rPr lang="en-US" sz="2200" i="1">
                            <a:latin typeface="Cambria Math"/>
                          </a:rPr>
                          <m:t>𝑥𝑦</m:t>
                        </m:r>
                        <m:r>
                          <a:rPr lang="en-US" sz="2200" i="1">
                            <a:latin typeface="Cambria Math"/>
                          </a:rPr>
                          <m:t> </m:t>
                        </m:r>
                        <m:r>
                          <a:rPr lang="en-US" sz="2200" i="1">
                            <a:latin typeface="Cambria Math"/>
                          </a:rPr>
                          <m:t>𝑑𝑥</m:t>
                        </m:r>
                        <m:r>
                          <a:rPr lang="en-US" sz="2200" i="1">
                            <a:latin typeface="Cambria Math"/>
                          </a:rPr>
                          <m:t> </m:t>
                        </m:r>
                        <m:r>
                          <a:rPr lang="en-US" sz="2200" i="1">
                            <a:latin typeface="Cambria Math"/>
                          </a:rPr>
                          <m:t>𝑑𝑦</m:t>
                        </m:r>
                      </m:e>
                    </m:nary>
                  </m:oMath>
                </a14:m>
                <a:r>
                  <a:rPr lang="en-US" sz="2200" dirty="0"/>
                  <a:t> where R is the region </a:t>
                </a:r>
              </a:p>
              <a:p>
                <a:pPr lvl="0" algn="just"/>
                <a:r>
                  <a:rPr lang="en-US" sz="2200" dirty="0" smtClean="0"/>
                  <a:t>  bounded </a:t>
                </a:r>
                <a:r>
                  <a:rPr lang="en-US" sz="2200" dirty="0"/>
                  <a:t>by </a:t>
                </a:r>
                <a:r>
                  <a:rPr lang="en-US" sz="2200" dirty="0" smtClean="0"/>
                  <a:t>the </a:t>
                </a:r>
                <a:r>
                  <a:rPr lang="en-US" sz="2200" i="1" dirty="0"/>
                  <a:t>x-axis,</a:t>
                </a:r>
                <a:r>
                  <a:rPr lang="en-US" sz="2200" dirty="0"/>
                  <a:t> ordinate </a:t>
                </a:r>
                <a:r>
                  <a:rPr lang="en-US" sz="2200" i="1" dirty="0" smtClean="0"/>
                  <a:t>x </a:t>
                </a:r>
                <a:r>
                  <a:rPr lang="en-US" sz="2200" i="1" dirty="0"/>
                  <a:t>= 2a</a:t>
                </a:r>
                <a:r>
                  <a:rPr lang="en-US" sz="2200" dirty="0"/>
                  <a:t> and the curve </a:t>
                </a:r>
                <a:r>
                  <a:rPr lang="en-US" sz="2200" i="1" dirty="0"/>
                  <a:t>x</a:t>
                </a:r>
                <a:r>
                  <a:rPr lang="en-US" sz="2200" i="1" baseline="30000" dirty="0"/>
                  <a:t>2</a:t>
                </a:r>
                <a:r>
                  <a:rPr lang="en-US" sz="2200" i="1" dirty="0"/>
                  <a:t> = 4ay</a:t>
                </a:r>
                <a:r>
                  <a:rPr lang="en-US" sz="2200" dirty="0" smtClean="0"/>
                  <a:t>.</a:t>
                </a:r>
              </a:p>
              <a:p>
                <a:pPr lvl="0" algn="just"/>
                <a:r>
                  <a:rPr lang="en-US" sz="2200" b="1" dirty="0" smtClean="0"/>
                  <a:t>   [</a:t>
                </a:r>
                <a:r>
                  <a:rPr lang="en-US" sz="2200" b="1" dirty="0"/>
                  <a:t>M.T.U.2012; G.B.T.U.(C.O) 2010]	</a:t>
                </a:r>
                <a:r>
                  <a:rPr lang="en-US" sz="2200" b="1" dirty="0" err="1" smtClean="0"/>
                  <a:t>Ans</a:t>
                </a:r>
                <a:r>
                  <a:rPr lang="en-US" sz="2200" dirty="0"/>
                  <a:t>: </a:t>
                </a:r>
                <a:r>
                  <a:rPr lang="en-US" sz="2200" b="1" dirty="0"/>
                  <a:t>:</a:t>
                </a:r>
                <a14:m>
                  <m:oMath xmlns:m="http://schemas.openxmlformats.org/officeDocument/2006/math">
                    <m:r>
                      <a:rPr lang="en-US" sz="2200" i="1">
                        <a:latin typeface="Cambria Math"/>
                      </a:rPr>
                      <m:t> </m:t>
                    </m:r>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a:rPr>
                              <m:t>𝑎</m:t>
                            </m:r>
                          </m:e>
                          <m:sup>
                            <m:r>
                              <a:rPr lang="en-US" sz="2200" i="1">
                                <a:latin typeface="Cambria Math"/>
                              </a:rPr>
                              <m:t>4</m:t>
                            </m:r>
                          </m:sup>
                        </m:sSup>
                      </m:num>
                      <m:den>
                        <m:r>
                          <a:rPr lang="en-US" sz="2200" i="1">
                            <a:latin typeface="Cambria Math"/>
                          </a:rPr>
                          <m:t>3</m:t>
                        </m:r>
                      </m:den>
                    </m:f>
                  </m:oMath>
                </a14:m>
                <a:endParaRPr lang="en-US" sz="2200" dirty="0"/>
              </a:p>
            </p:txBody>
          </p:sp>
        </mc:Choice>
        <mc:Fallback xmlns="">
          <p:sp>
            <p:nvSpPr>
              <p:cNvPr id="15" name="Rectangle 14"/>
              <p:cNvSpPr>
                <a:spLocks noRot="1" noChangeAspect="1" noMove="1" noResize="1" noEditPoints="1" noAdjustHandles="1" noChangeArrowheads="1" noChangeShapeType="1" noTextEdit="1"/>
              </p:cNvSpPr>
              <p:nvPr/>
            </p:nvSpPr>
            <p:spPr>
              <a:xfrm>
                <a:off x="585711" y="2514600"/>
                <a:ext cx="8159088" cy="1457579"/>
              </a:xfrm>
              <a:prstGeom prst="rect">
                <a:avLst/>
              </a:prstGeom>
              <a:blipFill rotWithShape="1">
                <a:blip r:embed="rId8"/>
                <a:stretch>
                  <a:fillRect l="-896" r="-1643" b="-20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601637" y="5167612"/>
                <a:ext cx="8153400" cy="1490729"/>
              </a:xfrm>
              <a:prstGeom prst="rect">
                <a:avLst/>
              </a:prstGeom>
            </p:spPr>
            <p:txBody>
              <a:bodyPr wrap="square">
                <a:spAutoFit/>
              </a:bodyPr>
              <a:lstStyle/>
              <a:p>
                <a:pPr lvl="0"/>
                <a:r>
                  <a:rPr lang="en-US" sz="2200" dirty="0" smtClean="0"/>
                  <a:t>5. Evaluate </a:t>
                </a:r>
                <a:r>
                  <a:rPr lang="en-US" sz="2200" dirty="0"/>
                  <a:t>the triple integral </a:t>
                </a:r>
                <a14:m>
                  <m:oMath xmlns:m="http://schemas.openxmlformats.org/officeDocument/2006/math">
                    <m:nary>
                      <m:naryPr>
                        <m:limLoc m:val="subSup"/>
                        <m:ctrlPr>
                          <a:rPr lang="en-US" sz="2200" i="1">
                            <a:latin typeface="Cambria Math" panose="02040503050406030204" pitchFamily="18" charset="0"/>
                          </a:rPr>
                        </m:ctrlPr>
                      </m:naryPr>
                      <m:sub>
                        <m:r>
                          <a:rPr lang="en-US" sz="2200" i="1">
                            <a:latin typeface="Cambria Math"/>
                          </a:rPr>
                          <m:t>0</m:t>
                        </m:r>
                      </m:sub>
                      <m:sup>
                        <m:r>
                          <a:rPr lang="en-US" sz="2200" i="1">
                            <a:latin typeface="Cambria Math"/>
                          </a:rPr>
                          <m:t>1</m:t>
                        </m:r>
                      </m:sup>
                      <m:e>
                        <m:nary>
                          <m:naryPr>
                            <m:limLoc m:val="subSup"/>
                            <m:ctrlPr>
                              <a:rPr lang="en-US" sz="2200" i="1">
                                <a:latin typeface="Cambria Math" panose="02040503050406030204" pitchFamily="18" charset="0"/>
                              </a:rPr>
                            </m:ctrlPr>
                          </m:naryPr>
                          <m:sub>
                            <m:r>
                              <a:rPr lang="en-US" sz="2200" i="1">
                                <a:latin typeface="Cambria Math"/>
                              </a:rPr>
                              <m:t>0</m:t>
                            </m:r>
                          </m:sub>
                          <m:sup>
                            <m:rad>
                              <m:radPr>
                                <m:degHide m:val="on"/>
                                <m:ctrlPr>
                                  <a:rPr lang="en-US" sz="2200" i="1">
                                    <a:latin typeface="Cambria Math" panose="02040503050406030204" pitchFamily="18" charset="0"/>
                                  </a:rPr>
                                </m:ctrlPr>
                              </m:radPr>
                              <m:deg/>
                              <m:e>
                                <m:r>
                                  <a:rPr lang="en-US" sz="2200" i="1">
                                    <a:latin typeface="Cambria Math"/>
                                  </a:rPr>
                                  <m:t>1−</m:t>
                                </m:r>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2</m:t>
                                    </m:r>
                                  </m:sup>
                                </m:sSup>
                              </m:e>
                            </m:rad>
                          </m:sup>
                          <m:e>
                            <m:nary>
                              <m:naryPr>
                                <m:limLoc m:val="subSup"/>
                                <m:ctrlPr>
                                  <a:rPr lang="en-US" sz="2200" i="1">
                                    <a:latin typeface="Cambria Math" panose="02040503050406030204" pitchFamily="18" charset="0"/>
                                  </a:rPr>
                                </m:ctrlPr>
                              </m:naryPr>
                              <m:sub>
                                <m:r>
                                  <a:rPr lang="en-US" sz="2200" i="1">
                                    <a:latin typeface="Cambria Math"/>
                                  </a:rPr>
                                  <m:t>0</m:t>
                                </m:r>
                              </m:sub>
                              <m:sup>
                                <m:rad>
                                  <m:radPr>
                                    <m:degHide m:val="on"/>
                                    <m:ctrlPr>
                                      <a:rPr lang="en-US" sz="2200" i="1">
                                        <a:latin typeface="Cambria Math" panose="02040503050406030204" pitchFamily="18" charset="0"/>
                                      </a:rPr>
                                    </m:ctrlPr>
                                  </m:radPr>
                                  <m:deg/>
                                  <m:e>
                                    <m:r>
                                      <a:rPr lang="en-US" sz="2200" i="1">
                                        <a:latin typeface="Cambria Math"/>
                                      </a:rPr>
                                      <m:t>1−</m:t>
                                    </m:r>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2</m:t>
                                        </m:r>
                                      </m:sup>
                                    </m:sSup>
                                    <m:r>
                                      <a:rPr lang="en-US" sz="2200" i="1">
                                        <a:latin typeface="Cambria Math"/>
                                      </a:rPr>
                                      <m:t>−</m:t>
                                    </m:r>
                                    <m:sSup>
                                      <m:sSupPr>
                                        <m:ctrlPr>
                                          <a:rPr lang="en-US" sz="2200" i="1">
                                            <a:latin typeface="Cambria Math" panose="02040503050406030204" pitchFamily="18" charset="0"/>
                                          </a:rPr>
                                        </m:ctrlPr>
                                      </m:sSupPr>
                                      <m:e>
                                        <m:r>
                                          <a:rPr lang="en-US" sz="2200" i="1">
                                            <a:latin typeface="Cambria Math"/>
                                          </a:rPr>
                                          <m:t>𝑦</m:t>
                                        </m:r>
                                      </m:e>
                                      <m:sup>
                                        <m:r>
                                          <a:rPr lang="en-US" sz="2200" i="1">
                                            <a:latin typeface="Cambria Math"/>
                                          </a:rPr>
                                          <m:t>2</m:t>
                                        </m:r>
                                      </m:sup>
                                    </m:sSup>
                                  </m:e>
                                </m:rad>
                              </m:sup>
                              <m:e>
                                <m:r>
                                  <a:rPr lang="en-US" sz="2200" i="1">
                                    <a:latin typeface="Cambria Math"/>
                                  </a:rPr>
                                  <m:t>𝑥𝑦𝑧</m:t>
                                </m:r>
                                <m:r>
                                  <a:rPr lang="en-US" sz="2200" i="1">
                                    <a:latin typeface="Cambria Math"/>
                                  </a:rPr>
                                  <m:t> </m:t>
                                </m:r>
                                <m:r>
                                  <a:rPr lang="en-US" sz="2200" i="1">
                                    <a:latin typeface="Cambria Math"/>
                                  </a:rPr>
                                  <m:t>𝑑𝑥</m:t>
                                </m:r>
                                <m:r>
                                  <a:rPr lang="en-US" sz="2200" i="1">
                                    <a:latin typeface="Cambria Math"/>
                                  </a:rPr>
                                  <m:t> </m:t>
                                </m:r>
                                <m:r>
                                  <a:rPr lang="en-US" sz="2200" i="1">
                                    <a:latin typeface="Cambria Math"/>
                                  </a:rPr>
                                  <m:t>𝑑𝑦</m:t>
                                </m:r>
                                <m:r>
                                  <a:rPr lang="en-US" sz="2200" i="1">
                                    <a:latin typeface="Cambria Math"/>
                                  </a:rPr>
                                  <m:t> </m:t>
                                </m:r>
                                <m:r>
                                  <a:rPr lang="en-US" sz="2200" i="1">
                                    <a:latin typeface="Cambria Math"/>
                                  </a:rPr>
                                  <m:t>𝑑𝑧</m:t>
                                </m:r>
                              </m:e>
                            </m:nary>
                          </m:e>
                        </m:nary>
                      </m:e>
                    </m:nary>
                  </m:oMath>
                </a14:m>
                <a:r>
                  <a:rPr lang="en-US" sz="2200" dirty="0"/>
                  <a:t>. </a:t>
                </a:r>
              </a:p>
              <a:p>
                <a:pPr lvl="0"/>
                <a:r>
                  <a:rPr lang="en-US" sz="2200" b="1" dirty="0" err="1" smtClean="0"/>
                  <a:t>Ans</a:t>
                </a:r>
                <a:r>
                  <a:rPr lang="en-US" sz="2200" b="1" dirty="0" smtClean="0"/>
                  <a:t>:</a:t>
                </a:r>
                <a14:m>
                  <m:oMath xmlns:m="http://schemas.openxmlformats.org/officeDocument/2006/math">
                    <m:f>
                      <m:fPr>
                        <m:ctrlPr>
                          <a:rPr lang="en-US" sz="2200" i="1">
                            <a:latin typeface="Cambria Math" panose="02040503050406030204" pitchFamily="18" charset="0"/>
                          </a:rPr>
                        </m:ctrlPr>
                      </m:fPr>
                      <m:num>
                        <m:r>
                          <a:rPr lang="en-US" sz="2200" b="0" i="1" smtClean="0">
                            <a:latin typeface="Cambria Math"/>
                          </a:rPr>
                          <m:t>1</m:t>
                        </m:r>
                      </m:num>
                      <m:den>
                        <m:r>
                          <a:rPr lang="en-US" sz="2200" b="0" i="1" smtClean="0">
                            <a:latin typeface="Cambria Math"/>
                          </a:rPr>
                          <m:t>48</m:t>
                        </m:r>
                      </m:den>
                    </m:f>
                    <m:r>
                      <a:rPr lang="en-US" sz="2200" i="1">
                        <a:latin typeface="Cambria Math"/>
                      </a:rPr>
                      <m:t> </m:t>
                    </m:r>
                  </m:oMath>
                </a14:m>
                <a:endParaRPr lang="en-US" sz="2200" b="1" dirty="0" smtClean="0"/>
              </a:p>
            </p:txBody>
          </p:sp>
        </mc:Choice>
        <mc:Fallback xmlns="">
          <p:sp>
            <p:nvSpPr>
              <p:cNvPr id="16" name="Rectangle 15"/>
              <p:cNvSpPr>
                <a:spLocks noRot="1" noChangeAspect="1" noMove="1" noResize="1" noEditPoints="1" noAdjustHandles="1" noChangeArrowheads="1" noChangeShapeType="1" noTextEdit="1"/>
              </p:cNvSpPr>
              <p:nvPr/>
            </p:nvSpPr>
            <p:spPr>
              <a:xfrm>
                <a:off x="601637" y="5167612"/>
                <a:ext cx="8153400" cy="1490729"/>
              </a:xfrm>
              <a:prstGeom prst="rect">
                <a:avLst/>
              </a:prstGeom>
              <a:blipFill rotWithShape="1">
                <a:blip r:embed="rId9"/>
                <a:stretch>
                  <a:fillRect l="-972" r="-5310" b="-7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6858000" y="1828800"/>
                <a:ext cx="1754519" cy="630429"/>
              </a:xfrm>
              <a:prstGeom prst="rect">
                <a:avLst/>
              </a:prstGeom>
            </p:spPr>
            <p:txBody>
              <a:bodyPr wrap="none">
                <a:spAutoFit/>
              </a:bodyPr>
              <a:lstStyle/>
              <a:p>
                <a:r>
                  <a:rPr lang="en-US" sz="2200" b="1" dirty="0" err="1" smtClean="0"/>
                  <a:t>Ans</a:t>
                </a:r>
                <a:r>
                  <a:rPr lang="en-US" sz="2200" b="1" dirty="0"/>
                  <a:t>: </a:t>
                </a:r>
                <a14:m>
                  <m:oMath xmlns:m="http://schemas.openxmlformats.org/officeDocument/2006/math">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a:rPr>
                              <m:t>𝜋</m:t>
                            </m:r>
                          </m:e>
                          <m:sup>
                            <m:r>
                              <a:rPr lang="en-US" sz="2200" i="1">
                                <a:latin typeface="Cambria Math"/>
                              </a:rPr>
                              <m:t>2</m:t>
                            </m:r>
                          </m:sup>
                        </m:sSup>
                      </m:num>
                      <m:den>
                        <m:r>
                          <a:rPr lang="en-US" sz="2200" i="1">
                            <a:latin typeface="Cambria Math"/>
                          </a:rPr>
                          <m:t>4</m:t>
                        </m:r>
                      </m:den>
                    </m:f>
                  </m:oMath>
                </a14:m>
                <a:endParaRPr lang="en-US" sz="2200" b="1" dirty="0"/>
              </a:p>
            </p:txBody>
          </p:sp>
        </mc:Choice>
        <mc:Fallback xmlns="">
          <p:sp>
            <p:nvSpPr>
              <p:cNvPr id="12" name="Rectangle 11"/>
              <p:cNvSpPr>
                <a:spLocks noRot="1" noChangeAspect="1" noMove="1" noResize="1" noEditPoints="1" noAdjustHandles="1" noChangeArrowheads="1" noChangeShapeType="1" noTextEdit="1"/>
              </p:cNvSpPr>
              <p:nvPr/>
            </p:nvSpPr>
            <p:spPr>
              <a:xfrm>
                <a:off x="6858000" y="1828800"/>
                <a:ext cx="1754519" cy="630429"/>
              </a:xfrm>
              <a:prstGeom prst="rect">
                <a:avLst/>
              </a:prstGeom>
              <a:blipFill rotWithShape="1">
                <a:blip r:embed="rId10"/>
                <a:stretch>
                  <a:fillRect l="-4167" r="-6944" b="-7767"/>
                </a:stretch>
              </a:blipFill>
            </p:spPr>
            <p:txBody>
              <a:bodyPr/>
              <a:lstStyle/>
              <a:p>
                <a:r>
                  <a:rPr lang="en-US">
                    <a:noFill/>
                  </a:rPr>
                  <a:t> </a:t>
                </a:r>
              </a:p>
            </p:txBody>
          </p:sp>
        </mc:Fallback>
      </mc:AlternateContent>
    </p:spTree>
    <p:extLst>
      <p:ext uri="{BB962C8B-B14F-4D97-AF65-F5344CB8AC3E}">
        <p14:creationId xmlns:p14="http://schemas.microsoft.com/office/powerpoint/2010/main" val="24063432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cs typeface="Times New Roman" pitchFamily="18" charset="0"/>
              </a:rPr>
              <a:t>Quiz</a:t>
            </a:r>
            <a:endParaRPr lang="en-US" sz="3400" b="1" dirty="0"/>
          </a:p>
        </p:txBody>
      </p:sp>
      <p:pic>
        <p:nvPicPr>
          <p:cNvPr id="6"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7" name="Date Placeholder 5"/>
          <p:cNvSpPr>
            <a:spLocks noGrp="1"/>
          </p:cNvSpPr>
          <p:nvPr>
            <p:ph type="dt" sz="half" idx="10"/>
          </p:nvPr>
        </p:nvSpPr>
        <p:spPr>
          <a:xfrm>
            <a:off x="457200" y="6356350"/>
            <a:ext cx="2133600" cy="365125"/>
          </a:xfrm>
        </p:spPr>
        <p:txBody>
          <a:bodyPr/>
          <a:lstStyle/>
          <a:p>
            <a:fld id="{2266F91D-3B19-4A60-8E48-7E70212F3712}" type="datetime1">
              <a:rPr lang="en-US" smtClean="0"/>
              <a:t>7/5/2021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25</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mc:AlternateContent xmlns:mc="http://schemas.openxmlformats.org/markup-compatibility/2006" xmlns:a14="http://schemas.microsoft.com/office/drawing/2010/main">
        <mc:Choice Requires="a14">
          <p:sp>
            <p:nvSpPr>
              <p:cNvPr id="10" name="Rectangle 9"/>
              <p:cNvSpPr/>
              <p:nvPr/>
            </p:nvSpPr>
            <p:spPr>
              <a:xfrm>
                <a:off x="990600" y="2133600"/>
                <a:ext cx="4857035" cy="560346"/>
              </a:xfrm>
              <a:prstGeom prst="rect">
                <a:avLst/>
              </a:prstGeom>
            </p:spPr>
            <p:txBody>
              <a:bodyPr wrap="none">
                <a:spAutoFit/>
              </a:bodyPr>
              <a:lstStyle/>
              <a:p>
                <a:pPr marL="285750" indent="-285750">
                  <a:buFont typeface="Arial" pitchFamily="34" charset="0"/>
                  <a:buChar char="•"/>
                </a:pPr>
                <a14:m>
                  <m:oMath xmlns:m="http://schemas.openxmlformats.org/officeDocument/2006/math">
                    <m:nary>
                      <m:naryPr>
                        <m:limLoc m:val="subSup"/>
                        <m:ctrlPr>
                          <a:rPr lang="en-US" sz="2200" i="1" smtClean="0">
                            <a:latin typeface="Cambria Math" panose="02040503050406030204" pitchFamily="18" charset="0"/>
                          </a:rPr>
                        </m:ctrlPr>
                      </m:naryPr>
                      <m:sub>
                        <m:r>
                          <a:rPr lang="en-US" sz="2200" i="1">
                            <a:latin typeface="Cambria Math"/>
                          </a:rPr>
                          <m:t>0</m:t>
                        </m:r>
                      </m:sub>
                      <m:sup>
                        <m:r>
                          <a:rPr lang="en-US" sz="2200" i="1">
                            <a:latin typeface="Cambria Math"/>
                          </a:rPr>
                          <m:t>3</m:t>
                        </m:r>
                      </m:sup>
                      <m:e>
                        <m:nary>
                          <m:naryPr>
                            <m:limLoc m:val="subSup"/>
                            <m:ctrlPr>
                              <a:rPr lang="en-US" sz="2200" i="1">
                                <a:latin typeface="Cambria Math" panose="02040503050406030204" pitchFamily="18" charset="0"/>
                              </a:rPr>
                            </m:ctrlPr>
                          </m:naryPr>
                          <m:sub>
                            <m:r>
                              <a:rPr lang="en-US" sz="2200" i="1">
                                <a:latin typeface="Cambria Math"/>
                              </a:rPr>
                              <m:t>0</m:t>
                            </m:r>
                          </m:sub>
                          <m:sup>
                            <m:r>
                              <a:rPr lang="en-US" sz="2200" i="1">
                                <a:latin typeface="Cambria Math"/>
                              </a:rPr>
                              <m:t>1</m:t>
                            </m:r>
                          </m:sup>
                          <m:e>
                            <m:d>
                              <m:dPr>
                                <m:ctrlPr>
                                  <a:rPr lang="en-US" sz="2200" i="1">
                                    <a:latin typeface="Cambria Math" panose="02040503050406030204" pitchFamily="18" charset="0"/>
                                  </a:rPr>
                                </m:ctrlPr>
                              </m:dPr>
                              <m:e>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2</m:t>
                                    </m:r>
                                  </m:sup>
                                </m:sSup>
                                <m:r>
                                  <a:rPr lang="en-US" sz="2200" i="1">
                                    <a:latin typeface="Cambria Math"/>
                                  </a:rPr>
                                  <m:t>+3</m:t>
                                </m:r>
                                <m:sSup>
                                  <m:sSupPr>
                                    <m:ctrlPr>
                                      <a:rPr lang="en-US" sz="2200" i="1">
                                        <a:latin typeface="Cambria Math" panose="02040503050406030204" pitchFamily="18" charset="0"/>
                                      </a:rPr>
                                    </m:ctrlPr>
                                  </m:sSupPr>
                                  <m:e>
                                    <m:r>
                                      <a:rPr lang="en-US" sz="2200" i="1">
                                        <a:latin typeface="Cambria Math"/>
                                      </a:rPr>
                                      <m:t>𝑦</m:t>
                                    </m:r>
                                  </m:e>
                                  <m:sup>
                                    <m:r>
                                      <a:rPr lang="en-US" sz="2200" i="1">
                                        <a:latin typeface="Cambria Math"/>
                                      </a:rPr>
                                      <m:t>2</m:t>
                                    </m:r>
                                  </m:sup>
                                </m:sSup>
                              </m:e>
                            </m:d>
                            <m:r>
                              <a:rPr lang="en-US" sz="2200" i="1">
                                <a:latin typeface="Cambria Math"/>
                              </a:rPr>
                              <m:t> </m:t>
                            </m:r>
                            <m:r>
                              <a:rPr lang="en-US" sz="2200" i="1">
                                <a:latin typeface="Cambria Math"/>
                              </a:rPr>
                              <m:t>𝑑𝑦</m:t>
                            </m:r>
                            <m:r>
                              <a:rPr lang="en-US" sz="2200" i="1">
                                <a:latin typeface="Cambria Math"/>
                              </a:rPr>
                              <m:t> </m:t>
                            </m:r>
                            <m:r>
                              <a:rPr lang="en-US" sz="2200" i="1">
                                <a:latin typeface="Cambria Math"/>
                              </a:rPr>
                              <m:t>𝑑𝑥</m:t>
                            </m:r>
                          </m:e>
                        </m:nary>
                      </m:e>
                    </m:nary>
                  </m:oMath>
                </a14:m>
                <a:r>
                  <a:rPr lang="en-US" sz="2200" dirty="0" smtClean="0"/>
                  <a:t> =…………………..</a:t>
                </a:r>
              </a:p>
            </p:txBody>
          </p:sp>
        </mc:Choice>
        <mc:Fallback xmlns="">
          <p:sp>
            <p:nvSpPr>
              <p:cNvPr id="10" name="Rectangle 9"/>
              <p:cNvSpPr>
                <a:spLocks noRot="1" noChangeAspect="1" noMove="1" noResize="1" noEditPoints="1" noAdjustHandles="1" noChangeArrowheads="1" noChangeShapeType="1" noTextEdit="1"/>
              </p:cNvSpPr>
              <p:nvPr/>
            </p:nvSpPr>
            <p:spPr>
              <a:xfrm>
                <a:off x="990600" y="2133600"/>
                <a:ext cx="4857035" cy="560346"/>
              </a:xfrm>
              <a:prstGeom prst="rect">
                <a:avLst/>
              </a:prstGeom>
              <a:blipFill rotWithShape="1">
                <a:blip r:embed="rId4"/>
                <a:stretch>
                  <a:fillRect r="-2387" b="-13043"/>
                </a:stretch>
              </a:blipFill>
            </p:spPr>
            <p:txBody>
              <a:bodyPr/>
              <a:lstStyle/>
              <a:p>
                <a:r>
                  <a:rPr lang="en-US">
                    <a:noFill/>
                  </a:rPr>
                  <a:t> </a:t>
                </a:r>
              </a:p>
            </p:txBody>
          </p:sp>
        </mc:Fallback>
      </mc:AlternateContent>
      <p:graphicFrame>
        <p:nvGraphicFramePr>
          <p:cNvPr id="11" name="Object 10"/>
          <p:cNvGraphicFramePr>
            <a:graphicFrameLocks noChangeAspect="1"/>
          </p:cNvGraphicFramePr>
          <p:nvPr>
            <p:extLst>
              <p:ext uri="{D42A27DB-BD31-4B8C-83A1-F6EECF244321}">
                <p14:modId xmlns:p14="http://schemas.microsoft.com/office/powerpoint/2010/main" val="2279535998"/>
              </p:ext>
            </p:extLst>
          </p:nvPr>
        </p:nvGraphicFramePr>
        <p:xfrm>
          <a:off x="1066800" y="1143000"/>
          <a:ext cx="3733800" cy="503498"/>
        </p:xfrm>
        <a:graphic>
          <a:graphicData uri="http://schemas.openxmlformats.org/presentationml/2006/ole">
            <mc:AlternateContent xmlns:mc="http://schemas.openxmlformats.org/markup-compatibility/2006">
              <mc:Choice xmlns:v="urn:schemas-microsoft-com:vml" Requires="v">
                <p:oleObj spid="_x0000_s151586" name="Equation" r:id="rId5" imgW="2006280" imgH="330120" progId="Equation.DSMT4">
                  <p:embed/>
                </p:oleObj>
              </mc:Choice>
              <mc:Fallback>
                <p:oleObj name="Equation" r:id="rId5" imgW="2006280" imgH="330120" progId="Equation.DSMT4">
                  <p:embed/>
                  <p:pic>
                    <p:nvPicPr>
                      <p:cNvPr id="0" name="Picture 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1143000"/>
                        <a:ext cx="3733800" cy="5034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2" name="Rectangle 1"/>
              <p:cNvSpPr/>
              <p:nvPr/>
            </p:nvSpPr>
            <p:spPr>
              <a:xfrm>
                <a:off x="1066800" y="4953000"/>
                <a:ext cx="3916970" cy="475195"/>
              </a:xfrm>
              <a:prstGeom prst="rect">
                <a:avLst/>
              </a:prstGeom>
            </p:spPr>
            <p:txBody>
              <a:bodyPr wrap="none">
                <a:spAutoFit/>
              </a:bodyPr>
              <a:lstStyle/>
              <a:p>
                <a:pPr marL="285750" indent="-285750">
                  <a:buFont typeface="Arial" pitchFamily="34" charset="0"/>
                  <a:buChar char="•"/>
                </a:pPr>
                <a14:m>
                  <m:oMath xmlns:m="http://schemas.openxmlformats.org/officeDocument/2006/math">
                    <m:nary>
                      <m:naryPr>
                        <m:limLoc m:val="subSup"/>
                        <m:ctrlPr>
                          <a:rPr lang="en-US" i="1">
                            <a:latin typeface="Cambria Math" panose="02040503050406030204" pitchFamily="18" charset="0"/>
                          </a:rPr>
                        </m:ctrlPr>
                      </m:naryPr>
                      <m:sub>
                        <m:r>
                          <a:rPr lang="en-US" i="1">
                            <a:latin typeface="Cambria Math"/>
                          </a:rPr>
                          <m:t>0</m:t>
                        </m:r>
                      </m:sub>
                      <m:sup>
                        <m:r>
                          <a:rPr lang="en-US" i="1">
                            <a:latin typeface="Cambria Math"/>
                          </a:rPr>
                          <m:t>1</m:t>
                        </m:r>
                      </m:sup>
                      <m:e>
                        <m:nary>
                          <m:naryPr>
                            <m:limLoc m:val="subSup"/>
                            <m:ctrlPr>
                              <a:rPr lang="en-US" i="1">
                                <a:latin typeface="Cambria Math" panose="02040503050406030204" pitchFamily="18" charset="0"/>
                              </a:rPr>
                            </m:ctrlPr>
                          </m:naryPr>
                          <m:sub>
                            <m:r>
                              <a:rPr lang="en-US" i="1">
                                <a:latin typeface="Cambria Math"/>
                              </a:rPr>
                              <m:t>1</m:t>
                            </m:r>
                          </m:sub>
                          <m:sup>
                            <m:r>
                              <a:rPr lang="en-US" i="1">
                                <a:latin typeface="Cambria Math"/>
                              </a:rPr>
                              <m:t>2</m:t>
                            </m:r>
                          </m:sup>
                          <m:e>
                            <m:nary>
                              <m:naryPr>
                                <m:limLoc m:val="subSup"/>
                                <m:ctrlPr>
                                  <a:rPr lang="en-US" i="1">
                                    <a:latin typeface="Cambria Math" panose="02040503050406030204" pitchFamily="18" charset="0"/>
                                  </a:rPr>
                                </m:ctrlPr>
                              </m:naryPr>
                              <m:sub>
                                <m:r>
                                  <a:rPr lang="en-US" i="1">
                                    <a:latin typeface="Cambria Math"/>
                                  </a:rPr>
                                  <m:t>2</m:t>
                                </m:r>
                              </m:sub>
                              <m:sup>
                                <m:r>
                                  <a:rPr lang="en-US" i="1">
                                    <a:latin typeface="Cambria Math"/>
                                  </a:rPr>
                                  <m:t>3</m:t>
                                </m:r>
                              </m:sup>
                              <m:e>
                                <m:r>
                                  <a:rPr lang="en-US" i="1">
                                    <a:latin typeface="Cambria Math"/>
                                  </a:rPr>
                                  <m:t>𝑥𝑦𝑧</m:t>
                                </m:r>
                                <m:r>
                                  <a:rPr lang="en-US" i="1">
                                    <a:latin typeface="Cambria Math"/>
                                  </a:rPr>
                                  <m:t> </m:t>
                                </m:r>
                                <m:r>
                                  <a:rPr lang="en-US" i="1">
                                    <a:latin typeface="Cambria Math"/>
                                  </a:rPr>
                                  <m:t>𝑑𝑥</m:t>
                                </m:r>
                                <m:r>
                                  <a:rPr lang="en-US" i="1">
                                    <a:latin typeface="Cambria Math"/>
                                  </a:rPr>
                                  <m:t> </m:t>
                                </m:r>
                                <m:r>
                                  <a:rPr lang="en-US" i="1">
                                    <a:latin typeface="Cambria Math"/>
                                  </a:rPr>
                                  <m:t>𝑑𝑦</m:t>
                                </m:r>
                                <m:r>
                                  <a:rPr lang="en-US" i="1">
                                    <a:latin typeface="Cambria Math"/>
                                  </a:rPr>
                                  <m:t> </m:t>
                                </m:r>
                                <m:r>
                                  <a:rPr lang="en-US" i="1">
                                    <a:latin typeface="Cambria Math"/>
                                  </a:rPr>
                                  <m:t>𝑑𝑧</m:t>
                                </m:r>
                              </m:e>
                            </m:nary>
                          </m:e>
                        </m:nary>
                      </m:e>
                    </m:nary>
                    <m:r>
                      <a:rPr lang="en-US">
                        <a:latin typeface="Cambria Math"/>
                      </a:rPr>
                      <m:t>=…………..</m:t>
                    </m:r>
                  </m:oMath>
                </a14:m>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1066800" y="4953000"/>
                <a:ext cx="3916970" cy="475195"/>
              </a:xfrm>
              <a:prstGeom prst="rect">
                <a:avLst/>
              </a:prstGeom>
              <a:blipFill rotWithShape="1">
                <a:blip r:embed="rId7"/>
                <a:stretch>
                  <a:fillRect l="-1711" t="-102597" r="-1711" b="-170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1066800" y="3422749"/>
                <a:ext cx="6096000" cy="475195"/>
              </a:xfrm>
              <a:prstGeom prst="rect">
                <a:avLst/>
              </a:prstGeom>
            </p:spPr>
            <p:txBody>
              <a:bodyPr wrap="square">
                <a:spAutoFit/>
              </a:bodyPr>
              <a:lstStyle/>
              <a:p>
                <a:pPr marL="285750" indent="-285750">
                  <a:buFont typeface="Arial" pitchFamily="34" charset="0"/>
                  <a:buChar char="•"/>
                </a:pPr>
                <a14:m>
                  <m:oMath xmlns:m="http://schemas.openxmlformats.org/officeDocument/2006/math">
                    <m:nary>
                      <m:naryPr>
                        <m:limLoc m:val="subSup"/>
                        <m:ctrlPr>
                          <a:rPr lang="en-US" i="1">
                            <a:latin typeface="Cambria Math" panose="02040503050406030204" pitchFamily="18" charset="0"/>
                          </a:rPr>
                        </m:ctrlPr>
                      </m:naryPr>
                      <m:sub>
                        <m:r>
                          <a:rPr lang="en-US" i="1">
                            <a:latin typeface="Cambria Math"/>
                          </a:rPr>
                          <m:t>0</m:t>
                        </m:r>
                      </m:sub>
                      <m:sup>
                        <m:r>
                          <a:rPr lang="en-US" i="1">
                            <a:latin typeface="Cambria Math"/>
                          </a:rPr>
                          <m:t>1</m:t>
                        </m:r>
                      </m:sup>
                      <m:e>
                        <m:nary>
                          <m:naryPr>
                            <m:limLoc m:val="subSup"/>
                            <m:ctrlPr>
                              <a:rPr lang="en-US" i="1">
                                <a:latin typeface="Cambria Math" panose="02040503050406030204" pitchFamily="18" charset="0"/>
                              </a:rPr>
                            </m:ctrlPr>
                          </m:naryPr>
                          <m:sub>
                            <m:r>
                              <a:rPr lang="en-US" i="1">
                                <a:latin typeface="Cambria Math"/>
                              </a:rPr>
                              <m:t>0</m:t>
                            </m:r>
                          </m:sub>
                          <m:sup>
                            <m:r>
                              <a:rPr lang="en-US" i="1">
                                <a:latin typeface="Cambria Math"/>
                              </a:rPr>
                              <m:t>1</m:t>
                            </m:r>
                          </m:sup>
                          <m:e>
                            <m:nary>
                              <m:naryPr>
                                <m:limLoc m:val="subSup"/>
                                <m:ctrlPr>
                                  <a:rPr lang="en-US" i="1">
                                    <a:latin typeface="Cambria Math" panose="02040503050406030204" pitchFamily="18" charset="0"/>
                                  </a:rPr>
                                </m:ctrlPr>
                              </m:naryPr>
                              <m:sub>
                                <m:r>
                                  <a:rPr lang="en-US" i="1">
                                    <a:latin typeface="Cambria Math"/>
                                  </a:rPr>
                                  <m:t>0</m:t>
                                </m:r>
                              </m:sub>
                              <m:sup>
                                <m:r>
                                  <a:rPr lang="en-US" i="1">
                                    <a:latin typeface="Cambria Math"/>
                                  </a:rPr>
                                  <m:t>1</m:t>
                                </m:r>
                              </m:sup>
                              <m:e>
                                <m:r>
                                  <a:rPr lang="en-US" i="1">
                                    <a:latin typeface="Cambria Math"/>
                                  </a:rPr>
                                  <m:t>(</m:t>
                                </m:r>
                                <m:r>
                                  <a:rPr lang="en-US" i="1">
                                    <a:latin typeface="Cambria Math"/>
                                  </a:rPr>
                                  <m:t>𝑥</m:t>
                                </m:r>
                                <m:r>
                                  <a:rPr lang="en-US" i="1">
                                    <a:latin typeface="Cambria Math"/>
                                  </a:rPr>
                                  <m:t>+</m:t>
                                </m:r>
                                <m:r>
                                  <a:rPr lang="en-US" i="1">
                                    <a:latin typeface="Cambria Math"/>
                                  </a:rPr>
                                  <m:t>𝑦</m:t>
                                </m:r>
                                <m:r>
                                  <a:rPr lang="en-US" i="1">
                                    <a:latin typeface="Cambria Math"/>
                                  </a:rPr>
                                  <m:t>+</m:t>
                                </m:r>
                                <m:r>
                                  <a:rPr lang="en-US" i="1">
                                    <a:latin typeface="Cambria Math"/>
                                  </a:rPr>
                                  <m:t>𝑧</m:t>
                                </m:r>
                                <m:r>
                                  <a:rPr lang="en-US" i="1">
                                    <a:latin typeface="Cambria Math"/>
                                  </a:rPr>
                                  <m:t> )</m:t>
                                </m:r>
                                <m:r>
                                  <a:rPr lang="en-US" i="1">
                                    <a:latin typeface="Cambria Math"/>
                                  </a:rPr>
                                  <m:t>𝑑𝑥</m:t>
                                </m:r>
                                <m:r>
                                  <a:rPr lang="en-US" i="1">
                                    <a:latin typeface="Cambria Math"/>
                                  </a:rPr>
                                  <m:t> </m:t>
                                </m:r>
                                <m:r>
                                  <a:rPr lang="en-US" i="1">
                                    <a:latin typeface="Cambria Math"/>
                                  </a:rPr>
                                  <m:t>𝑑𝑦</m:t>
                                </m:r>
                                <m:r>
                                  <a:rPr lang="en-US" i="1">
                                    <a:latin typeface="Cambria Math"/>
                                  </a:rPr>
                                  <m:t> </m:t>
                                </m:r>
                                <m:r>
                                  <a:rPr lang="en-US" i="1">
                                    <a:latin typeface="Cambria Math"/>
                                  </a:rPr>
                                  <m:t>𝑑𝑧</m:t>
                                </m:r>
                              </m:e>
                            </m:nary>
                          </m:e>
                        </m:nary>
                      </m:e>
                    </m:nary>
                    <m:r>
                      <a:rPr lang="en-US">
                        <a:latin typeface="Cambria Math"/>
                      </a:rPr>
                      <m:t>=…………..</m:t>
                    </m:r>
                  </m:oMath>
                </a14:m>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1066800" y="3422749"/>
                <a:ext cx="6096000" cy="475195"/>
              </a:xfrm>
              <a:prstGeom prst="rect">
                <a:avLst/>
              </a:prstGeom>
              <a:blipFill rotWithShape="1">
                <a:blip r:embed="rId8"/>
                <a:stretch>
                  <a:fillRect l="-1100" t="-101282" b="-167949"/>
                </a:stretch>
              </a:blipFill>
            </p:spPr>
            <p:txBody>
              <a:bodyPr/>
              <a:lstStyle/>
              <a:p>
                <a:r>
                  <a:rPr lang="en-US">
                    <a:noFill/>
                  </a:rPr>
                  <a:t> </a:t>
                </a:r>
              </a:p>
            </p:txBody>
          </p:sp>
        </mc:Fallback>
      </mc:AlternateContent>
    </p:spTree>
    <p:extLst>
      <p:ext uri="{BB962C8B-B14F-4D97-AF65-F5344CB8AC3E}">
        <p14:creationId xmlns:p14="http://schemas.microsoft.com/office/powerpoint/2010/main" val="3303378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animBg="1"/>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BB92FF5-B714-4E8B-B7B6-255694A7BCB5}" type="datetime1">
              <a:rPr lang="en-US" smtClean="0"/>
              <a:t>7/5/2021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cs typeface="Times New Roman" panose="02020603050405020304" pitchFamily="18" charset="0"/>
              </a:rPr>
              <a:t>Faculty Video Links, </a:t>
            </a:r>
            <a:r>
              <a:rPr lang="en-US" sz="2400" b="1" dirty="0" err="1">
                <a:cs typeface="Times New Roman" panose="02020603050405020304" pitchFamily="18" charset="0"/>
              </a:rPr>
              <a:t>Youtube</a:t>
            </a:r>
            <a:r>
              <a:rPr lang="en-US" sz="2400" b="1" dirty="0">
                <a:cs typeface="Times New Roman" panose="02020603050405020304" pitchFamily="18" charset="0"/>
              </a:rPr>
              <a:t> &amp; NPTEL Video Links and Online Courses Details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Rectangle 8"/>
          <p:cNvSpPr/>
          <p:nvPr/>
        </p:nvSpPr>
        <p:spPr>
          <a:xfrm>
            <a:off x="533400" y="1219200"/>
            <a:ext cx="8077200" cy="4862870"/>
          </a:xfrm>
          <a:prstGeom prst="rect">
            <a:avLst/>
          </a:prstGeom>
        </p:spPr>
        <p:txBody>
          <a:bodyPr wrap="square">
            <a:spAutoFit/>
          </a:bodyPr>
          <a:lstStyle/>
          <a:p>
            <a:pPr marL="457200" indent="-457200">
              <a:buFont typeface="Arial" pitchFamily="34" charset="0"/>
              <a:buChar char="•"/>
            </a:pPr>
            <a:r>
              <a:rPr lang="en-US" sz="2800" b="1" dirty="0" smtClean="0"/>
              <a:t>Double Integral</a:t>
            </a:r>
          </a:p>
          <a:p>
            <a:pPr marL="342900" indent="-342900">
              <a:buFont typeface="Arial" pitchFamily="34" charset="0"/>
              <a:buChar char="•"/>
            </a:pPr>
            <a:r>
              <a:rPr lang="en-US" sz="2400" dirty="0" smtClean="0"/>
              <a:t>NPTEL: Lecture 17 – Double Integral</a:t>
            </a:r>
            <a:endParaRPr lang="en-US" sz="2400" u="sng" dirty="0">
              <a:solidFill>
                <a:schemeClr val="tx2">
                  <a:lumMod val="60000"/>
                  <a:lumOff val="40000"/>
                </a:schemeClr>
              </a:solidFill>
            </a:endParaRPr>
          </a:p>
          <a:p>
            <a:pPr marL="342900" indent="-342900">
              <a:buFont typeface="Arial" pitchFamily="34" charset="0"/>
              <a:buChar char="•"/>
            </a:pPr>
            <a:r>
              <a:rPr lang="en-US" sz="2200" u="sng" dirty="0" smtClean="0">
                <a:solidFill>
                  <a:schemeClr val="tx2">
                    <a:lumMod val="60000"/>
                    <a:lumOff val="40000"/>
                  </a:schemeClr>
                </a:solidFill>
                <a:hlinkClick r:id="rId3"/>
              </a:rPr>
              <a:t>https</a:t>
            </a:r>
            <a:r>
              <a:rPr lang="en-US" sz="2200" u="sng" dirty="0">
                <a:solidFill>
                  <a:schemeClr val="tx2">
                    <a:lumMod val="60000"/>
                    <a:lumOff val="40000"/>
                  </a:schemeClr>
                </a:solidFill>
                <a:hlinkClick r:id="rId3"/>
              </a:rPr>
              <a:t>://</a:t>
            </a:r>
            <a:r>
              <a:rPr lang="en-US" sz="2200" u="sng" dirty="0" smtClean="0">
                <a:solidFill>
                  <a:schemeClr val="tx2">
                    <a:lumMod val="60000"/>
                    <a:lumOff val="40000"/>
                  </a:schemeClr>
                </a:solidFill>
                <a:hlinkClick r:id="rId3"/>
              </a:rPr>
              <a:t>www.youtube.com/watch?v=3BbrC9JcjOU</a:t>
            </a:r>
            <a:endParaRPr lang="en-US" sz="2200" u="sng" dirty="0" smtClean="0">
              <a:solidFill>
                <a:schemeClr val="tx2">
                  <a:lumMod val="60000"/>
                  <a:lumOff val="40000"/>
                </a:schemeClr>
              </a:solidFill>
            </a:endParaRPr>
          </a:p>
          <a:p>
            <a:pPr marL="342900" indent="-342900">
              <a:buFont typeface="Arial" pitchFamily="34" charset="0"/>
              <a:buChar char="•"/>
            </a:pPr>
            <a:endParaRPr lang="en-US" sz="2400" u="sng" dirty="0" smtClean="0">
              <a:solidFill>
                <a:schemeClr val="tx2">
                  <a:lumMod val="60000"/>
                  <a:lumOff val="40000"/>
                </a:schemeClr>
              </a:solidFill>
            </a:endParaRPr>
          </a:p>
          <a:p>
            <a:pPr marL="342900" indent="-342900">
              <a:buFont typeface="Arial" pitchFamily="34" charset="0"/>
              <a:buChar char="•"/>
            </a:pPr>
            <a:r>
              <a:rPr lang="en-US" sz="2400" dirty="0"/>
              <a:t>NPTEL: Lecture </a:t>
            </a:r>
            <a:r>
              <a:rPr lang="en-US" sz="2400" dirty="0" smtClean="0"/>
              <a:t>30 </a:t>
            </a:r>
            <a:r>
              <a:rPr lang="en-US" sz="2400" dirty="0"/>
              <a:t>– Double </a:t>
            </a:r>
            <a:r>
              <a:rPr lang="en-US" sz="2400" dirty="0" smtClean="0"/>
              <a:t>Integral</a:t>
            </a:r>
            <a:endParaRPr lang="en-US" sz="2400" u="sng" dirty="0" smtClean="0">
              <a:solidFill>
                <a:schemeClr val="tx2">
                  <a:lumMod val="60000"/>
                  <a:lumOff val="40000"/>
                </a:schemeClr>
              </a:solidFill>
            </a:endParaRPr>
          </a:p>
          <a:p>
            <a:pPr marL="342900" indent="-342900">
              <a:buFont typeface="Arial" pitchFamily="34" charset="0"/>
              <a:buChar char="•"/>
            </a:pPr>
            <a:r>
              <a:rPr lang="en-US" sz="2200" u="sng" dirty="0">
                <a:solidFill>
                  <a:schemeClr val="tx2">
                    <a:lumMod val="60000"/>
                    <a:lumOff val="40000"/>
                  </a:schemeClr>
                </a:solidFill>
                <a:hlinkClick r:id="rId4"/>
              </a:rPr>
              <a:t>https://www.youtube.com/watch?v=-</a:t>
            </a:r>
            <a:r>
              <a:rPr lang="en-US" sz="2200" u="sng" dirty="0" smtClean="0">
                <a:solidFill>
                  <a:schemeClr val="tx2">
                    <a:lumMod val="60000"/>
                    <a:lumOff val="40000"/>
                  </a:schemeClr>
                </a:solidFill>
                <a:hlinkClick r:id="rId4"/>
              </a:rPr>
              <a:t>DduB46CoZY</a:t>
            </a:r>
            <a:endParaRPr lang="en-US" sz="2200" u="sng" dirty="0" smtClean="0">
              <a:solidFill>
                <a:schemeClr val="tx2">
                  <a:lumMod val="60000"/>
                  <a:lumOff val="40000"/>
                </a:schemeClr>
              </a:solidFill>
            </a:endParaRPr>
          </a:p>
          <a:p>
            <a:endParaRPr lang="en-US" sz="2200" u="sng" dirty="0" smtClean="0">
              <a:solidFill>
                <a:schemeClr val="tx2">
                  <a:lumMod val="60000"/>
                  <a:lumOff val="40000"/>
                </a:schemeClr>
              </a:solidFill>
            </a:endParaRPr>
          </a:p>
          <a:p>
            <a:endParaRPr lang="en-US" sz="2800" dirty="0" smtClean="0"/>
          </a:p>
          <a:p>
            <a:pPr marL="457200" indent="-457200">
              <a:buFont typeface="Arial" pitchFamily="34" charset="0"/>
              <a:buChar char="•"/>
            </a:pPr>
            <a:r>
              <a:rPr lang="en-US" sz="2800" b="1" dirty="0" smtClean="0"/>
              <a:t>Triple </a:t>
            </a:r>
            <a:r>
              <a:rPr lang="en-US" sz="2800" b="1" dirty="0"/>
              <a:t>Integral</a:t>
            </a:r>
          </a:p>
          <a:p>
            <a:endParaRPr lang="en-US" sz="2000" dirty="0" smtClean="0"/>
          </a:p>
          <a:p>
            <a:pPr marL="342900" indent="-342900">
              <a:buFont typeface="Arial" pitchFamily="34" charset="0"/>
              <a:buChar char="•"/>
            </a:pPr>
            <a:r>
              <a:rPr lang="en-US" sz="2400" dirty="0" smtClean="0"/>
              <a:t>NPTEL: Lecture 22</a:t>
            </a:r>
            <a:r>
              <a:rPr lang="en-US" sz="2400" dirty="0"/>
              <a:t>– </a:t>
            </a:r>
            <a:r>
              <a:rPr lang="en-US" sz="2400" dirty="0" smtClean="0"/>
              <a:t>Triple Integral</a:t>
            </a:r>
            <a:endParaRPr lang="en-US" sz="2400" u="sng" dirty="0" smtClean="0">
              <a:solidFill>
                <a:schemeClr val="tx2">
                  <a:lumMod val="60000"/>
                  <a:lumOff val="40000"/>
                </a:schemeClr>
              </a:solidFill>
            </a:endParaRPr>
          </a:p>
          <a:p>
            <a:pPr marL="342900" indent="-342900">
              <a:buFont typeface="Arial" pitchFamily="34" charset="0"/>
              <a:buChar char="•"/>
            </a:pPr>
            <a:r>
              <a:rPr lang="en-US" sz="2200" u="sng" dirty="0" smtClean="0">
                <a:hlinkClick r:id="rId5"/>
              </a:rPr>
              <a:t>https</a:t>
            </a:r>
            <a:r>
              <a:rPr lang="en-US" sz="2200" u="sng" dirty="0">
                <a:hlinkClick r:id="rId5"/>
              </a:rPr>
              <a:t>://</a:t>
            </a:r>
            <a:r>
              <a:rPr lang="en-US" sz="2200" u="sng" dirty="0" smtClean="0">
                <a:hlinkClick r:id="rId5"/>
              </a:rPr>
              <a:t>www.youtube.com/watch?v=VvKAuFBJLs0</a:t>
            </a:r>
            <a:endParaRPr lang="en-US" sz="2200" u="sng" dirty="0" smtClean="0"/>
          </a:p>
          <a:p>
            <a:endParaRPr lang="en-US" sz="2200" dirty="0"/>
          </a:p>
        </p:txBody>
      </p:sp>
    </p:spTree>
    <p:extLst>
      <p:ext uri="{BB962C8B-B14F-4D97-AF65-F5344CB8AC3E}">
        <p14:creationId xmlns:p14="http://schemas.microsoft.com/office/powerpoint/2010/main" val="3593061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xEl>
                                              <p:pRg st="4" end="4"/>
                                            </p:txEl>
                                          </p:spTgt>
                                        </p:tgtEl>
                                        <p:attrNameLst>
                                          <p:attrName>style.visibility</p:attrName>
                                        </p:attrNameLst>
                                      </p:cBhvr>
                                      <p:to>
                                        <p:strVal val="visible"/>
                                      </p:to>
                                    </p:set>
                                    <p:animEffect transition="in" filter="fade">
                                      <p:cBhvr>
                                        <p:cTn id="20" dur="500"/>
                                        <p:tgtEl>
                                          <p:spTgt spid="9">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animEffect transition="in" filter="fade">
                                      <p:cBhvr>
                                        <p:cTn id="23" dur="500"/>
                                        <p:tgtEl>
                                          <p:spTgt spid="9">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xEl>
                                              <p:pRg st="8" end="8"/>
                                            </p:txEl>
                                          </p:spTgt>
                                        </p:tgtEl>
                                        <p:attrNameLst>
                                          <p:attrName>style.visibility</p:attrName>
                                        </p:attrNameLst>
                                      </p:cBhvr>
                                      <p:to>
                                        <p:strVal val="visible"/>
                                      </p:to>
                                    </p:set>
                                    <p:animEffect transition="in" filter="fade">
                                      <p:cBhvr>
                                        <p:cTn id="28" dur="500"/>
                                        <p:tgtEl>
                                          <p:spTgt spid="9">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
                                            <p:txEl>
                                              <p:pRg st="10" end="10"/>
                                            </p:txEl>
                                          </p:spTgt>
                                        </p:tgtEl>
                                        <p:attrNameLst>
                                          <p:attrName>style.visibility</p:attrName>
                                        </p:attrNameLst>
                                      </p:cBhvr>
                                      <p:to>
                                        <p:strVal val="visible"/>
                                      </p:to>
                                    </p:set>
                                    <p:animEffect transition="in" filter="fade">
                                      <p:cBhvr>
                                        <p:cTn id="33" dur="500"/>
                                        <p:tgtEl>
                                          <p:spTgt spid="9">
                                            <p:txEl>
                                              <p:pRg st="10" end="1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9">
                                            <p:txEl>
                                              <p:pRg st="11" end="11"/>
                                            </p:txEl>
                                          </p:spTgt>
                                        </p:tgtEl>
                                        <p:attrNameLst>
                                          <p:attrName>style.visibility</p:attrName>
                                        </p:attrNameLst>
                                      </p:cBhvr>
                                      <p:to>
                                        <p:strVal val="visible"/>
                                      </p:to>
                                    </p:set>
                                    <p:animEffect transition="in" filter="fade">
                                      <p:cBhvr>
                                        <p:cTn id="36" dur="500"/>
                                        <p:tgtEl>
                                          <p:spTgt spid="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914400" y="1600200"/>
            <a:ext cx="7772400" cy="4525963"/>
          </a:xfrm>
        </p:spPr>
        <p:txBody>
          <a:bodyPr/>
          <a:lstStyle/>
          <a:p>
            <a:pPr>
              <a:buFont typeface="Wingdings" pitchFamily="2" charset="2"/>
              <a:buChar char="ü"/>
            </a:pPr>
            <a:r>
              <a:rPr lang="en-US" sz="2200" dirty="0" smtClean="0"/>
              <a:t>Double Integral</a:t>
            </a:r>
          </a:p>
          <a:p>
            <a:endParaRPr lang="en-US" sz="2200" dirty="0"/>
          </a:p>
          <a:p>
            <a:pPr marL="0" indent="0">
              <a:buNone/>
            </a:pPr>
            <a:endParaRPr lang="en-US" sz="2200" dirty="0" smtClean="0"/>
          </a:p>
          <a:p>
            <a:pPr>
              <a:buFont typeface="Wingdings" pitchFamily="2" charset="2"/>
              <a:buChar char="ü"/>
            </a:pPr>
            <a:r>
              <a:rPr lang="en-US" sz="2200" dirty="0" smtClean="0"/>
              <a:t>Triple Integral</a:t>
            </a:r>
          </a:p>
          <a:p>
            <a:pPr>
              <a:buNone/>
            </a:pPr>
            <a:r>
              <a:rPr lang="en-US" dirty="0" smtClean="0"/>
              <a:t>	</a:t>
            </a:r>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cs typeface="Times New Roman" pitchFamily="18" charset="0"/>
              </a:rPr>
              <a:t>Recap</a:t>
            </a:r>
            <a:endParaRPr lang="en-US" sz="3400" b="1" dirty="0"/>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0" name="Date Placeholder 5"/>
          <p:cNvSpPr>
            <a:spLocks noGrp="1"/>
          </p:cNvSpPr>
          <p:nvPr>
            <p:ph type="dt" sz="half" idx="10"/>
          </p:nvPr>
        </p:nvSpPr>
        <p:spPr>
          <a:xfrm>
            <a:off x="457200" y="6356350"/>
            <a:ext cx="2133600" cy="365125"/>
          </a:xfrm>
        </p:spPr>
        <p:txBody>
          <a:bodyPr/>
          <a:lstStyle/>
          <a:p>
            <a:fld id="{1881F70B-1B21-4B2B-B9E9-B3882AA1ED2E}" type="datetime1">
              <a:rPr lang="en-US" smtClean="0"/>
              <a:t>7/5/2021</a:t>
            </a:fld>
            <a:endParaRPr lang="en-US"/>
          </a:p>
        </p:txBody>
      </p:sp>
      <p:sp>
        <p:nvSpPr>
          <p:cNvPr id="11"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27</a:t>
            </a:fld>
            <a:endParaRPr lang="en-US"/>
          </a:p>
        </p:txBody>
      </p:sp>
      <p:sp>
        <p:nvSpPr>
          <p:cNvPr id="12"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Tree>
    <p:extLst>
      <p:ext uri="{BB962C8B-B14F-4D97-AF65-F5344CB8AC3E}">
        <p14:creationId xmlns:p14="http://schemas.microsoft.com/office/powerpoint/2010/main" val="406615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smtClean="0"/>
              <a:t>Topic Objective</a:t>
            </a:r>
            <a:endParaRPr lang="en-US" sz="3200" b="1" dirty="0"/>
          </a:p>
        </p:txBody>
      </p:sp>
      <p:pic>
        <p:nvPicPr>
          <p:cNvPr id="8" name="Picture 2" descr="E:\NIET\Project\xLogo11.png.pagespeed.ic.pydHLuCQEZ.png"/>
          <p:cNvPicPr>
            <a:picLocks noChangeAspect="1" noChangeArrowheads="1"/>
          </p:cNvPicPr>
          <p:nvPr/>
        </p:nvPicPr>
        <p:blipFill>
          <a:blip r:embed="rId3" cstate="print"/>
          <a:srcRect/>
          <a:stretch>
            <a:fillRect/>
          </a:stretch>
        </p:blipFill>
        <p:spPr bwMode="auto">
          <a:xfrm>
            <a:off x="0" y="0"/>
            <a:ext cx="1447800" cy="817163"/>
          </a:xfrm>
          <a:prstGeom prst="rect">
            <a:avLst/>
          </a:prstGeom>
          <a:noFill/>
        </p:spPr>
      </p:pic>
      <p:sp>
        <p:nvSpPr>
          <p:cNvPr id="2" name="Rectangle 1"/>
          <p:cNvSpPr/>
          <p:nvPr/>
        </p:nvSpPr>
        <p:spPr>
          <a:xfrm>
            <a:off x="1768961" y="1066800"/>
            <a:ext cx="5685274" cy="523220"/>
          </a:xfrm>
          <a:prstGeom prst="rect">
            <a:avLst/>
          </a:prstGeom>
        </p:spPr>
        <p:txBody>
          <a:bodyPr wrap="none">
            <a:spAutoFit/>
          </a:bodyPr>
          <a:lstStyle/>
          <a:p>
            <a:pPr lvl="0" algn="ctr">
              <a:spcBef>
                <a:spcPct val="0"/>
              </a:spcBef>
              <a:defRPr/>
            </a:pPr>
            <a:r>
              <a:rPr lang="en-US" sz="2800" b="1" u="sng" dirty="0">
                <a:cs typeface="Times New Roman" pitchFamily="18" charset="0"/>
              </a:rPr>
              <a:t>Change of order of integration </a:t>
            </a:r>
            <a:r>
              <a:rPr lang="en-US" sz="2800" b="1" u="sng" dirty="0" smtClean="0">
                <a:cs typeface="Times New Roman" pitchFamily="18" charset="0"/>
              </a:rPr>
              <a:t>(CO 1)</a:t>
            </a:r>
            <a:endParaRPr lang="en-US" sz="2800" b="1" u="sng" dirty="0"/>
          </a:p>
        </p:txBody>
      </p:sp>
      <p:sp>
        <p:nvSpPr>
          <p:cNvPr id="10" name="Date Placeholder 5"/>
          <p:cNvSpPr>
            <a:spLocks noGrp="1"/>
          </p:cNvSpPr>
          <p:nvPr>
            <p:ph type="dt" sz="half" idx="10"/>
          </p:nvPr>
        </p:nvSpPr>
        <p:spPr>
          <a:xfrm>
            <a:off x="457200" y="6356350"/>
            <a:ext cx="2133600" cy="365125"/>
          </a:xfrm>
        </p:spPr>
        <p:txBody>
          <a:bodyPr/>
          <a:lstStyle/>
          <a:p>
            <a:fld id="{EBCB7A78-5432-4F86-8336-91C3683C66E3}" type="datetime1">
              <a:rPr lang="en-US" smtClean="0"/>
              <a:t>7/5/2021</a:t>
            </a:fld>
            <a:endParaRPr lang="en-US"/>
          </a:p>
        </p:txBody>
      </p:sp>
      <p:sp>
        <p:nvSpPr>
          <p:cNvPr id="11"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28</a:t>
            </a:fld>
            <a:endParaRPr lang="en-US"/>
          </a:p>
        </p:txBody>
      </p:sp>
      <p:sp>
        <p:nvSpPr>
          <p:cNvPr id="12"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graphicFrame>
        <p:nvGraphicFramePr>
          <p:cNvPr id="13" name="Object 2"/>
          <p:cNvGraphicFramePr>
            <a:graphicFrameLocks noChangeAspect="1"/>
          </p:cNvGraphicFramePr>
          <p:nvPr>
            <p:extLst>
              <p:ext uri="{D42A27DB-BD31-4B8C-83A1-F6EECF244321}">
                <p14:modId xmlns:p14="http://schemas.microsoft.com/office/powerpoint/2010/main" val="3651945859"/>
              </p:ext>
            </p:extLst>
          </p:nvPr>
        </p:nvGraphicFramePr>
        <p:xfrm>
          <a:off x="3429000" y="4267200"/>
          <a:ext cx="1323658" cy="838200"/>
        </p:xfrm>
        <a:graphic>
          <a:graphicData uri="http://schemas.openxmlformats.org/presentationml/2006/ole">
            <mc:AlternateContent xmlns:mc="http://schemas.openxmlformats.org/markup-compatibility/2006">
              <mc:Choice xmlns:v="urn:schemas-microsoft-com:vml" Requires="v">
                <p:oleObj spid="_x0000_s295951" name="Equation" r:id="rId4" imgW="761669" imgH="482391" progId="Equation.3">
                  <p:embed/>
                </p:oleObj>
              </mc:Choice>
              <mc:Fallback>
                <p:oleObj name="Equation" r:id="rId4" imgW="761669" imgH="482391" progId="Equation.3">
                  <p:embed/>
                  <p:pic>
                    <p:nvPicPr>
                      <p:cNvPr id="0"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4267200"/>
                        <a:ext cx="1323658"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Rectangle 13"/>
          <p:cNvSpPr/>
          <p:nvPr/>
        </p:nvSpPr>
        <p:spPr>
          <a:xfrm>
            <a:off x="609600" y="2057400"/>
            <a:ext cx="7848599" cy="1785104"/>
          </a:xfrm>
          <a:prstGeom prst="rect">
            <a:avLst/>
          </a:prstGeom>
        </p:spPr>
        <p:txBody>
          <a:bodyPr wrap="square">
            <a:spAutoFit/>
          </a:bodyPr>
          <a:lstStyle/>
          <a:p>
            <a:pPr marL="342900" indent="-342900" algn="just" fontAlgn="auto">
              <a:spcAft>
                <a:spcPts val="0"/>
              </a:spcAft>
              <a:buClr>
                <a:schemeClr val="accent3"/>
              </a:buClr>
              <a:buFont typeface="Arial" pitchFamily="34" charset="0"/>
              <a:buChar char="•"/>
              <a:defRPr/>
            </a:pPr>
            <a:r>
              <a:rPr lang="en-US" sz="2200" dirty="0" smtClean="0">
                <a:cs typeface="Times New Roman" pitchFamily="18" charset="0"/>
              </a:rPr>
              <a:t>Students will be able to evaluate integral by change of order of integration.</a:t>
            </a:r>
          </a:p>
          <a:p>
            <a:pPr marL="342900" indent="-342900" algn="just" fontAlgn="auto">
              <a:spcAft>
                <a:spcPts val="0"/>
              </a:spcAft>
              <a:buClr>
                <a:schemeClr val="accent3"/>
              </a:buClr>
              <a:buFont typeface="Arial" pitchFamily="34" charset="0"/>
              <a:buChar char="•"/>
              <a:defRPr/>
            </a:pPr>
            <a:endParaRPr lang="en-US" sz="2200" dirty="0" smtClean="0">
              <a:cs typeface="Times New Roman" pitchFamily="18" charset="0"/>
            </a:endParaRPr>
          </a:p>
          <a:p>
            <a:pPr marL="342900" indent="-342900" algn="just" fontAlgn="auto">
              <a:spcAft>
                <a:spcPts val="0"/>
              </a:spcAft>
              <a:buClr>
                <a:schemeClr val="accent3"/>
              </a:buClr>
              <a:buFont typeface="Arial" pitchFamily="34" charset="0"/>
              <a:buChar char="•"/>
              <a:defRPr/>
            </a:pPr>
            <a:r>
              <a:rPr lang="en-US" sz="2200" dirty="0" smtClean="0">
                <a:cs typeface="Times New Roman" pitchFamily="18" charset="0"/>
              </a:rPr>
              <a:t>Sometimes </a:t>
            </a:r>
            <a:r>
              <a:rPr lang="en-US" sz="2200" dirty="0">
                <a:cs typeface="Times New Roman" pitchFamily="18" charset="0"/>
              </a:rPr>
              <a:t>evaluation of double integral become easier by changing the order of integration.  e.g. </a:t>
            </a:r>
          </a:p>
        </p:txBody>
      </p:sp>
    </p:spTree>
    <p:extLst>
      <p:ext uri="{BB962C8B-B14F-4D97-AF65-F5344CB8AC3E}">
        <p14:creationId xmlns:p14="http://schemas.microsoft.com/office/powerpoint/2010/main" val="33369639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fade">
                                      <p:cBhvr>
                                        <p:cTn id="12" dur="500"/>
                                        <p:tgtEl>
                                          <p:spTgt spid="1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400" b="1" dirty="0">
                <a:cs typeface="Times New Roman" pitchFamily="18" charset="0"/>
              </a:rPr>
              <a:t>Change of order of </a:t>
            </a:r>
            <a:r>
              <a:rPr lang="en-US" sz="3400" b="1" dirty="0" smtClean="0">
                <a:cs typeface="Times New Roman" pitchFamily="18" charset="0"/>
              </a:rPr>
              <a:t>integration (CO 1)</a:t>
            </a:r>
            <a:endParaRPr lang="en-US" sz="3400" b="1" dirty="0">
              <a:cs typeface="Times New Roman" pitchFamily="18" charset="0"/>
            </a:endParaRPr>
          </a:p>
        </p:txBody>
      </p:sp>
      <p:pic>
        <p:nvPicPr>
          <p:cNvPr id="12"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3" name="Rectangle 2"/>
          <p:cNvSpPr/>
          <p:nvPr/>
        </p:nvSpPr>
        <p:spPr>
          <a:xfrm>
            <a:off x="672150" y="1371599"/>
            <a:ext cx="7873621" cy="769441"/>
          </a:xfrm>
          <a:prstGeom prst="rect">
            <a:avLst/>
          </a:prstGeom>
        </p:spPr>
        <p:txBody>
          <a:bodyPr wrap="square">
            <a:spAutoFit/>
          </a:bodyPr>
          <a:lstStyle/>
          <a:p>
            <a:pPr marL="342900" indent="-342900" algn="just" fontAlgn="auto">
              <a:spcAft>
                <a:spcPts val="0"/>
              </a:spcAft>
              <a:buClr>
                <a:schemeClr val="accent3"/>
              </a:buClr>
              <a:buFont typeface="Arial" pitchFamily="34" charset="0"/>
              <a:buChar char="•"/>
              <a:defRPr/>
            </a:pPr>
            <a:r>
              <a:rPr lang="en-US" sz="2200" dirty="0">
                <a:cs typeface="Times New Roman" pitchFamily="18" charset="0"/>
              </a:rPr>
              <a:t>To change the order of integration first, draw the region of integration with the help of limits of integration.</a:t>
            </a:r>
          </a:p>
        </p:txBody>
      </p:sp>
      <p:sp>
        <p:nvSpPr>
          <p:cNvPr id="13" name="Rectangle 12"/>
          <p:cNvSpPr/>
          <p:nvPr/>
        </p:nvSpPr>
        <p:spPr>
          <a:xfrm>
            <a:off x="506672" y="3047999"/>
            <a:ext cx="8267700" cy="769441"/>
          </a:xfrm>
          <a:prstGeom prst="rect">
            <a:avLst/>
          </a:prstGeom>
        </p:spPr>
        <p:txBody>
          <a:bodyPr wrap="square">
            <a:spAutoFit/>
          </a:bodyPr>
          <a:lstStyle/>
          <a:p>
            <a:pPr marL="342900" indent="-342900" algn="just" fontAlgn="auto">
              <a:spcAft>
                <a:spcPts val="0"/>
              </a:spcAft>
              <a:buClr>
                <a:schemeClr val="accent3"/>
              </a:buClr>
              <a:buFont typeface="Arial" pitchFamily="34" charset="0"/>
              <a:buChar char="•"/>
              <a:defRPr/>
            </a:pPr>
            <a:r>
              <a:rPr lang="en-US" sz="2200" dirty="0">
                <a:cs typeface="Times New Roman" pitchFamily="18" charset="0"/>
              </a:rPr>
              <a:t>Secondly, draw vertical or horizontal strips as per the required order of integration.</a:t>
            </a:r>
          </a:p>
        </p:txBody>
      </p:sp>
      <p:sp>
        <p:nvSpPr>
          <p:cNvPr id="16" name="Date Placeholder 5"/>
          <p:cNvSpPr>
            <a:spLocks noGrp="1"/>
          </p:cNvSpPr>
          <p:nvPr>
            <p:ph type="dt" sz="half" idx="10"/>
          </p:nvPr>
        </p:nvSpPr>
        <p:spPr>
          <a:xfrm>
            <a:off x="457200" y="6356350"/>
            <a:ext cx="2133600" cy="365125"/>
          </a:xfrm>
        </p:spPr>
        <p:txBody>
          <a:bodyPr/>
          <a:lstStyle/>
          <a:p>
            <a:fld id="{C0CB3744-0959-48A5-81B7-FB5CFAE9ACAA}" type="datetime1">
              <a:rPr lang="en-US" smtClean="0"/>
              <a:t>7/5/2021</a:t>
            </a:fld>
            <a:endParaRPr lang="en-US"/>
          </a:p>
        </p:txBody>
      </p:sp>
      <p:sp>
        <p:nvSpPr>
          <p:cNvPr id="17"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29</a:t>
            </a:fld>
            <a:endParaRPr lang="en-US"/>
          </a:p>
        </p:txBody>
      </p:sp>
      <p:sp>
        <p:nvSpPr>
          <p:cNvPr id="18"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Tree>
    <p:extLst>
      <p:ext uri="{BB962C8B-B14F-4D97-AF65-F5344CB8AC3E}">
        <p14:creationId xmlns:p14="http://schemas.microsoft.com/office/powerpoint/2010/main" val="3184743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2"/>
            <a:ext cx="7772400" cy="4724398"/>
          </a:xfrm>
        </p:spPr>
        <p:txBody>
          <a:bodyPr>
            <a:normAutofit/>
          </a:bodyPr>
          <a:lstStyle/>
          <a:p>
            <a:pPr algn="just"/>
            <a:r>
              <a:rPr lang="en-US" sz="2200" dirty="0" smtClean="0"/>
              <a:t> </a:t>
            </a:r>
            <a:r>
              <a:rPr lang="en-US" sz="2200" dirty="0"/>
              <a:t>The objective of this course is to familiarize the engineering students with techniques of </a:t>
            </a:r>
            <a:r>
              <a:rPr lang="en-US" sz="2200" dirty="0" smtClean="0"/>
              <a:t>solving matrices, differential calculus, multivariable calculus problems. </a:t>
            </a:r>
            <a:r>
              <a:rPr lang="en-US" sz="2200" dirty="0"/>
              <a:t>It aims to equip the students with adequate knowledge of mathematics that will enable them in formulating problems and solving problems analytically</a:t>
            </a:r>
            <a:r>
              <a:rPr lang="en-US" sz="2000" dirty="0"/>
              <a:t>.</a:t>
            </a:r>
          </a:p>
          <a:p>
            <a:pPr algn="just"/>
            <a:endParaRPr lang="en-US" sz="2200" dirty="0" smtClean="0"/>
          </a:p>
          <a:p>
            <a:pPr algn="just"/>
            <a:endParaRPr lang="en-US" sz="2200" dirty="0"/>
          </a:p>
          <a:p>
            <a:pPr algn="just"/>
            <a:endParaRPr lang="en-US" sz="2200" dirty="0" smtClean="0"/>
          </a:p>
          <a:p>
            <a:pPr algn="just">
              <a:buNone/>
            </a:pPr>
            <a:endParaRPr lang="en-US" sz="1800" dirty="0"/>
          </a:p>
          <a:p>
            <a:pPr algn="just"/>
            <a:endParaRPr lang="en-US" sz="1800" dirty="0"/>
          </a:p>
        </p:txBody>
      </p:sp>
      <p:sp>
        <p:nvSpPr>
          <p:cNvPr id="9"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lvl="0">
              <a:defRPr/>
            </a:pPr>
            <a:r>
              <a:rPr lang="en-US" sz="3400" b="1" dirty="0"/>
              <a:t>Course Objective</a:t>
            </a:r>
          </a:p>
        </p:txBody>
      </p:sp>
      <p:pic>
        <p:nvPicPr>
          <p:cNvPr id="10"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8" name="Date Placeholder 5"/>
          <p:cNvSpPr>
            <a:spLocks noGrp="1"/>
          </p:cNvSpPr>
          <p:nvPr>
            <p:ph type="dt" sz="half" idx="10"/>
          </p:nvPr>
        </p:nvSpPr>
        <p:spPr>
          <a:xfrm>
            <a:off x="457200" y="6356350"/>
            <a:ext cx="2133600" cy="365125"/>
          </a:xfrm>
        </p:spPr>
        <p:txBody>
          <a:bodyPr/>
          <a:lstStyle/>
          <a:p>
            <a:fld id="{C34869F2-C9DD-48AC-A643-F1563525D764}" type="datetime1">
              <a:rPr lang="en-US" smtClean="0"/>
              <a:t>7/5/2021</a:t>
            </a:fld>
            <a:endParaRPr lang="en-US"/>
          </a:p>
        </p:txBody>
      </p:sp>
      <p:sp>
        <p:nvSpPr>
          <p:cNvPr id="14"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3</a:t>
            </a:fld>
            <a:endParaRPr lang="en-US"/>
          </a:p>
        </p:txBody>
      </p:sp>
      <p:sp>
        <p:nvSpPr>
          <p:cNvPr id="15"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Tree>
    <p:extLst>
      <p:ext uri="{BB962C8B-B14F-4D97-AF65-F5344CB8AC3E}">
        <p14:creationId xmlns:p14="http://schemas.microsoft.com/office/powerpoint/2010/main" val="17338431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400" b="1" dirty="0">
                <a:cs typeface="Times New Roman" pitchFamily="18" charset="0"/>
              </a:rPr>
              <a:t>Change of order of </a:t>
            </a:r>
            <a:r>
              <a:rPr lang="en-US" sz="3400" b="1" dirty="0" smtClean="0">
                <a:cs typeface="Times New Roman" pitchFamily="18" charset="0"/>
              </a:rPr>
              <a:t>integration (CO 1)</a:t>
            </a:r>
            <a:endParaRPr lang="en-US" sz="3400" b="1" dirty="0">
              <a:cs typeface="Times New Roman" pitchFamily="18" charset="0"/>
            </a:endParaRPr>
          </a:p>
        </p:txBody>
      </p:sp>
      <p:pic>
        <p:nvPicPr>
          <p:cNvPr id="12"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3" name="Rectangle 2"/>
          <p:cNvSpPr/>
          <p:nvPr/>
        </p:nvSpPr>
        <p:spPr>
          <a:xfrm>
            <a:off x="672150" y="859807"/>
            <a:ext cx="6795450" cy="523220"/>
          </a:xfrm>
          <a:prstGeom prst="rect">
            <a:avLst/>
          </a:prstGeom>
        </p:spPr>
        <p:txBody>
          <a:bodyPr wrap="square">
            <a:spAutoFit/>
          </a:bodyPr>
          <a:lstStyle/>
          <a:p>
            <a:pPr algn="just" fontAlgn="auto">
              <a:spcAft>
                <a:spcPts val="0"/>
              </a:spcAft>
              <a:buClr>
                <a:schemeClr val="accent3"/>
              </a:buClr>
              <a:defRPr/>
            </a:pPr>
            <a:r>
              <a:rPr lang="en-US" sz="2800" b="1" dirty="0" smtClean="0">
                <a:cs typeface="Times New Roman" pitchFamily="18" charset="0"/>
              </a:rPr>
              <a:t>Case 1: </a:t>
            </a:r>
            <a:r>
              <a:rPr lang="en-US" sz="2400" dirty="0" smtClean="0"/>
              <a:t>If </a:t>
            </a:r>
            <a:r>
              <a:rPr lang="en-US" sz="2400" dirty="0"/>
              <a:t>both the limits are constant</a:t>
            </a:r>
            <a:endParaRPr lang="en-US" sz="2400" b="1" dirty="0">
              <a:cs typeface="Times New Roman" pitchFamily="18" charset="0"/>
            </a:endParaRPr>
          </a:p>
        </p:txBody>
      </p:sp>
      <mc:AlternateContent xmlns:mc="http://schemas.openxmlformats.org/markup-compatibility/2006" xmlns:a14="http://schemas.microsoft.com/office/drawing/2010/main">
        <mc:Choice Requires="a14">
          <p:sp>
            <p:nvSpPr>
              <p:cNvPr id="13" name="Rectangle 12"/>
              <p:cNvSpPr/>
              <p:nvPr/>
            </p:nvSpPr>
            <p:spPr>
              <a:xfrm>
                <a:off x="497574" y="1524000"/>
                <a:ext cx="8267700" cy="2573910"/>
              </a:xfrm>
              <a:prstGeom prst="rect">
                <a:avLst/>
              </a:prstGeom>
            </p:spPr>
            <p:txBody>
              <a:bodyPr wrap="square">
                <a:spAutoFit/>
              </a:bodyPr>
              <a:lstStyle/>
              <a:p>
                <a:pPr algn="just" fontAlgn="auto">
                  <a:spcAft>
                    <a:spcPts val="0"/>
                  </a:spcAft>
                  <a:buClr>
                    <a:schemeClr val="accent3"/>
                  </a:buClr>
                  <a:defRPr/>
                </a:pPr>
                <a:r>
                  <a:rPr lang="en-US" sz="2200" dirty="0"/>
                  <a:t>In double integration if both the limits are constant, then the order of integration is immaterial, provided the limits of integrations are changed accordingly</a:t>
                </a:r>
                <a:r>
                  <a:rPr lang="en-US" sz="2200" dirty="0" smtClean="0"/>
                  <a:t>.</a:t>
                </a:r>
              </a:p>
              <a:p>
                <a:pPr algn="just" fontAlgn="auto">
                  <a:spcAft>
                    <a:spcPts val="0"/>
                  </a:spcAft>
                  <a:buClr>
                    <a:schemeClr val="accent3"/>
                  </a:buClr>
                  <a:defRPr/>
                </a:pPr>
                <a:endParaRPr lang="en-US" sz="2200" dirty="0">
                  <a:cs typeface="Times New Roman" pitchFamily="18" charset="0"/>
                </a:endParaRPr>
              </a:p>
              <a:p>
                <a:pPr algn="just" fontAlgn="auto">
                  <a:spcAft>
                    <a:spcPts val="0"/>
                  </a:spcAft>
                  <a:buClr>
                    <a:schemeClr val="accent3"/>
                  </a:buClr>
                  <a:defRPr/>
                </a:pPr>
                <a14:m>
                  <m:oMathPara xmlns:m="http://schemas.openxmlformats.org/officeDocument/2006/math">
                    <m:oMathParaPr>
                      <m:jc m:val="centerGroup"/>
                    </m:oMathParaPr>
                    <m:oMath xmlns:m="http://schemas.openxmlformats.org/officeDocument/2006/math">
                      <m:nary>
                        <m:naryPr>
                          <m:limLoc m:val="undOvr"/>
                          <m:ctrlPr>
                            <a:rPr lang="en-US" sz="2400" i="1">
                              <a:latin typeface="Cambria Math" panose="02040503050406030204" pitchFamily="18" charset="0"/>
                            </a:rPr>
                          </m:ctrlPr>
                        </m:naryPr>
                        <m:sub>
                          <m:r>
                            <a:rPr lang="en-US" sz="2400" i="1">
                              <a:latin typeface="Cambria Math"/>
                            </a:rPr>
                            <m:t>𝑐</m:t>
                          </m:r>
                        </m:sub>
                        <m:sup>
                          <m:r>
                            <a:rPr lang="en-US" sz="2400" i="1">
                              <a:latin typeface="Cambria Math"/>
                            </a:rPr>
                            <m:t>𝑑</m:t>
                          </m:r>
                        </m:sup>
                        <m:e>
                          <m:nary>
                            <m:naryPr>
                              <m:limLoc m:val="subSup"/>
                              <m:ctrlPr>
                                <a:rPr lang="en-US" sz="2400" i="1">
                                  <a:latin typeface="Cambria Math" panose="02040503050406030204" pitchFamily="18" charset="0"/>
                                </a:rPr>
                              </m:ctrlPr>
                            </m:naryPr>
                            <m:sub>
                              <m:r>
                                <a:rPr lang="en-US" sz="2400" i="1">
                                  <a:latin typeface="Cambria Math"/>
                                </a:rPr>
                                <m:t>𝑎</m:t>
                              </m:r>
                            </m:sub>
                            <m:sup>
                              <m:r>
                                <a:rPr lang="en-US" sz="2400" i="1">
                                  <a:latin typeface="Cambria Math"/>
                                </a:rPr>
                                <m:t>𝑏</m:t>
                              </m:r>
                            </m:sup>
                            <m:e>
                              <m:r>
                                <a:rPr lang="en-US" sz="2400" i="1">
                                  <a:latin typeface="Cambria Math"/>
                                </a:rPr>
                                <m:t>𝑓</m:t>
                              </m:r>
                              <m:d>
                                <m:dPr>
                                  <m:ctrlPr>
                                    <a:rPr lang="en-US" sz="2400" i="1">
                                      <a:latin typeface="Cambria Math" panose="02040503050406030204" pitchFamily="18" charset="0"/>
                                    </a:rPr>
                                  </m:ctrlPr>
                                </m:dPr>
                                <m:e>
                                  <m:r>
                                    <a:rPr lang="en-US" sz="2400" i="1">
                                      <a:latin typeface="Cambria Math"/>
                                    </a:rPr>
                                    <m:t>𝑥</m:t>
                                  </m:r>
                                  <m:r>
                                    <a:rPr lang="en-US" sz="2400" i="1">
                                      <a:latin typeface="Cambria Math"/>
                                    </a:rPr>
                                    <m:t>,</m:t>
                                  </m:r>
                                  <m:r>
                                    <a:rPr lang="en-US" sz="2400" i="1">
                                      <a:latin typeface="Cambria Math"/>
                                    </a:rPr>
                                    <m:t>𝑦</m:t>
                                  </m:r>
                                </m:e>
                              </m:d>
                              <m:r>
                                <a:rPr lang="en-US" sz="2400" i="1">
                                  <a:latin typeface="Cambria Math"/>
                                </a:rPr>
                                <m:t>𝑑𝑥𝑑𝑦</m:t>
                              </m:r>
                              <m:r>
                                <a:rPr lang="en-US" sz="2400" i="1">
                                  <a:latin typeface="Cambria Math"/>
                                </a:rPr>
                                <m:t>= </m:t>
                              </m:r>
                            </m:e>
                          </m:nary>
                        </m:e>
                      </m:nary>
                      <m:nary>
                        <m:naryPr>
                          <m:limLoc m:val="undOvr"/>
                          <m:ctrlPr>
                            <a:rPr lang="en-US" sz="2400" i="1">
                              <a:latin typeface="Cambria Math" panose="02040503050406030204" pitchFamily="18" charset="0"/>
                            </a:rPr>
                          </m:ctrlPr>
                        </m:naryPr>
                        <m:sub>
                          <m:r>
                            <a:rPr lang="en-US" sz="2400" i="1">
                              <a:latin typeface="Cambria Math"/>
                            </a:rPr>
                            <m:t>𝑎</m:t>
                          </m:r>
                        </m:sub>
                        <m:sup>
                          <m:r>
                            <a:rPr lang="en-US" sz="2400" i="1">
                              <a:latin typeface="Cambria Math"/>
                            </a:rPr>
                            <m:t>𝑏</m:t>
                          </m:r>
                        </m:sup>
                        <m:e>
                          <m:nary>
                            <m:naryPr>
                              <m:limLoc m:val="subSup"/>
                              <m:ctrlPr>
                                <a:rPr lang="en-US" sz="2400" i="1">
                                  <a:latin typeface="Cambria Math" panose="02040503050406030204" pitchFamily="18" charset="0"/>
                                </a:rPr>
                              </m:ctrlPr>
                            </m:naryPr>
                            <m:sub>
                              <m:r>
                                <a:rPr lang="en-US" sz="2400" i="1">
                                  <a:latin typeface="Cambria Math"/>
                                </a:rPr>
                                <m:t>𝑐</m:t>
                              </m:r>
                            </m:sub>
                            <m:sup>
                              <m:r>
                                <a:rPr lang="en-US" sz="2400" i="1">
                                  <a:latin typeface="Cambria Math"/>
                                </a:rPr>
                                <m:t>𝑑</m:t>
                              </m:r>
                            </m:sup>
                            <m:e>
                              <m:r>
                                <a:rPr lang="en-US" sz="2400" i="1">
                                  <a:latin typeface="Cambria Math"/>
                                </a:rPr>
                                <m:t>𝑓</m:t>
                              </m:r>
                              <m:d>
                                <m:dPr>
                                  <m:ctrlPr>
                                    <a:rPr lang="en-US" sz="2400" i="1">
                                      <a:latin typeface="Cambria Math" panose="02040503050406030204" pitchFamily="18" charset="0"/>
                                    </a:rPr>
                                  </m:ctrlPr>
                                </m:dPr>
                                <m:e>
                                  <m:r>
                                    <a:rPr lang="en-US" sz="2400" i="1">
                                      <a:latin typeface="Cambria Math"/>
                                    </a:rPr>
                                    <m:t>𝑥</m:t>
                                  </m:r>
                                  <m:r>
                                    <a:rPr lang="en-US" sz="2400" i="1">
                                      <a:latin typeface="Cambria Math"/>
                                    </a:rPr>
                                    <m:t>,</m:t>
                                  </m:r>
                                  <m:r>
                                    <a:rPr lang="en-US" sz="2400" i="1">
                                      <a:latin typeface="Cambria Math"/>
                                    </a:rPr>
                                    <m:t>𝑦</m:t>
                                  </m:r>
                                </m:e>
                              </m:d>
                              <m:r>
                                <a:rPr lang="en-US" sz="2400" i="1">
                                  <a:latin typeface="Cambria Math"/>
                                </a:rPr>
                                <m:t>𝑑𝑦𝑑𝑥</m:t>
                              </m:r>
                              <m:r>
                                <a:rPr lang="en-US" sz="2400" i="1">
                                  <a:latin typeface="Cambria Math"/>
                                </a:rPr>
                                <m:t> </m:t>
                              </m:r>
                            </m:e>
                          </m:nary>
                        </m:e>
                      </m:nary>
                    </m:oMath>
                  </m:oMathPara>
                </a14:m>
                <a:endParaRPr lang="en-US" sz="2200" dirty="0">
                  <a:cs typeface="Times New Roman" pitchFamily="18"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497574" y="1524000"/>
                <a:ext cx="8267700" cy="2573910"/>
              </a:xfrm>
              <a:prstGeom prst="rect">
                <a:avLst/>
              </a:prstGeom>
              <a:blipFill rotWithShape="1">
                <a:blip r:embed="rId3"/>
                <a:stretch>
                  <a:fillRect l="-959" t="-1422" r="-1770"/>
                </a:stretch>
              </a:blipFill>
            </p:spPr>
            <p:txBody>
              <a:bodyPr/>
              <a:lstStyle/>
              <a:p>
                <a:r>
                  <a:rPr lang="en-US">
                    <a:noFill/>
                  </a:rPr>
                  <a:t> </a:t>
                </a:r>
              </a:p>
            </p:txBody>
          </p:sp>
        </mc:Fallback>
      </mc:AlternateContent>
      <p:sp>
        <p:nvSpPr>
          <p:cNvPr id="16" name="Date Placeholder 5"/>
          <p:cNvSpPr>
            <a:spLocks noGrp="1"/>
          </p:cNvSpPr>
          <p:nvPr>
            <p:ph type="dt" sz="half" idx="10"/>
          </p:nvPr>
        </p:nvSpPr>
        <p:spPr>
          <a:xfrm>
            <a:off x="457200" y="6356350"/>
            <a:ext cx="2133600" cy="365125"/>
          </a:xfrm>
        </p:spPr>
        <p:txBody>
          <a:bodyPr/>
          <a:lstStyle/>
          <a:p>
            <a:fld id="{791A6E22-0BA6-49B4-840E-9B256428B2B4}" type="datetime1">
              <a:rPr lang="en-US" smtClean="0"/>
              <a:t>7/5/2021</a:t>
            </a:fld>
            <a:endParaRPr lang="en-US"/>
          </a:p>
        </p:txBody>
      </p:sp>
      <p:sp>
        <p:nvSpPr>
          <p:cNvPr id="17"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30</a:t>
            </a:fld>
            <a:endParaRPr lang="en-US"/>
          </a:p>
        </p:txBody>
      </p:sp>
      <p:sp>
        <p:nvSpPr>
          <p:cNvPr id="18"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Tree>
    <p:extLst>
      <p:ext uri="{BB962C8B-B14F-4D97-AF65-F5344CB8AC3E}">
        <p14:creationId xmlns:p14="http://schemas.microsoft.com/office/powerpoint/2010/main" val="25997867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400" b="1" dirty="0">
                <a:cs typeface="Times New Roman" pitchFamily="18" charset="0"/>
              </a:rPr>
              <a:t>Change of order of </a:t>
            </a:r>
            <a:r>
              <a:rPr lang="en-US" sz="3400" b="1" dirty="0" smtClean="0">
                <a:cs typeface="Times New Roman" pitchFamily="18" charset="0"/>
              </a:rPr>
              <a:t>integration (CO 1)</a:t>
            </a:r>
            <a:endParaRPr lang="en-US" sz="3400" b="1" dirty="0">
              <a:cs typeface="Times New Roman" pitchFamily="18" charset="0"/>
            </a:endParaRPr>
          </a:p>
        </p:txBody>
      </p:sp>
      <p:pic>
        <p:nvPicPr>
          <p:cNvPr id="12"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3" name="Rectangle 2"/>
          <p:cNvSpPr/>
          <p:nvPr/>
        </p:nvSpPr>
        <p:spPr>
          <a:xfrm>
            <a:off x="672150" y="859807"/>
            <a:ext cx="8243250" cy="892552"/>
          </a:xfrm>
          <a:prstGeom prst="rect">
            <a:avLst/>
          </a:prstGeom>
        </p:spPr>
        <p:txBody>
          <a:bodyPr wrap="square">
            <a:spAutoFit/>
          </a:bodyPr>
          <a:lstStyle/>
          <a:p>
            <a:pPr algn="just" fontAlgn="auto">
              <a:spcAft>
                <a:spcPts val="0"/>
              </a:spcAft>
              <a:buClr>
                <a:schemeClr val="accent3"/>
              </a:buClr>
              <a:defRPr/>
            </a:pPr>
            <a:r>
              <a:rPr lang="en-US" sz="2800" b="1" dirty="0" smtClean="0">
                <a:cs typeface="Times New Roman" pitchFamily="18" charset="0"/>
              </a:rPr>
              <a:t>Case 2:</a:t>
            </a:r>
            <a:r>
              <a:rPr lang="en-US" sz="2800" dirty="0"/>
              <a:t> </a:t>
            </a:r>
            <a:r>
              <a:rPr lang="en-US" sz="2400" dirty="0"/>
              <a:t>Suppose the limits for inner integration are functions of any variable</a:t>
            </a:r>
            <a:endParaRPr lang="en-US" sz="2400" b="1" dirty="0">
              <a:cs typeface="Times New Roman" pitchFamily="18" charset="0"/>
            </a:endParaRPr>
          </a:p>
        </p:txBody>
      </p:sp>
      <p:sp>
        <p:nvSpPr>
          <p:cNvPr id="13" name="Rectangle 12"/>
          <p:cNvSpPr/>
          <p:nvPr/>
        </p:nvSpPr>
        <p:spPr>
          <a:xfrm>
            <a:off x="647700" y="1981200"/>
            <a:ext cx="8267700" cy="769441"/>
          </a:xfrm>
          <a:prstGeom prst="rect">
            <a:avLst/>
          </a:prstGeom>
        </p:spPr>
        <p:txBody>
          <a:bodyPr wrap="square">
            <a:spAutoFit/>
          </a:bodyPr>
          <a:lstStyle/>
          <a:p>
            <a:pPr marL="342900" lvl="0" indent="-342900" algn="just">
              <a:buFont typeface="Arial" pitchFamily="34" charset="0"/>
              <a:buChar char="•"/>
            </a:pPr>
            <a:r>
              <a:rPr lang="en-US" sz="2200" dirty="0" smtClean="0"/>
              <a:t>Identify </a:t>
            </a:r>
            <a:r>
              <a:rPr lang="en-US" sz="2200" dirty="0"/>
              <a:t>the region of integration of double </a:t>
            </a:r>
            <a:r>
              <a:rPr lang="en-US" sz="2200" dirty="0" smtClean="0"/>
              <a:t>integration.</a:t>
            </a:r>
          </a:p>
          <a:p>
            <a:pPr algn="just" fontAlgn="auto">
              <a:spcAft>
                <a:spcPts val="0"/>
              </a:spcAft>
              <a:buClr>
                <a:schemeClr val="accent3"/>
              </a:buClr>
              <a:defRPr/>
            </a:pPr>
            <a:endParaRPr lang="en-US" sz="2200" dirty="0">
              <a:cs typeface="Times New Roman" pitchFamily="18" charset="0"/>
            </a:endParaRPr>
          </a:p>
        </p:txBody>
      </p:sp>
      <p:sp>
        <p:nvSpPr>
          <p:cNvPr id="16" name="Date Placeholder 5"/>
          <p:cNvSpPr>
            <a:spLocks noGrp="1"/>
          </p:cNvSpPr>
          <p:nvPr>
            <p:ph type="dt" sz="half" idx="10"/>
          </p:nvPr>
        </p:nvSpPr>
        <p:spPr>
          <a:xfrm>
            <a:off x="457200" y="6356350"/>
            <a:ext cx="2133600" cy="365125"/>
          </a:xfrm>
        </p:spPr>
        <p:txBody>
          <a:bodyPr/>
          <a:lstStyle/>
          <a:p>
            <a:fld id="{6A830F2D-5A44-4D19-AA77-95848963B7FF}" type="datetime1">
              <a:rPr lang="en-US" smtClean="0"/>
              <a:t>7/5/2021</a:t>
            </a:fld>
            <a:endParaRPr lang="en-US"/>
          </a:p>
        </p:txBody>
      </p:sp>
      <p:sp>
        <p:nvSpPr>
          <p:cNvPr id="17"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31</a:t>
            </a:fld>
            <a:endParaRPr lang="en-US"/>
          </a:p>
        </p:txBody>
      </p:sp>
      <p:sp>
        <p:nvSpPr>
          <p:cNvPr id="18"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
        <p:nvSpPr>
          <p:cNvPr id="2" name="Rectangle 1"/>
          <p:cNvSpPr/>
          <p:nvPr/>
        </p:nvSpPr>
        <p:spPr>
          <a:xfrm>
            <a:off x="672150" y="2570355"/>
            <a:ext cx="7581900" cy="769441"/>
          </a:xfrm>
          <a:prstGeom prst="rect">
            <a:avLst/>
          </a:prstGeom>
        </p:spPr>
        <p:txBody>
          <a:bodyPr wrap="square">
            <a:spAutoFit/>
          </a:bodyPr>
          <a:lstStyle/>
          <a:p>
            <a:pPr marL="342900" lvl="0" indent="-342900" algn="just">
              <a:buFont typeface="Arial" pitchFamily="34" charset="0"/>
              <a:buChar char="•"/>
            </a:pPr>
            <a:r>
              <a:rPr lang="en-US" sz="2200" dirty="0"/>
              <a:t>Convert the given double integral into its equivalent double integral by changing the order of integration</a:t>
            </a:r>
            <a:r>
              <a:rPr lang="en-US" sz="2200" dirty="0" smtClean="0"/>
              <a:t>.</a:t>
            </a:r>
            <a:endParaRPr lang="en-US" sz="2200" dirty="0"/>
          </a:p>
        </p:txBody>
      </p:sp>
      <p:sp>
        <p:nvSpPr>
          <p:cNvPr id="4" name="Rectangle 3"/>
          <p:cNvSpPr/>
          <p:nvPr/>
        </p:nvSpPr>
        <p:spPr>
          <a:xfrm>
            <a:off x="672150" y="3821704"/>
            <a:ext cx="7581900" cy="442865"/>
          </a:xfrm>
          <a:prstGeom prst="rect">
            <a:avLst/>
          </a:prstGeom>
        </p:spPr>
        <p:txBody>
          <a:bodyPr wrap="square">
            <a:spAutoFit/>
          </a:bodyPr>
          <a:lstStyle/>
          <a:p>
            <a:pPr marL="342900" lvl="0" indent="-342900" algn="just">
              <a:buFont typeface="Arial" pitchFamily="34" charset="0"/>
              <a:buChar char="•"/>
            </a:pPr>
            <a:r>
              <a:rPr lang="en-US" sz="2200" dirty="0"/>
              <a:t>Find the new limits of integration. </a:t>
            </a:r>
          </a:p>
        </p:txBody>
      </p:sp>
      <p:sp>
        <p:nvSpPr>
          <p:cNvPr id="5" name="Rectangle 4"/>
          <p:cNvSpPr/>
          <p:nvPr/>
        </p:nvSpPr>
        <p:spPr>
          <a:xfrm>
            <a:off x="672150" y="4431304"/>
            <a:ext cx="7581900" cy="430887"/>
          </a:xfrm>
          <a:prstGeom prst="rect">
            <a:avLst/>
          </a:prstGeom>
        </p:spPr>
        <p:txBody>
          <a:bodyPr wrap="square">
            <a:spAutoFit/>
          </a:bodyPr>
          <a:lstStyle/>
          <a:p>
            <a:pPr marL="342900" lvl="0" indent="-342900" algn="just">
              <a:buFont typeface="Arial" pitchFamily="34" charset="0"/>
              <a:buChar char="•"/>
            </a:pPr>
            <a:r>
              <a:rPr lang="en-US" sz="2200" dirty="0"/>
              <a:t>After finding the new limits, evaluate the integral.</a:t>
            </a:r>
          </a:p>
        </p:txBody>
      </p:sp>
    </p:spTree>
    <p:extLst>
      <p:ext uri="{BB962C8B-B14F-4D97-AF65-F5344CB8AC3E}">
        <p14:creationId xmlns:p14="http://schemas.microsoft.com/office/powerpoint/2010/main" val="1340922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2" grpId="0"/>
      <p:bldP spid="4"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idx="4294967295"/>
          </p:nvPr>
        </p:nvSpPr>
        <p:spPr>
          <a:xfrm>
            <a:off x="914400" y="457200"/>
            <a:ext cx="8229600" cy="1143000"/>
          </a:xfrm>
        </p:spPr>
        <p:txBody>
          <a:bodyPr>
            <a:normAutofit fontScale="90000"/>
          </a:bodyPr>
          <a:lstStyle/>
          <a:p>
            <a:pPr fontAlgn="auto">
              <a:spcAft>
                <a:spcPts val="0"/>
              </a:spcAft>
              <a:defRPr/>
            </a:pPr>
            <a:r>
              <a:rPr lang="en-US" dirty="0" smtClean="0">
                <a:latin typeface="+mn-lt"/>
              </a:rPr>
              <a:t>                                                                         </a:t>
            </a:r>
            <a:br>
              <a:rPr lang="en-US" dirty="0" smtClean="0">
                <a:latin typeface="+mn-lt"/>
              </a:rPr>
            </a:br>
            <a:endParaRPr lang="en-US" dirty="0">
              <a:latin typeface="+mn-lt"/>
            </a:endParaRPr>
          </a:p>
        </p:txBody>
      </p:sp>
      <p:graphicFrame>
        <p:nvGraphicFramePr>
          <p:cNvPr id="11266" name="Object 2"/>
          <p:cNvGraphicFramePr>
            <a:graphicFrameLocks noChangeAspect="1"/>
          </p:cNvGraphicFramePr>
          <p:nvPr>
            <p:extLst>
              <p:ext uri="{D42A27DB-BD31-4B8C-83A1-F6EECF244321}">
                <p14:modId xmlns:p14="http://schemas.microsoft.com/office/powerpoint/2010/main" val="3739745297"/>
              </p:ext>
            </p:extLst>
          </p:nvPr>
        </p:nvGraphicFramePr>
        <p:xfrm>
          <a:off x="4500562" y="3094083"/>
          <a:ext cx="114300" cy="177800"/>
        </p:xfrm>
        <a:graphic>
          <a:graphicData uri="http://schemas.openxmlformats.org/presentationml/2006/ole">
            <mc:AlternateContent xmlns:mc="http://schemas.openxmlformats.org/markup-compatibility/2006">
              <mc:Choice xmlns:v="urn:schemas-microsoft-com:vml" Requires="v">
                <p:oleObj spid="_x0000_s107637" name="Equation" r:id="rId3" imgW="114102" imgH="177492" progId="Equation.DSMT4">
                  <p:embed/>
                </p:oleObj>
              </mc:Choice>
              <mc:Fallback>
                <p:oleObj name="Equation" r:id="rId3" imgW="114102" imgH="177492" progId="Equation.DSMT4">
                  <p:embed/>
                  <p:pic>
                    <p:nvPicPr>
                      <p:cNvPr id="0" name="Picture 1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0562" y="3094083"/>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1271" name="Picture 8" descr="Change order of integration example region with exponential, x first"/>
          <p:cNvPicPr>
            <a:picLocks noChangeAspect="1" noChangeArrowheads="1"/>
          </p:cNvPicPr>
          <p:nvPr/>
        </p:nvPicPr>
        <p:blipFill>
          <a:blip r:embed="rId5"/>
          <a:srcRect/>
          <a:stretch>
            <a:fillRect/>
          </a:stretch>
        </p:blipFill>
        <p:spPr bwMode="auto">
          <a:xfrm>
            <a:off x="319087" y="2798694"/>
            <a:ext cx="3330222" cy="2247900"/>
          </a:xfrm>
          <a:prstGeom prst="rect">
            <a:avLst/>
          </a:prstGeom>
          <a:noFill/>
          <a:ln w="9525">
            <a:noFill/>
            <a:miter lim="800000"/>
            <a:headEnd/>
            <a:tailEnd/>
          </a:ln>
        </p:spPr>
      </p:pic>
      <p:graphicFrame>
        <p:nvGraphicFramePr>
          <p:cNvPr id="11267" name="Object 3"/>
          <p:cNvGraphicFramePr>
            <a:graphicFrameLocks noChangeAspect="1"/>
          </p:cNvGraphicFramePr>
          <p:nvPr>
            <p:extLst>
              <p:ext uri="{D42A27DB-BD31-4B8C-83A1-F6EECF244321}">
                <p14:modId xmlns:p14="http://schemas.microsoft.com/office/powerpoint/2010/main" val="3756076769"/>
              </p:ext>
            </p:extLst>
          </p:nvPr>
        </p:nvGraphicFramePr>
        <p:xfrm>
          <a:off x="5643797" y="772657"/>
          <a:ext cx="2447690" cy="1044179"/>
        </p:xfrm>
        <a:graphic>
          <a:graphicData uri="http://schemas.openxmlformats.org/presentationml/2006/ole">
            <mc:AlternateContent xmlns:mc="http://schemas.openxmlformats.org/markup-compatibility/2006">
              <mc:Choice xmlns:v="urn:schemas-microsoft-com:vml" Requires="v">
                <p:oleObj spid="_x0000_s107638" name="Equation" r:id="rId6" imgW="977476" imgH="495085" progId="Equation.DSMT4">
                  <p:embed/>
                </p:oleObj>
              </mc:Choice>
              <mc:Fallback>
                <p:oleObj name="Equation" r:id="rId6" imgW="977476" imgH="495085" progId="Equation.DSMT4">
                  <p:embed/>
                  <p:pic>
                    <p:nvPicPr>
                      <p:cNvPr id="0" name="Picture 1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43797" y="772657"/>
                        <a:ext cx="2447690" cy="10441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72" name="TextBox 11"/>
          <p:cNvSpPr txBox="1">
            <a:spLocks noChangeArrowheads="1"/>
          </p:cNvSpPr>
          <p:nvPr/>
        </p:nvSpPr>
        <p:spPr bwMode="auto">
          <a:xfrm>
            <a:off x="319087" y="1032810"/>
            <a:ext cx="7772400" cy="523875"/>
          </a:xfrm>
          <a:prstGeom prst="rect">
            <a:avLst/>
          </a:prstGeom>
          <a:noFill/>
          <a:ln w="9525">
            <a:noFill/>
            <a:miter lim="800000"/>
            <a:headEnd/>
            <a:tailEnd/>
          </a:ln>
        </p:spPr>
        <p:txBody>
          <a:bodyPr>
            <a:spAutoFit/>
          </a:bodyPr>
          <a:lstStyle/>
          <a:p>
            <a:r>
              <a:rPr lang="en-US" sz="2800" b="1" dirty="0" smtClean="0">
                <a:cs typeface="Times New Roman" pitchFamily="18" charset="0"/>
              </a:rPr>
              <a:t>Question: </a:t>
            </a:r>
            <a:r>
              <a:rPr lang="en-US" sz="2200" dirty="0" smtClean="0">
                <a:cs typeface="Times New Roman" pitchFamily="18" charset="0"/>
              </a:rPr>
              <a:t>Change </a:t>
            </a:r>
            <a:r>
              <a:rPr lang="en-US" sz="2200" dirty="0">
                <a:cs typeface="Times New Roman" pitchFamily="18" charset="0"/>
              </a:rPr>
              <a:t>the order of integration</a:t>
            </a:r>
          </a:p>
        </p:txBody>
      </p:sp>
      <p:sp>
        <p:nvSpPr>
          <p:cNvPr id="12" name="Date Placeholder 5"/>
          <p:cNvSpPr>
            <a:spLocks noGrp="1"/>
          </p:cNvSpPr>
          <p:nvPr>
            <p:ph type="dt" sz="half" idx="10"/>
          </p:nvPr>
        </p:nvSpPr>
        <p:spPr>
          <a:xfrm>
            <a:off x="457200" y="6356350"/>
            <a:ext cx="2133600" cy="365125"/>
          </a:xfrm>
        </p:spPr>
        <p:txBody>
          <a:bodyPr/>
          <a:lstStyle/>
          <a:p>
            <a:fld id="{5CFF61CC-9602-4307-8A3C-B59A1040AE6E}" type="datetime1">
              <a:rPr lang="en-US" smtClean="0"/>
              <a:t>7/5/2021</a:t>
            </a:fld>
            <a:endParaRPr lang="en-US"/>
          </a:p>
        </p:txBody>
      </p:sp>
      <p:sp>
        <p:nvSpPr>
          <p:cNvPr id="14"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32</a:t>
            </a:fld>
            <a:endParaRPr lang="en-US"/>
          </a:p>
        </p:txBody>
      </p:sp>
      <p:sp>
        <p:nvSpPr>
          <p:cNvPr id="15"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
        <p:nvSpPr>
          <p:cNvPr id="16" name="Title 1"/>
          <p:cNvSpPr txBox="1">
            <a:spLocks/>
          </p:cNvSpPr>
          <p:nvPr/>
        </p:nvSpPr>
        <p:spPr>
          <a:xfrm>
            <a:off x="1367971" y="-3629"/>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400" b="1" dirty="0" smtClean="0">
                <a:cs typeface="Times New Roman" pitchFamily="18" charset="0"/>
              </a:rPr>
              <a:t>Example 1</a:t>
            </a:r>
            <a:endParaRPr lang="en-US" sz="3400" b="1" dirty="0">
              <a:cs typeface="Times New Roman" pitchFamily="18" charset="0"/>
            </a:endParaRPr>
          </a:p>
        </p:txBody>
      </p:sp>
      <p:pic>
        <p:nvPicPr>
          <p:cNvPr id="17" name="Picture 2" descr="E:\NIET\Project\xLogo11.png.pagespeed.ic.pydHLuCQEZ.png"/>
          <p:cNvPicPr>
            <a:picLocks noChangeAspect="1" noChangeArrowheads="1"/>
          </p:cNvPicPr>
          <p:nvPr/>
        </p:nvPicPr>
        <p:blipFill>
          <a:blip r:embed="rId8"/>
          <a:srcRect/>
          <a:stretch>
            <a:fillRect/>
          </a:stretch>
        </p:blipFill>
        <p:spPr bwMode="auto">
          <a:xfrm>
            <a:off x="0" y="0"/>
            <a:ext cx="1447800" cy="817163"/>
          </a:xfrm>
          <a:prstGeom prst="rect">
            <a:avLst/>
          </a:prstGeom>
          <a:noFill/>
        </p:spPr>
      </p:pic>
      <p:sp>
        <p:nvSpPr>
          <p:cNvPr id="2" name="Rectangle 1"/>
          <p:cNvSpPr/>
          <p:nvPr/>
        </p:nvSpPr>
        <p:spPr>
          <a:xfrm>
            <a:off x="290512" y="1660570"/>
            <a:ext cx="1584088" cy="523220"/>
          </a:xfrm>
          <a:prstGeom prst="rect">
            <a:avLst/>
          </a:prstGeom>
        </p:spPr>
        <p:txBody>
          <a:bodyPr wrap="none">
            <a:spAutoFit/>
          </a:bodyPr>
          <a:lstStyle/>
          <a:p>
            <a:r>
              <a:rPr lang="en-US" sz="2800" b="1" dirty="0" smtClean="0">
                <a:cs typeface="Times New Roman" pitchFamily="18" charset="0"/>
              </a:rPr>
              <a:t>Solution:</a:t>
            </a:r>
            <a:endParaRPr lang="en-US" sz="2800" dirty="0"/>
          </a:p>
        </p:txBody>
      </p:sp>
      <p:sp>
        <p:nvSpPr>
          <p:cNvPr id="18" name="TextBox 11"/>
          <p:cNvSpPr txBox="1">
            <a:spLocks noChangeArrowheads="1"/>
          </p:cNvSpPr>
          <p:nvPr/>
        </p:nvSpPr>
        <p:spPr bwMode="auto">
          <a:xfrm>
            <a:off x="1874600" y="1727245"/>
            <a:ext cx="7026512" cy="1107996"/>
          </a:xfrm>
          <a:prstGeom prst="rect">
            <a:avLst/>
          </a:prstGeom>
          <a:noFill/>
          <a:ln w="9525">
            <a:noFill/>
            <a:miter lim="800000"/>
            <a:headEnd/>
            <a:tailEnd/>
          </a:ln>
        </p:spPr>
        <p:txBody>
          <a:bodyPr wrap="square">
            <a:spAutoFit/>
          </a:bodyPr>
          <a:lstStyle/>
          <a:p>
            <a:r>
              <a:rPr lang="en-US" sz="2200" dirty="0" smtClean="0">
                <a:cs typeface="Times New Roman" pitchFamily="18" charset="0"/>
              </a:rPr>
              <a:t>First we draw the limits of integral. Here limit of x is in </a:t>
            </a:r>
          </a:p>
          <a:p>
            <a:pPr algn="just"/>
            <a:r>
              <a:rPr lang="en-US" sz="2200" dirty="0" smtClean="0">
                <a:cs typeface="Times New Roman" pitchFamily="18" charset="0"/>
              </a:rPr>
              <a:t>variable terms and limits of y are constant  (horizontal strip).  So for changing order we consider vertical strip .</a:t>
            </a:r>
            <a:endParaRPr lang="en-US" sz="2200" dirty="0">
              <a:cs typeface="Times New Roman" pitchFamily="18" charset="0"/>
            </a:endParaRPr>
          </a:p>
        </p:txBody>
      </p:sp>
      <p:pic>
        <p:nvPicPr>
          <p:cNvPr id="19" name="Picture 2" descr="Change order of integration example region with exponential, y first"/>
          <p:cNvPicPr>
            <a:picLocks noChangeAspect="1" noChangeArrowheads="1"/>
          </p:cNvPicPr>
          <p:nvPr/>
        </p:nvPicPr>
        <p:blipFill>
          <a:blip r:embed="rId9"/>
          <a:srcRect/>
          <a:stretch>
            <a:fillRect/>
          </a:stretch>
        </p:blipFill>
        <p:spPr bwMode="auto">
          <a:xfrm>
            <a:off x="5781675" y="2893944"/>
            <a:ext cx="3200399" cy="2057400"/>
          </a:xfrm>
          <a:prstGeom prst="rect">
            <a:avLst/>
          </a:prstGeom>
          <a:noFill/>
          <a:ln w="9525">
            <a:noFill/>
            <a:miter lim="800000"/>
            <a:headEnd/>
            <a:tailEnd/>
          </a:ln>
        </p:spPr>
      </p:pic>
      <p:graphicFrame>
        <p:nvGraphicFramePr>
          <p:cNvPr id="4" name="Object 3"/>
          <p:cNvGraphicFramePr>
            <a:graphicFrameLocks noChangeAspect="1"/>
          </p:cNvGraphicFramePr>
          <p:nvPr>
            <p:extLst>
              <p:ext uri="{D42A27DB-BD31-4B8C-83A1-F6EECF244321}">
                <p14:modId xmlns:p14="http://schemas.microsoft.com/office/powerpoint/2010/main" val="598338500"/>
              </p:ext>
            </p:extLst>
          </p:nvPr>
        </p:nvGraphicFramePr>
        <p:xfrm>
          <a:off x="1447800" y="5046594"/>
          <a:ext cx="5791200" cy="1136895"/>
        </p:xfrm>
        <a:graphic>
          <a:graphicData uri="http://schemas.openxmlformats.org/presentationml/2006/ole">
            <mc:AlternateContent xmlns:mc="http://schemas.openxmlformats.org/markup-compatibility/2006">
              <mc:Choice xmlns:v="urn:schemas-microsoft-com:vml" Requires="v">
                <p:oleObj spid="_x0000_s107639" name="Equation" r:id="rId10" imgW="2286000" imgH="533400" progId="Equation.DSMT4">
                  <p:embed/>
                </p:oleObj>
              </mc:Choice>
              <mc:Fallback>
                <p:oleObj name="Equation" r:id="rId10" imgW="2286000" imgH="533400" progId="Equation.DSMT4">
                  <p:embed/>
                  <p:pic>
                    <p:nvPicPr>
                      <p:cNvPr id="0" name="Picture 1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47800" y="5046594"/>
                        <a:ext cx="5791200" cy="11368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8689572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7"/>
                                        </p:tgtEl>
                                        <p:attrNameLst>
                                          <p:attrName>style.visibility</p:attrName>
                                        </p:attrNameLst>
                                      </p:cBhvr>
                                      <p:to>
                                        <p:strVal val="visible"/>
                                      </p:to>
                                    </p:set>
                                    <p:animEffect transition="in" filter="fade">
                                      <p:cBhvr>
                                        <p:cTn id="7" dur="500"/>
                                        <p:tgtEl>
                                          <p:spTgt spid="1126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272"/>
                                        </p:tgtEl>
                                        <p:attrNameLst>
                                          <p:attrName>style.visibility</p:attrName>
                                        </p:attrNameLst>
                                      </p:cBhvr>
                                      <p:to>
                                        <p:strVal val="visible"/>
                                      </p:to>
                                    </p:set>
                                    <p:animEffect transition="in" filter="fade">
                                      <p:cBhvr>
                                        <p:cTn id="10" dur="500"/>
                                        <p:tgtEl>
                                          <p:spTgt spid="1127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271"/>
                                        </p:tgtEl>
                                        <p:attrNameLst>
                                          <p:attrName>style.visibility</p:attrName>
                                        </p:attrNameLst>
                                      </p:cBhvr>
                                      <p:to>
                                        <p:strVal val="visible"/>
                                      </p:to>
                                    </p:set>
                                    <p:animEffect transition="in" filter="fade">
                                      <p:cBhvr>
                                        <p:cTn id="23" dur="500"/>
                                        <p:tgtEl>
                                          <p:spTgt spid="1127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2" grpId="0"/>
      <p:bldP spid="2" grpId="0"/>
      <p:bldP spid="1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5"/>
          <p:cNvSpPr>
            <a:spLocks noGrp="1"/>
          </p:cNvSpPr>
          <p:nvPr>
            <p:ph type="dt" sz="half" idx="10"/>
          </p:nvPr>
        </p:nvSpPr>
        <p:spPr>
          <a:xfrm>
            <a:off x="457200" y="6356350"/>
            <a:ext cx="2133600" cy="365125"/>
          </a:xfrm>
        </p:spPr>
        <p:txBody>
          <a:bodyPr/>
          <a:lstStyle/>
          <a:p>
            <a:fld id="{2F01E174-C77A-49AD-9E84-6550146428CC}" type="datetime1">
              <a:rPr lang="en-US" smtClean="0"/>
              <a:t>7/5/2021</a:t>
            </a:fld>
            <a:endParaRPr lang="en-US"/>
          </a:p>
        </p:txBody>
      </p:sp>
      <p:sp>
        <p:nvSpPr>
          <p:cNvPr id="14"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33</a:t>
            </a:fld>
            <a:endParaRPr lang="en-US"/>
          </a:p>
        </p:txBody>
      </p:sp>
      <p:sp>
        <p:nvSpPr>
          <p:cNvPr id="15"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
        <p:nvSpPr>
          <p:cNvPr id="18" name="Title 12"/>
          <p:cNvSpPr txBox="1">
            <a:spLocks/>
          </p:cNvSpPr>
          <p:nvPr/>
        </p:nvSpPr>
        <p:spPr>
          <a:xfrm>
            <a:off x="914400" y="457200"/>
            <a:ext cx="8229600" cy="1143000"/>
          </a:xfrm>
          <a:prstGeom prst="rect">
            <a:avLst/>
          </a:prstGeom>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mtClean="0">
                <a:latin typeface="+mn-lt"/>
              </a:rPr>
              <a:t>                                                                         </a:t>
            </a:r>
            <a:br>
              <a:rPr lang="en-US" smtClean="0">
                <a:latin typeface="+mn-lt"/>
              </a:rPr>
            </a:br>
            <a:endParaRPr lang="en-US" dirty="0">
              <a:latin typeface="+mn-lt"/>
            </a:endParaRPr>
          </a:p>
        </p:txBody>
      </p:sp>
      <p:graphicFrame>
        <p:nvGraphicFramePr>
          <p:cNvPr id="19" name="Object 3"/>
          <p:cNvGraphicFramePr>
            <a:graphicFrameLocks noChangeAspect="1"/>
          </p:cNvGraphicFramePr>
          <p:nvPr>
            <p:extLst>
              <p:ext uri="{D42A27DB-BD31-4B8C-83A1-F6EECF244321}">
                <p14:modId xmlns:p14="http://schemas.microsoft.com/office/powerpoint/2010/main" val="2790021034"/>
              </p:ext>
            </p:extLst>
          </p:nvPr>
        </p:nvGraphicFramePr>
        <p:xfrm>
          <a:off x="6154737" y="786606"/>
          <a:ext cx="1463675" cy="1017588"/>
        </p:xfrm>
        <a:graphic>
          <a:graphicData uri="http://schemas.openxmlformats.org/presentationml/2006/ole">
            <mc:AlternateContent xmlns:mc="http://schemas.openxmlformats.org/markup-compatibility/2006">
              <mc:Choice xmlns:v="urn:schemas-microsoft-com:vml" Requires="v">
                <p:oleObj spid="_x0000_s153751" name="Equation" r:id="rId3" imgW="583920" imgH="482400" progId="Equation.DSMT4">
                  <p:embed/>
                </p:oleObj>
              </mc:Choice>
              <mc:Fallback>
                <p:oleObj name="Equation" r:id="rId3" imgW="583920" imgH="482400" progId="Equation.DSMT4">
                  <p:embed/>
                  <p:pic>
                    <p:nvPicPr>
                      <p:cNvPr id="0" name="Picture 1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4737" y="786606"/>
                        <a:ext cx="1463675" cy="1017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TextBox 11"/>
          <p:cNvSpPr txBox="1">
            <a:spLocks noChangeArrowheads="1"/>
          </p:cNvSpPr>
          <p:nvPr/>
        </p:nvSpPr>
        <p:spPr bwMode="auto">
          <a:xfrm>
            <a:off x="338137" y="1034256"/>
            <a:ext cx="7772400" cy="523875"/>
          </a:xfrm>
          <a:prstGeom prst="rect">
            <a:avLst/>
          </a:prstGeom>
          <a:noFill/>
          <a:ln w="9525">
            <a:noFill/>
            <a:miter lim="800000"/>
            <a:headEnd/>
            <a:tailEnd/>
          </a:ln>
        </p:spPr>
        <p:txBody>
          <a:bodyPr>
            <a:spAutoFit/>
          </a:bodyPr>
          <a:lstStyle/>
          <a:p>
            <a:r>
              <a:rPr lang="en-US" sz="2800" b="1" dirty="0" smtClean="0">
                <a:cs typeface="Times New Roman" pitchFamily="18" charset="0"/>
              </a:rPr>
              <a:t>Question: </a:t>
            </a:r>
            <a:r>
              <a:rPr lang="en-US" sz="2200" dirty="0" smtClean="0">
                <a:cs typeface="Times New Roman" pitchFamily="18" charset="0"/>
              </a:rPr>
              <a:t>Change </a:t>
            </a:r>
            <a:r>
              <a:rPr lang="en-US" sz="2200" dirty="0">
                <a:cs typeface="Times New Roman" pitchFamily="18" charset="0"/>
              </a:rPr>
              <a:t>the order of integration</a:t>
            </a:r>
          </a:p>
        </p:txBody>
      </p:sp>
      <p:sp>
        <p:nvSpPr>
          <p:cNvPr id="21"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400" b="1" dirty="0" smtClean="0">
                <a:cs typeface="Times New Roman" pitchFamily="18" charset="0"/>
              </a:rPr>
              <a:t>Example 2</a:t>
            </a:r>
            <a:endParaRPr lang="en-US" sz="3400" b="1" dirty="0">
              <a:cs typeface="Times New Roman" pitchFamily="18" charset="0"/>
            </a:endParaRPr>
          </a:p>
        </p:txBody>
      </p:sp>
      <p:pic>
        <p:nvPicPr>
          <p:cNvPr id="22"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
        <p:nvSpPr>
          <p:cNvPr id="23" name="Rectangle 22"/>
          <p:cNvSpPr/>
          <p:nvPr/>
        </p:nvSpPr>
        <p:spPr>
          <a:xfrm>
            <a:off x="304800" y="1905000"/>
            <a:ext cx="1584088" cy="523220"/>
          </a:xfrm>
          <a:prstGeom prst="rect">
            <a:avLst/>
          </a:prstGeom>
        </p:spPr>
        <p:txBody>
          <a:bodyPr wrap="none">
            <a:spAutoFit/>
          </a:bodyPr>
          <a:lstStyle/>
          <a:p>
            <a:r>
              <a:rPr lang="en-US" sz="2800" b="1" dirty="0" smtClean="0">
                <a:cs typeface="Times New Roman" pitchFamily="18" charset="0"/>
              </a:rPr>
              <a:t>Solution:</a:t>
            </a:r>
            <a:endParaRPr lang="en-US" sz="2800" dirty="0"/>
          </a:p>
        </p:txBody>
      </p:sp>
      <p:graphicFrame>
        <p:nvGraphicFramePr>
          <p:cNvPr id="3" name="Object 2"/>
          <p:cNvGraphicFramePr>
            <a:graphicFrameLocks noChangeAspect="1"/>
          </p:cNvGraphicFramePr>
          <p:nvPr>
            <p:extLst>
              <p:ext uri="{D42A27DB-BD31-4B8C-83A1-F6EECF244321}">
                <p14:modId xmlns:p14="http://schemas.microsoft.com/office/powerpoint/2010/main" val="563285489"/>
              </p:ext>
            </p:extLst>
          </p:nvPr>
        </p:nvGraphicFramePr>
        <p:xfrm>
          <a:off x="1096844" y="4343400"/>
          <a:ext cx="3444875" cy="1101725"/>
        </p:xfrm>
        <a:graphic>
          <a:graphicData uri="http://schemas.openxmlformats.org/presentationml/2006/ole">
            <mc:AlternateContent xmlns:mc="http://schemas.openxmlformats.org/markup-compatibility/2006">
              <mc:Choice xmlns:v="urn:schemas-microsoft-com:vml" Requires="v">
                <p:oleObj spid="_x0000_s153752" name="Equation" r:id="rId6" imgW="1269720" imgH="482400" progId="Equation.DSMT4">
                  <p:embed/>
                </p:oleObj>
              </mc:Choice>
              <mc:Fallback>
                <p:oleObj name="Equation" r:id="rId6" imgW="1269720" imgH="482400" progId="Equation.DSMT4">
                  <p:embed/>
                  <p:pic>
                    <p:nvPicPr>
                      <p:cNvPr id="0" name="Picture 14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6844" y="4343400"/>
                        <a:ext cx="3444875" cy="1101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p:cNvSpPr/>
          <p:nvPr/>
        </p:nvSpPr>
        <p:spPr>
          <a:xfrm>
            <a:off x="1822811" y="1947206"/>
            <a:ext cx="7316426" cy="430887"/>
          </a:xfrm>
          <a:prstGeom prst="rect">
            <a:avLst/>
          </a:prstGeom>
        </p:spPr>
        <p:txBody>
          <a:bodyPr wrap="none">
            <a:spAutoFit/>
          </a:bodyPr>
          <a:lstStyle/>
          <a:p>
            <a:r>
              <a:rPr lang="en-US" sz="2200" dirty="0" smtClean="0">
                <a:cs typeface="Times New Roman" pitchFamily="18" charset="0"/>
              </a:rPr>
              <a:t>According to given limits region bounded by following curves:</a:t>
            </a:r>
            <a:endParaRPr lang="en-US" sz="2200" dirty="0">
              <a:cs typeface="Times New Roman" pitchFamily="18" charset="0"/>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2886618903"/>
              </p:ext>
            </p:extLst>
          </p:nvPr>
        </p:nvGraphicFramePr>
        <p:xfrm>
          <a:off x="1798998" y="2466320"/>
          <a:ext cx="4449402" cy="510944"/>
        </p:xfrm>
        <a:graphic>
          <a:graphicData uri="http://schemas.openxmlformats.org/presentationml/2006/ole">
            <mc:AlternateContent xmlns:mc="http://schemas.openxmlformats.org/markup-compatibility/2006">
              <mc:Choice xmlns:v="urn:schemas-microsoft-com:vml" Requires="v">
                <p:oleObj spid="_x0000_s153753" name="Equation" r:id="rId8" imgW="1676160" imgH="228600" progId="Equation.DSMT4">
                  <p:embed/>
                </p:oleObj>
              </mc:Choice>
              <mc:Fallback>
                <p:oleObj name="Equation" r:id="rId8" imgW="1676160" imgH="228600" progId="Equation.DSMT4">
                  <p:embed/>
                  <p:pic>
                    <p:nvPicPr>
                      <p:cNvPr id="0" name="Picture 14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98998" y="2466320"/>
                        <a:ext cx="4449402" cy="5109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Rectangle 23"/>
          <p:cNvSpPr/>
          <p:nvPr/>
        </p:nvSpPr>
        <p:spPr>
          <a:xfrm>
            <a:off x="165281" y="2924175"/>
            <a:ext cx="6724918" cy="430887"/>
          </a:xfrm>
          <a:prstGeom prst="rect">
            <a:avLst/>
          </a:prstGeom>
        </p:spPr>
        <p:txBody>
          <a:bodyPr wrap="none">
            <a:spAutoFit/>
          </a:bodyPr>
          <a:lstStyle/>
          <a:p>
            <a:r>
              <a:rPr lang="en-US" sz="2200" dirty="0" smtClean="0">
                <a:cs typeface="Times New Roman" pitchFamily="18" charset="0"/>
              </a:rPr>
              <a:t>It can also be considered as bounded by following curves:</a:t>
            </a:r>
            <a:endParaRPr lang="en-US" sz="2200" dirty="0">
              <a:cs typeface="Times New Roman" pitchFamily="18"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2219848393"/>
              </p:ext>
            </p:extLst>
          </p:nvPr>
        </p:nvGraphicFramePr>
        <p:xfrm>
          <a:off x="1295400" y="3533775"/>
          <a:ext cx="5056187" cy="452438"/>
        </p:xfrm>
        <a:graphic>
          <a:graphicData uri="http://schemas.openxmlformats.org/presentationml/2006/ole">
            <mc:AlternateContent xmlns:mc="http://schemas.openxmlformats.org/markup-compatibility/2006">
              <mc:Choice xmlns:v="urn:schemas-microsoft-com:vml" Requires="v">
                <p:oleObj spid="_x0000_s153754" name="Equation" r:id="rId10" imgW="1904760" imgH="203040" progId="Equation.DSMT4">
                  <p:embed/>
                </p:oleObj>
              </mc:Choice>
              <mc:Fallback>
                <p:oleObj name="Equation" r:id="rId10" imgW="1904760" imgH="203040" progId="Equation.DSMT4">
                  <p:embed/>
                  <p:pic>
                    <p:nvPicPr>
                      <p:cNvPr id="0" name="Picture 15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95400" y="3533775"/>
                        <a:ext cx="5056187" cy="452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53638" name="Picture 38"/>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091237" y="3355062"/>
            <a:ext cx="2548551" cy="2981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46991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53638"/>
                                        </p:tgtEl>
                                        <p:attrNameLst>
                                          <p:attrName>style.visibility</p:attrName>
                                        </p:attrNameLst>
                                      </p:cBhvr>
                                      <p:to>
                                        <p:strVal val="visible"/>
                                      </p:to>
                                    </p:set>
                                    <p:animEffect transition="in" filter="fade">
                                      <p:cBhvr>
                                        <p:cTn id="30" dur="500"/>
                                        <p:tgtEl>
                                          <p:spTgt spid="15363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fade">
                                      <p:cBhvr>
                                        <p:cTn id="4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P spid="4" grpId="0"/>
      <p:bldP spid="2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5"/>
          <p:cNvSpPr>
            <a:spLocks noGrp="1"/>
          </p:cNvSpPr>
          <p:nvPr>
            <p:ph type="dt" sz="half" idx="10"/>
          </p:nvPr>
        </p:nvSpPr>
        <p:spPr>
          <a:xfrm>
            <a:off x="457200" y="6356350"/>
            <a:ext cx="2133600" cy="365125"/>
          </a:xfrm>
        </p:spPr>
        <p:txBody>
          <a:bodyPr/>
          <a:lstStyle/>
          <a:p>
            <a:fld id="{D647547A-7169-45A0-9ECF-709474792A62}" type="datetime1">
              <a:rPr lang="en-US" smtClean="0"/>
              <a:t>7/5/2021</a:t>
            </a:fld>
            <a:endParaRPr lang="en-US"/>
          </a:p>
        </p:txBody>
      </p:sp>
      <p:sp>
        <p:nvSpPr>
          <p:cNvPr id="14"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34</a:t>
            </a:fld>
            <a:endParaRPr lang="en-US"/>
          </a:p>
        </p:txBody>
      </p:sp>
      <p:sp>
        <p:nvSpPr>
          <p:cNvPr id="15"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
        <p:nvSpPr>
          <p:cNvPr id="21"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400" b="1" dirty="0" smtClean="0">
                <a:cs typeface="Times New Roman" pitchFamily="18" charset="0"/>
              </a:rPr>
              <a:t>Example 2 </a:t>
            </a:r>
            <a:r>
              <a:rPr lang="en-US" sz="3400" b="1" dirty="0" err="1" smtClean="0">
                <a:cs typeface="Times New Roman" pitchFamily="18" charset="0"/>
              </a:rPr>
              <a:t>Contd</a:t>
            </a:r>
            <a:r>
              <a:rPr lang="en-US" sz="3400" b="1" dirty="0" smtClean="0">
                <a:cs typeface="Times New Roman" pitchFamily="18" charset="0"/>
              </a:rPr>
              <a:t>…</a:t>
            </a:r>
            <a:endParaRPr lang="en-US" sz="3400" b="1" dirty="0">
              <a:cs typeface="Times New Roman" pitchFamily="18" charset="0"/>
            </a:endParaRPr>
          </a:p>
        </p:txBody>
      </p:sp>
      <p:pic>
        <p:nvPicPr>
          <p:cNvPr id="22"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graphicFrame>
        <p:nvGraphicFramePr>
          <p:cNvPr id="3" name="Object 2"/>
          <p:cNvGraphicFramePr>
            <a:graphicFrameLocks noChangeAspect="1"/>
          </p:cNvGraphicFramePr>
          <p:nvPr>
            <p:extLst>
              <p:ext uri="{D42A27DB-BD31-4B8C-83A1-F6EECF244321}">
                <p14:modId xmlns:p14="http://schemas.microsoft.com/office/powerpoint/2010/main" val="2044066776"/>
              </p:ext>
            </p:extLst>
          </p:nvPr>
        </p:nvGraphicFramePr>
        <p:xfrm>
          <a:off x="1025525" y="1143000"/>
          <a:ext cx="2308225" cy="1101725"/>
        </p:xfrm>
        <a:graphic>
          <a:graphicData uri="http://schemas.openxmlformats.org/presentationml/2006/ole">
            <mc:AlternateContent xmlns:mc="http://schemas.openxmlformats.org/markup-compatibility/2006">
              <mc:Choice xmlns:v="urn:schemas-microsoft-com:vml" Requires="v">
                <p:oleObj spid="_x0000_s154804" name="Equation" r:id="rId4" imgW="850680" imgH="482400" progId="Equation.DSMT4">
                  <p:embed/>
                </p:oleObj>
              </mc:Choice>
              <mc:Fallback>
                <p:oleObj name="Equation" r:id="rId4" imgW="850680" imgH="482400" progId="Equation.DSMT4">
                  <p:embed/>
                  <p:pic>
                    <p:nvPicPr>
                      <p:cNvPr id="0" name="Picture 17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525" y="1143000"/>
                        <a:ext cx="2308225" cy="1101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2774120186"/>
              </p:ext>
            </p:extLst>
          </p:nvPr>
        </p:nvGraphicFramePr>
        <p:xfrm>
          <a:off x="1447800" y="2438400"/>
          <a:ext cx="2825750" cy="1160463"/>
        </p:xfrm>
        <a:graphic>
          <a:graphicData uri="http://schemas.openxmlformats.org/presentationml/2006/ole">
            <mc:AlternateContent xmlns:mc="http://schemas.openxmlformats.org/markup-compatibility/2006">
              <mc:Choice xmlns:v="urn:schemas-microsoft-com:vml" Requires="v">
                <p:oleObj spid="_x0000_s154805" name="Equation" r:id="rId6" imgW="1041120" imgH="507960" progId="Equation.DSMT4">
                  <p:embed/>
                </p:oleObj>
              </mc:Choice>
              <mc:Fallback>
                <p:oleObj name="Equation" r:id="rId6" imgW="1041120" imgH="507960" progId="Equation.DSMT4">
                  <p:embed/>
                  <p:pic>
                    <p:nvPicPr>
                      <p:cNvPr id="0" name="Picture 1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7800" y="2438400"/>
                        <a:ext cx="2825750" cy="1160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249653824"/>
              </p:ext>
            </p:extLst>
          </p:nvPr>
        </p:nvGraphicFramePr>
        <p:xfrm>
          <a:off x="1676400" y="3962400"/>
          <a:ext cx="1033463" cy="1073150"/>
        </p:xfrm>
        <a:graphic>
          <a:graphicData uri="http://schemas.openxmlformats.org/presentationml/2006/ole">
            <mc:AlternateContent xmlns:mc="http://schemas.openxmlformats.org/markup-compatibility/2006">
              <mc:Choice xmlns:v="urn:schemas-microsoft-com:vml" Requires="v">
                <p:oleObj spid="_x0000_s154806" name="Equation" r:id="rId8" imgW="380880" imgH="469800" progId="Equation.DSMT4">
                  <p:embed/>
                </p:oleObj>
              </mc:Choice>
              <mc:Fallback>
                <p:oleObj name="Equation" r:id="rId8" imgW="380880" imgH="469800" progId="Equation.DSMT4">
                  <p:embed/>
                  <p:pic>
                    <p:nvPicPr>
                      <p:cNvPr id="0" name="Picture 17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76400" y="3962400"/>
                        <a:ext cx="1033463" cy="1073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155463151"/>
              </p:ext>
            </p:extLst>
          </p:nvPr>
        </p:nvGraphicFramePr>
        <p:xfrm>
          <a:off x="2954338" y="4179888"/>
          <a:ext cx="1068387" cy="638175"/>
        </p:xfrm>
        <a:graphic>
          <a:graphicData uri="http://schemas.openxmlformats.org/presentationml/2006/ole">
            <mc:AlternateContent xmlns:mc="http://schemas.openxmlformats.org/markup-compatibility/2006">
              <mc:Choice xmlns:v="urn:schemas-microsoft-com:vml" Requires="v">
                <p:oleObj spid="_x0000_s154807" name="Equation" r:id="rId10" imgW="393480" imgH="279360" progId="Equation.DSMT4">
                  <p:embed/>
                </p:oleObj>
              </mc:Choice>
              <mc:Fallback>
                <p:oleObj name="Equation" r:id="rId10" imgW="393480" imgH="279360" progId="Equation.DSMT4">
                  <p:embed/>
                  <p:pic>
                    <p:nvPicPr>
                      <p:cNvPr id="0" name="Picture 17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54338" y="4179888"/>
                        <a:ext cx="1068387" cy="638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2950305856"/>
              </p:ext>
            </p:extLst>
          </p:nvPr>
        </p:nvGraphicFramePr>
        <p:xfrm>
          <a:off x="1809751" y="5321301"/>
          <a:ext cx="1349068" cy="469900"/>
        </p:xfrm>
        <a:graphic>
          <a:graphicData uri="http://schemas.openxmlformats.org/presentationml/2006/ole">
            <mc:AlternateContent xmlns:mc="http://schemas.openxmlformats.org/markup-compatibility/2006">
              <mc:Choice xmlns:v="urn:schemas-microsoft-com:vml" Requires="v">
                <p:oleObj spid="_x0000_s154808" name="Equation" r:id="rId12" imgW="520560" imgH="177480" progId="Equation.DSMT4">
                  <p:embed/>
                </p:oleObj>
              </mc:Choice>
              <mc:Fallback>
                <p:oleObj name="Equation" r:id="rId12" imgW="520560" imgH="177480" progId="Equation.DSMT4">
                  <p:embed/>
                  <p:pic>
                    <p:nvPicPr>
                      <p:cNvPr id="0" name="Picture 17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09751" y="5321301"/>
                        <a:ext cx="1349068"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374265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5"/>
          <p:cNvSpPr>
            <a:spLocks noGrp="1"/>
          </p:cNvSpPr>
          <p:nvPr>
            <p:ph type="dt" sz="half" idx="10"/>
          </p:nvPr>
        </p:nvSpPr>
        <p:spPr>
          <a:xfrm>
            <a:off x="457200" y="6356350"/>
            <a:ext cx="2133600" cy="365125"/>
          </a:xfrm>
        </p:spPr>
        <p:txBody>
          <a:bodyPr/>
          <a:lstStyle/>
          <a:p>
            <a:fld id="{AC47F97E-1962-432A-BB28-B3E94BA1FC85}" type="datetime1">
              <a:rPr lang="en-US" smtClean="0"/>
              <a:t>7/5/2021</a:t>
            </a:fld>
            <a:endParaRPr lang="en-US"/>
          </a:p>
        </p:txBody>
      </p:sp>
      <p:sp>
        <p:nvSpPr>
          <p:cNvPr id="14"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35</a:t>
            </a:fld>
            <a:endParaRPr lang="en-US"/>
          </a:p>
        </p:txBody>
      </p:sp>
      <p:sp>
        <p:nvSpPr>
          <p:cNvPr id="15"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
        <p:nvSpPr>
          <p:cNvPr id="18" name="Title 12"/>
          <p:cNvSpPr txBox="1">
            <a:spLocks/>
          </p:cNvSpPr>
          <p:nvPr/>
        </p:nvSpPr>
        <p:spPr>
          <a:xfrm>
            <a:off x="914400" y="457200"/>
            <a:ext cx="8229600" cy="1143000"/>
          </a:xfrm>
          <a:prstGeom prst="rect">
            <a:avLst/>
          </a:prstGeom>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mtClean="0">
                <a:latin typeface="+mn-lt"/>
              </a:rPr>
              <a:t>                                                                         </a:t>
            </a:r>
            <a:br>
              <a:rPr lang="en-US" smtClean="0">
                <a:latin typeface="+mn-lt"/>
              </a:rPr>
            </a:br>
            <a:endParaRPr lang="en-US" dirty="0">
              <a:latin typeface="+mn-lt"/>
            </a:endParaRPr>
          </a:p>
        </p:txBody>
      </p:sp>
      <p:graphicFrame>
        <p:nvGraphicFramePr>
          <p:cNvPr id="19" name="Object 3"/>
          <p:cNvGraphicFramePr>
            <a:graphicFrameLocks noChangeAspect="1"/>
          </p:cNvGraphicFramePr>
          <p:nvPr>
            <p:extLst>
              <p:ext uri="{D42A27DB-BD31-4B8C-83A1-F6EECF244321}">
                <p14:modId xmlns:p14="http://schemas.microsoft.com/office/powerpoint/2010/main" val="2891069722"/>
              </p:ext>
            </p:extLst>
          </p:nvPr>
        </p:nvGraphicFramePr>
        <p:xfrm>
          <a:off x="7004050" y="787400"/>
          <a:ext cx="1781175" cy="1017588"/>
        </p:xfrm>
        <a:graphic>
          <a:graphicData uri="http://schemas.openxmlformats.org/presentationml/2006/ole">
            <mc:AlternateContent xmlns:mc="http://schemas.openxmlformats.org/markup-compatibility/2006">
              <mc:Choice xmlns:v="urn:schemas-microsoft-com:vml" Requires="v">
                <p:oleObj spid="_x0000_s155788" name="Equation" r:id="rId3" imgW="711000" imgH="482400" progId="Equation.DSMT4">
                  <p:embed/>
                </p:oleObj>
              </mc:Choice>
              <mc:Fallback>
                <p:oleObj name="Equation" r:id="rId3" imgW="711000" imgH="482400" progId="Equation.DSMT4">
                  <p:embed/>
                  <p:pic>
                    <p:nvPicPr>
                      <p:cNvPr id="0" name="Picture 1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4050" y="787400"/>
                        <a:ext cx="1781175" cy="1017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TextBox 11"/>
          <p:cNvSpPr txBox="1">
            <a:spLocks noChangeArrowheads="1"/>
          </p:cNvSpPr>
          <p:nvPr/>
        </p:nvSpPr>
        <p:spPr bwMode="auto">
          <a:xfrm>
            <a:off x="338137" y="1034256"/>
            <a:ext cx="7772400" cy="523875"/>
          </a:xfrm>
          <a:prstGeom prst="rect">
            <a:avLst/>
          </a:prstGeom>
          <a:noFill/>
          <a:ln w="9525">
            <a:noFill/>
            <a:miter lim="800000"/>
            <a:headEnd/>
            <a:tailEnd/>
          </a:ln>
        </p:spPr>
        <p:txBody>
          <a:bodyPr>
            <a:spAutoFit/>
          </a:bodyPr>
          <a:lstStyle/>
          <a:p>
            <a:r>
              <a:rPr lang="en-US" sz="2800" b="1" dirty="0" smtClean="0">
                <a:cs typeface="Times New Roman" pitchFamily="18" charset="0"/>
              </a:rPr>
              <a:t>Question: </a:t>
            </a:r>
            <a:r>
              <a:rPr lang="en-US" sz="2200" dirty="0" smtClean="0">
                <a:cs typeface="Times New Roman" pitchFamily="18" charset="0"/>
              </a:rPr>
              <a:t>Change </a:t>
            </a:r>
            <a:r>
              <a:rPr lang="en-US" sz="2200" dirty="0">
                <a:cs typeface="Times New Roman" pitchFamily="18" charset="0"/>
              </a:rPr>
              <a:t>the order of </a:t>
            </a:r>
            <a:r>
              <a:rPr lang="en-US" sz="2200" dirty="0" smtClean="0">
                <a:cs typeface="Times New Roman" pitchFamily="18" charset="0"/>
              </a:rPr>
              <a:t>integration and evaluate</a:t>
            </a:r>
            <a:endParaRPr lang="en-US" sz="2200" dirty="0">
              <a:cs typeface="Times New Roman" pitchFamily="18" charset="0"/>
            </a:endParaRPr>
          </a:p>
        </p:txBody>
      </p:sp>
      <p:sp>
        <p:nvSpPr>
          <p:cNvPr id="21"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400" b="1" dirty="0" smtClean="0">
                <a:cs typeface="Times New Roman" pitchFamily="18" charset="0"/>
              </a:rPr>
              <a:t>Example 3</a:t>
            </a:r>
            <a:endParaRPr lang="en-US" sz="3400" b="1" dirty="0">
              <a:cs typeface="Times New Roman" pitchFamily="18" charset="0"/>
            </a:endParaRPr>
          </a:p>
        </p:txBody>
      </p:sp>
      <p:pic>
        <p:nvPicPr>
          <p:cNvPr id="22" name="Picture 2" descr="E:\NIET\Project\xLogo11.png.pagespeed.ic.pydHLuCQEZ.png"/>
          <p:cNvPicPr>
            <a:picLocks noChangeAspect="1" noChangeArrowheads="1"/>
          </p:cNvPicPr>
          <p:nvPr/>
        </p:nvPicPr>
        <p:blipFill>
          <a:blip r:embed="rId5"/>
          <a:srcRect/>
          <a:stretch>
            <a:fillRect/>
          </a:stretch>
        </p:blipFill>
        <p:spPr bwMode="auto">
          <a:xfrm>
            <a:off x="0" y="0"/>
            <a:ext cx="1447800" cy="817163"/>
          </a:xfrm>
          <a:prstGeom prst="rect">
            <a:avLst/>
          </a:prstGeom>
          <a:noFill/>
        </p:spPr>
      </p:pic>
      <p:sp>
        <p:nvSpPr>
          <p:cNvPr id="23" name="Rectangle 22"/>
          <p:cNvSpPr/>
          <p:nvPr/>
        </p:nvSpPr>
        <p:spPr>
          <a:xfrm>
            <a:off x="304800" y="1905000"/>
            <a:ext cx="1584088" cy="523220"/>
          </a:xfrm>
          <a:prstGeom prst="rect">
            <a:avLst/>
          </a:prstGeom>
        </p:spPr>
        <p:txBody>
          <a:bodyPr wrap="none">
            <a:spAutoFit/>
          </a:bodyPr>
          <a:lstStyle/>
          <a:p>
            <a:r>
              <a:rPr lang="en-US" sz="2800" b="1" dirty="0" smtClean="0">
                <a:cs typeface="Times New Roman" pitchFamily="18" charset="0"/>
              </a:rPr>
              <a:t>Solution:</a:t>
            </a:r>
            <a:endParaRPr lang="en-US" sz="2800" dirty="0"/>
          </a:p>
        </p:txBody>
      </p:sp>
      <p:graphicFrame>
        <p:nvGraphicFramePr>
          <p:cNvPr id="3" name="Object 2"/>
          <p:cNvGraphicFramePr>
            <a:graphicFrameLocks noChangeAspect="1"/>
          </p:cNvGraphicFramePr>
          <p:nvPr>
            <p:extLst>
              <p:ext uri="{D42A27DB-BD31-4B8C-83A1-F6EECF244321}">
                <p14:modId xmlns:p14="http://schemas.microsoft.com/office/powerpoint/2010/main" val="2737643692"/>
              </p:ext>
            </p:extLst>
          </p:nvPr>
        </p:nvGraphicFramePr>
        <p:xfrm>
          <a:off x="304800" y="3048000"/>
          <a:ext cx="5500688" cy="1057546"/>
        </p:xfrm>
        <a:graphic>
          <a:graphicData uri="http://schemas.openxmlformats.org/presentationml/2006/ole">
            <mc:AlternateContent xmlns:mc="http://schemas.openxmlformats.org/markup-compatibility/2006">
              <mc:Choice xmlns:v="urn:schemas-microsoft-com:vml" Requires="v">
                <p:oleObj spid="_x0000_s155789" name="Equation" r:id="rId6" imgW="2222280" imgH="507960" progId="Equation.DSMT4">
                  <p:embed/>
                </p:oleObj>
              </mc:Choice>
              <mc:Fallback>
                <p:oleObj name="Equation" r:id="rId6" imgW="2222280" imgH="507960" progId="Equation.DSMT4">
                  <p:embed/>
                  <p:pic>
                    <p:nvPicPr>
                      <p:cNvPr id="0" name="Picture 13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 y="3048000"/>
                        <a:ext cx="5500688" cy="10575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p:cNvSpPr/>
          <p:nvPr/>
        </p:nvSpPr>
        <p:spPr>
          <a:xfrm>
            <a:off x="1822811" y="1947206"/>
            <a:ext cx="7316426" cy="430887"/>
          </a:xfrm>
          <a:prstGeom prst="rect">
            <a:avLst/>
          </a:prstGeom>
        </p:spPr>
        <p:txBody>
          <a:bodyPr wrap="none">
            <a:spAutoFit/>
          </a:bodyPr>
          <a:lstStyle/>
          <a:p>
            <a:r>
              <a:rPr lang="en-US" sz="2200" dirty="0" smtClean="0">
                <a:cs typeface="Times New Roman" pitchFamily="18" charset="0"/>
              </a:rPr>
              <a:t>According to given limits region bounded by following curves:</a:t>
            </a:r>
            <a:endParaRPr lang="en-US" sz="2200" dirty="0">
              <a:cs typeface="Times New Roman" pitchFamily="18" charset="0"/>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591082644"/>
              </p:ext>
            </p:extLst>
          </p:nvPr>
        </p:nvGraphicFramePr>
        <p:xfrm>
          <a:off x="182562" y="2401905"/>
          <a:ext cx="5056188" cy="509588"/>
        </p:xfrm>
        <a:graphic>
          <a:graphicData uri="http://schemas.openxmlformats.org/presentationml/2006/ole">
            <mc:AlternateContent xmlns:mc="http://schemas.openxmlformats.org/markup-compatibility/2006">
              <mc:Choice xmlns:v="urn:schemas-microsoft-com:vml" Requires="v">
                <p:oleObj spid="_x0000_s155790" name="Equation" r:id="rId8" imgW="1904760" imgH="228600" progId="Equation.DSMT4">
                  <p:embed/>
                </p:oleObj>
              </mc:Choice>
              <mc:Fallback>
                <p:oleObj name="Equation" r:id="rId8" imgW="1904760" imgH="228600" progId="Equation.DSMT4">
                  <p:embed/>
                  <p:pic>
                    <p:nvPicPr>
                      <p:cNvPr id="0" name="Picture 13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2562" y="2401905"/>
                        <a:ext cx="5056188" cy="509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3922470104"/>
              </p:ext>
            </p:extLst>
          </p:nvPr>
        </p:nvGraphicFramePr>
        <p:xfrm>
          <a:off x="728663" y="4392613"/>
          <a:ext cx="4652962" cy="1111250"/>
        </p:xfrm>
        <a:graphic>
          <a:graphicData uri="http://schemas.openxmlformats.org/presentationml/2006/ole">
            <mc:AlternateContent xmlns:mc="http://schemas.openxmlformats.org/markup-compatibility/2006">
              <mc:Choice xmlns:v="urn:schemas-microsoft-com:vml" Requires="v">
                <p:oleObj spid="_x0000_s155791" name="Equation" r:id="rId10" imgW="1879560" imgH="533160" progId="Equation.DSMT4">
                  <p:embed/>
                </p:oleObj>
              </mc:Choice>
              <mc:Fallback>
                <p:oleObj name="Equation" r:id="rId10" imgW="1879560" imgH="533160" progId="Equation.DSMT4">
                  <p:embed/>
                  <p:pic>
                    <p:nvPicPr>
                      <p:cNvPr id="0" name="Picture 13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8663" y="4392613"/>
                        <a:ext cx="4652962" cy="1111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AutoShape 22" descr="blob:https://web.whatsapp.com/442ad32c-58a0-45a6-8a63-7bd1f004cb29"/>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55671" name="Picture 2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867400" y="2590800"/>
            <a:ext cx="3271837" cy="3336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09490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55671"/>
                                        </p:tgtEl>
                                        <p:attrNameLst>
                                          <p:attrName>style.visibility</p:attrName>
                                        </p:attrNameLst>
                                      </p:cBhvr>
                                      <p:to>
                                        <p:strVal val="visible"/>
                                      </p:to>
                                    </p:set>
                                    <p:animEffect transition="in" filter="fade">
                                      <p:cBhvr>
                                        <p:cTn id="30" dur="500"/>
                                        <p:tgtEl>
                                          <p:spTgt spid="15567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5"/>
          <p:cNvSpPr>
            <a:spLocks noGrp="1"/>
          </p:cNvSpPr>
          <p:nvPr>
            <p:ph type="dt" sz="half" idx="10"/>
          </p:nvPr>
        </p:nvSpPr>
        <p:spPr>
          <a:xfrm>
            <a:off x="457200" y="6356350"/>
            <a:ext cx="2133600" cy="365125"/>
          </a:xfrm>
        </p:spPr>
        <p:txBody>
          <a:bodyPr/>
          <a:lstStyle/>
          <a:p>
            <a:fld id="{F6682C4B-D7C4-40FC-87DD-A30C103BDFDA}" type="datetime1">
              <a:rPr lang="en-US" smtClean="0"/>
              <a:t>7/5/2021</a:t>
            </a:fld>
            <a:endParaRPr lang="en-US"/>
          </a:p>
        </p:txBody>
      </p:sp>
      <p:sp>
        <p:nvSpPr>
          <p:cNvPr id="14"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36</a:t>
            </a:fld>
            <a:endParaRPr lang="en-US"/>
          </a:p>
        </p:txBody>
      </p:sp>
      <p:sp>
        <p:nvSpPr>
          <p:cNvPr id="15"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
        <p:nvSpPr>
          <p:cNvPr id="21"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400" b="1" dirty="0" smtClean="0">
                <a:cs typeface="Times New Roman" pitchFamily="18" charset="0"/>
              </a:rPr>
              <a:t>Example 3 </a:t>
            </a:r>
            <a:r>
              <a:rPr lang="en-US" sz="3400" b="1" dirty="0" err="1" smtClean="0">
                <a:cs typeface="Times New Roman" pitchFamily="18" charset="0"/>
              </a:rPr>
              <a:t>Contd</a:t>
            </a:r>
            <a:r>
              <a:rPr lang="en-US" sz="3400" b="1" dirty="0" smtClean="0">
                <a:cs typeface="Times New Roman" pitchFamily="18" charset="0"/>
              </a:rPr>
              <a:t>…</a:t>
            </a:r>
            <a:endParaRPr lang="en-US" sz="3400" b="1" dirty="0">
              <a:cs typeface="Times New Roman" pitchFamily="18" charset="0"/>
            </a:endParaRPr>
          </a:p>
        </p:txBody>
      </p:sp>
      <p:pic>
        <p:nvPicPr>
          <p:cNvPr id="22"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graphicFrame>
        <p:nvGraphicFramePr>
          <p:cNvPr id="4" name="Object 3"/>
          <p:cNvGraphicFramePr>
            <a:graphicFrameLocks noChangeAspect="1"/>
          </p:cNvGraphicFramePr>
          <p:nvPr>
            <p:extLst>
              <p:ext uri="{D42A27DB-BD31-4B8C-83A1-F6EECF244321}">
                <p14:modId xmlns:p14="http://schemas.microsoft.com/office/powerpoint/2010/main" val="2456169275"/>
              </p:ext>
            </p:extLst>
          </p:nvPr>
        </p:nvGraphicFramePr>
        <p:xfrm>
          <a:off x="1055688" y="1109663"/>
          <a:ext cx="4370387" cy="1004887"/>
        </p:xfrm>
        <a:graphic>
          <a:graphicData uri="http://schemas.openxmlformats.org/presentationml/2006/ole">
            <mc:AlternateContent xmlns:mc="http://schemas.openxmlformats.org/markup-compatibility/2006">
              <mc:Choice xmlns:v="urn:schemas-microsoft-com:vml" Requires="v">
                <p:oleObj spid="_x0000_s156816" name="Equation" r:id="rId4" imgW="1765080" imgH="482400" progId="Equation.DSMT4">
                  <p:embed/>
                </p:oleObj>
              </mc:Choice>
              <mc:Fallback>
                <p:oleObj name="Equation" r:id="rId4" imgW="1765080" imgH="482400" progId="Equation.DSMT4">
                  <p:embed/>
                  <p:pic>
                    <p:nvPicPr>
                      <p:cNvPr id="0" name="Picture 1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5688" y="1109663"/>
                        <a:ext cx="4370387" cy="1004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387475340"/>
              </p:ext>
            </p:extLst>
          </p:nvPr>
        </p:nvGraphicFramePr>
        <p:xfrm>
          <a:off x="1219200" y="2209800"/>
          <a:ext cx="5094288" cy="1057275"/>
        </p:xfrm>
        <a:graphic>
          <a:graphicData uri="http://schemas.openxmlformats.org/presentationml/2006/ole">
            <mc:AlternateContent xmlns:mc="http://schemas.openxmlformats.org/markup-compatibility/2006">
              <mc:Choice xmlns:v="urn:schemas-microsoft-com:vml" Requires="v">
                <p:oleObj spid="_x0000_s156817" name="Equation" r:id="rId6" imgW="2057400" imgH="507960" progId="Equation.DSMT4">
                  <p:embed/>
                </p:oleObj>
              </mc:Choice>
              <mc:Fallback>
                <p:oleObj name="Equation" r:id="rId6" imgW="2057400" imgH="507960" progId="Equation.DSMT4">
                  <p:embed/>
                  <p:pic>
                    <p:nvPicPr>
                      <p:cNvPr id="0" name="Picture 14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9200" y="2209800"/>
                        <a:ext cx="5094288" cy="1057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680501278"/>
              </p:ext>
            </p:extLst>
          </p:nvPr>
        </p:nvGraphicFramePr>
        <p:xfrm>
          <a:off x="1452562" y="3429000"/>
          <a:ext cx="4056063" cy="1057275"/>
        </p:xfrm>
        <a:graphic>
          <a:graphicData uri="http://schemas.openxmlformats.org/presentationml/2006/ole">
            <mc:AlternateContent xmlns:mc="http://schemas.openxmlformats.org/markup-compatibility/2006">
              <mc:Choice xmlns:v="urn:schemas-microsoft-com:vml" Requires="v">
                <p:oleObj spid="_x0000_s156818" name="Equation" r:id="rId8" imgW="1638000" imgH="507960" progId="Equation.DSMT4">
                  <p:embed/>
                </p:oleObj>
              </mc:Choice>
              <mc:Fallback>
                <p:oleObj name="Equation" r:id="rId8" imgW="1638000" imgH="507960" progId="Equation.DSMT4">
                  <p:embed/>
                  <p:pic>
                    <p:nvPicPr>
                      <p:cNvPr id="0" name="Picture 14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52562" y="3429000"/>
                        <a:ext cx="4056063" cy="1057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2422184824"/>
              </p:ext>
            </p:extLst>
          </p:nvPr>
        </p:nvGraphicFramePr>
        <p:xfrm>
          <a:off x="2943225" y="4995863"/>
          <a:ext cx="912813" cy="819150"/>
        </p:xfrm>
        <a:graphic>
          <a:graphicData uri="http://schemas.openxmlformats.org/presentationml/2006/ole">
            <mc:AlternateContent xmlns:mc="http://schemas.openxmlformats.org/markup-compatibility/2006">
              <mc:Choice xmlns:v="urn:schemas-microsoft-com:vml" Requires="v">
                <p:oleObj spid="_x0000_s156819" name="Equation" r:id="rId10" imgW="368280" imgH="393480" progId="Equation.DSMT4">
                  <p:embed/>
                </p:oleObj>
              </mc:Choice>
              <mc:Fallback>
                <p:oleObj name="Equation" r:id="rId10" imgW="368280" imgH="393480" progId="Equation.DSMT4">
                  <p:embed/>
                  <p:pic>
                    <p:nvPicPr>
                      <p:cNvPr id="0" name="Picture 14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43225" y="4995863"/>
                        <a:ext cx="912813" cy="819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806263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600" b="1" dirty="0" smtClean="0">
                <a:cs typeface="Times New Roman" pitchFamily="18" charset="0"/>
              </a:rPr>
              <a:t>FAQ</a:t>
            </a:r>
            <a:endParaRPr lang="en-US" sz="3400" b="1" dirty="0"/>
          </a:p>
        </p:txBody>
      </p:sp>
      <p:pic>
        <p:nvPicPr>
          <p:cNvPr id="6"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Date Placeholder 5"/>
          <p:cNvSpPr>
            <a:spLocks noGrp="1"/>
          </p:cNvSpPr>
          <p:nvPr>
            <p:ph type="dt" sz="half" idx="10"/>
          </p:nvPr>
        </p:nvSpPr>
        <p:spPr>
          <a:xfrm>
            <a:off x="457200" y="6356350"/>
            <a:ext cx="2133600" cy="365125"/>
          </a:xfrm>
        </p:spPr>
        <p:txBody>
          <a:bodyPr/>
          <a:lstStyle/>
          <a:p>
            <a:fld id="{A340345B-BFA0-42A7-9E39-9B523378D34E}" type="datetime1">
              <a:rPr lang="en-US" smtClean="0"/>
              <a:t>7/5/2021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37</a:t>
            </a:fld>
            <a:endParaRPr lang="en-US" dirty="0"/>
          </a:p>
        </p:txBody>
      </p:sp>
      <p:sp>
        <p:nvSpPr>
          <p:cNvPr id="9"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mc:AlternateContent xmlns:mc="http://schemas.openxmlformats.org/markup-compatibility/2006" xmlns:a14="http://schemas.microsoft.com/office/drawing/2010/main">
        <mc:Choice Requires="a14">
          <p:sp>
            <p:nvSpPr>
              <p:cNvPr id="2" name="Rectangle 1"/>
              <p:cNvSpPr/>
              <p:nvPr/>
            </p:nvSpPr>
            <p:spPr>
              <a:xfrm>
                <a:off x="304801" y="855690"/>
                <a:ext cx="8458200" cy="1139992"/>
              </a:xfrm>
              <a:prstGeom prst="rect">
                <a:avLst/>
              </a:prstGeom>
            </p:spPr>
            <p:txBody>
              <a:bodyPr wrap="square">
                <a:spAutoFit/>
              </a:bodyPr>
              <a:lstStyle/>
              <a:p>
                <a:pPr lvl="0"/>
                <a:r>
                  <a:rPr lang="en-US" sz="2200" dirty="0" smtClean="0"/>
                  <a:t>1. Evaluate </a:t>
                </a:r>
                <a:r>
                  <a:rPr lang="en-US" sz="2200" dirty="0"/>
                  <a:t>by changing the order of integration:</a:t>
                </a:r>
                <a14:m>
                  <m:oMath xmlns:m="http://schemas.openxmlformats.org/officeDocument/2006/math">
                    <m:nary>
                      <m:naryPr>
                        <m:limLoc m:val="subSup"/>
                        <m:ctrlPr>
                          <a:rPr lang="en-US" sz="2200" i="1">
                            <a:latin typeface="Cambria Math" panose="02040503050406030204" pitchFamily="18" charset="0"/>
                          </a:rPr>
                        </m:ctrlPr>
                      </m:naryPr>
                      <m:sub>
                        <m:r>
                          <a:rPr lang="en-US" sz="2200" i="1">
                            <a:latin typeface="Cambria Math"/>
                          </a:rPr>
                          <m:t>0</m:t>
                        </m:r>
                      </m:sub>
                      <m:sup>
                        <m:r>
                          <a:rPr lang="en-US" sz="2200" i="1">
                            <a:latin typeface="Cambria Math"/>
                          </a:rPr>
                          <m:t>1</m:t>
                        </m:r>
                      </m:sup>
                      <m:e>
                        <m:nary>
                          <m:naryPr>
                            <m:limLoc m:val="subSup"/>
                            <m:ctrlPr>
                              <a:rPr lang="en-US" sz="2200" i="1">
                                <a:latin typeface="Cambria Math" panose="02040503050406030204" pitchFamily="18" charset="0"/>
                              </a:rPr>
                            </m:ctrlPr>
                          </m:naryPr>
                          <m:sub>
                            <m:r>
                              <a:rPr lang="en-US" sz="2200" i="1">
                                <a:latin typeface="Cambria Math"/>
                              </a:rPr>
                              <m:t>2</m:t>
                            </m:r>
                            <m:r>
                              <a:rPr lang="en-US" sz="2200" i="1">
                                <a:latin typeface="Cambria Math"/>
                              </a:rPr>
                              <m:t>𝑦</m:t>
                            </m:r>
                          </m:sub>
                          <m:sup>
                            <m:r>
                              <a:rPr lang="en-US" sz="2200" i="1">
                                <a:latin typeface="Cambria Math"/>
                              </a:rPr>
                              <m:t>2</m:t>
                            </m:r>
                          </m:sup>
                          <m:e>
                            <m:sSup>
                              <m:sSupPr>
                                <m:ctrlPr>
                                  <a:rPr lang="en-US" sz="2200" i="1">
                                    <a:latin typeface="Cambria Math" panose="02040503050406030204" pitchFamily="18" charset="0"/>
                                  </a:rPr>
                                </m:ctrlPr>
                              </m:sSupPr>
                              <m:e>
                                <m:r>
                                  <a:rPr lang="en-US" sz="2200" i="1">
                                    <a:latin typeface="Cambria Math"/>
                                  </a:rPr>
                                  <m:t>𝑒</m:t>
                                </m:r>
                              </m:e>
                              <m:sup>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2</m:t>
                                    </m:r>
                                  </m:sup>
                                </m:sSup>
                              </m:sup>
                            </m:sSup>
                          </m:e>
                        </m:nary>
                      </m:e>
                    </m:nary>
                    <m:r>
                      <a:rPr lang="en-US" sz="2200" i="1">
                        <a:latin typeface="Cambria Math"/>
                      </a:rPr>
                      <m:t>𝑑𝑥𝑑𝑦</m:t>
                    </m:r>
                    <m:r>
                      <a:rPr lang="en-US" sz="2200" i="1">
                        <a:latin typeface="Cambria Math"/>
                      </a:rPr>
                      <m:t>.</m:t>
                    </m:r>
                  </m:oMath>
                </a14:m>
                <a:r>
                  <a:rPr lang="en-US" sz="2200" b="1" dirty="0"/>
                  <a:t>[GBTU-2010] </a:t>
                </a:r>
                <a:r>
                  <a:rPr lang="en-US" sz="2200" b="1" dirty="0" err="1" smtClean="0"/>
                  <a:t>Ans</a:t>
                </a:r>
                <a:r>
                  <a:rPr lang="en-US" sz="2200" b="1" dirty="0"/>
                  <a:t>: </a:t>
                </a:r>
                <a14:m>
                  <m:oMath xmlns:m="http://schemas.openxmlformats.org/officeDocument/2006/math">
                    <m:r>
                      <a:rPr lang="en-US" sz="2200" i="1">
                        <a:latin typeface="Cambria Math"/>
                      </a:rPr>
                      <m:t> </m:t>
                    </m:r>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a:rPr>
                              <m:t>𝑒</m:t>
                            </m:r>
                          </m:e>
                          <m:sup>
                            <m:r>
                              <a:rPr lang="en-US" sz="2200" i="1">
                                <a:latin typeface="Cambria Math"/>
                              </a:rPr>
                              <m:t>4</m:t>
                            </m:r>
                          </m:sup>
                        </m:sSup>
                        <m:r>
                          <a:rPr lang="en-US" sz="2200" i="1">
                            <a:latin typeface="Cambria Math"/>
                          </a:rPr>
                          <m:t>−1</m:t>
                        </m:r>
                      </m:num>
                      <m:den>
                        <m:r>
                          <a:rPr lang="en-US" sz="2200" i="1">
                            <a:latin typeface="Cambria Math"/>
                          </a:rPr>
                          <m:t>4</m:t>
                        </m:r>
                      </m:den>
                    </m:f>
                  </m:oMath>
                </a14:m>
                <a:endParaRPr lang="en-US" sz="2200" b="1" dirty="0"/>
              </a:p>
            </p:txBody>
          </p:sp>
        </mc:Choice>
        <mc:Fallback xmlns="">
          <p:sp>
            <p:nvSpPr>
              <p:cNvPr id="2" name="Rectangle 1"/>
              <p:cNvSpPr>
                <a:spLocks noRot="1" noChangeAspect="1" noMove="1" noResize="1" noEditPoints="1" noAdjustHandles="1" noChangeArrowheads="1" noChangeShapeType="1" noTextEdit="1"/>
              </p:cNvSpPr>
              <p:nvPr/>
            </p:nvSpPr>
            <p:spPr>
              <a:xfrm>
                <a:off x="304801" y="855690"/>
                <a:ext cx="8458200" cy="1139992"/>
              </a:xfrm>
              <a:prstGeom prst="rect">
                <a:avLst/>
              </a:prstGeom>
              <a:blipFill rotWithShape="1">
                <a:blip r:embed="rId3"/>
                <a:stretch>
                  <a:fillRect l="-865" r="-1153" b="-37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343469" y="2133600"/>
                <a:ext cx="8419531" cy="1031821"/>
              </a:xfrm>
              <a:prstGeom prst="rect">
                <a:avLst/>
              </a:prstGeom>
            </p:spPr>
            <p:txBody>
              <a:bodyPr wrap="square">
                <a:spAutoFit/>
              </a:bodyPr>
              <a:lstStyle/>
              <a:p>
                <a:pPr lvl="0" algn="just"/>
                <a:r>
                  <a:rPr lang="en-US" sz="2200" dirty="0" smtClean="0"/>
                  <a:t>2. Evaluate </a:t>
                </a:r>
                <a:r>
                  <a:rPr lang="en-US" sz="2200" dirty="0"/>
                  <a:t>by changing the order of integration:</a:t>
                </a:r>
                <a14:m>
                  <m:oMath xmlns:m="http://schemas.openxmlformats.org/officeDocument/2006/math">
                    <m:nary>
                      <m:naryPr>
                        <m:limLoc m:val="subSup"/>
                        <m:ctrlPr>
                          <a:rPr lang="en-US" sz="2200" i="1">
                            <a:latin typeface="Cambria Math" panose="02040503050406030204" pitchFamily="18" charset="0"/>
                          </a:rPr>
                        </m:ctrlPr>
                      </m:naryPr>
                      <m:sub>
                        <m:r>
                          <a:rPr lang="en-US" sz="2200" i="1">
                            <a:latin typeface="Cambria Math"/>
                          </a:rPr>
                          <m:t>0</m:t>
                        </m:r>
                      </m:sub>
                      <m:sup>
                        <m:r>
                          <a:rPr lang="en-US" sz="2200" i="1">
                            <a:latin typeface="Cambria Math"/>
                          </a:rPr>
                          <m:t>∞</m:t>
                        </m:r>
                      </m:sup>
                      <m:e>
                        <m:nary>
                          <m:naryPr>
                            <m:limLoc m:val="subSup"/>
                            <m:ctrlPr>
                              <a:rPr lang="en-US" sz="2200" i="1">
                                <a:latin typeface="Cambria Math" panose="02040503050406030204" pitchFamily="18" charset="0"/>
                              </a:rPr>
                            </m:ctrlPr>
                          </m:naryPr>
                          <m:sub>
                            <m:r>
                              <a:rPr lang="en-US" sz="2200" i="1">
                                <a:latin typeface="Cambria Math"/>
                              </a:rPr>
                              <m:t>0</m:t>
                            </m:r>
                          </m:sub>
                          <m:sup>
                            <m:r>
                              <a:rPr lang="en-US" sz="2200" i="1">
                                <a:latin typeface="Cambria Math"/>
                              </a:rPr>
                              <m:t>𝑥</m:t>
                            </m:r>
                          </m:sup>
                          <m:e>
                            <m:sSup>
                              <m:sSupPr>
                                <m:ctrlPr>
                                  <a:rPr lang="en-US" sz="2200" i="1">
                                    <a:latin typeface="Cambria Math" panose="02040503050406030204" pitchFamily="18" charset="0"/>
                                  </a:rPr>
                                </m:ctrlPr>
                              </m:sSupPr>
                              <m:e>
                                <m:r>
                                  <a:rPr lang="en-US" sz="2200" i="1">
                                    <a:latin typeface="Cambria Math"/>
                                  </a:rPr>
                                  <m:t>𝑥𝑒</m:t>
                                </m:r>
                              </m:e>
                              <m:sup>
                                <m:sSup>
                                  <m:sSupPr>
                                    <m:ctrlPr>
                                      <a:rPr lang="en-US" sz="2200" i="1">
                                        <a:latin typeface="Cambria Math" panose="02040503050406030204" pitchFamily="18" charset="0"/>
                                      </a:rPr>
                                    </m:ctrlPr>
                                  </m:sSupPr>
                                  <m:e>
                                    <m:r>
                                      <a:rPr lang="en-US" sz="2200" i="1">
                                        <a:latin typeface="Cambria Math"/>
                                      </a:rPr>
                                      <m:t>−</m:t>
                                    </m:r>
                                    <m:r>
                                      <a:rPr lang="en-US" sz="2200" i="1">
                                        <a:latin typeface="Cambria Math"/>
                                      </a:rPr>
                                      <m:t>𝑥</m:t>
                                    </m:r>
                                  </m:e>
                                  <m:sup>
                                    <m:r>
                                      <a:rPr lang="en-US" sz="2200" i="1">
                                        <a:latin typeface="Cambria Math"/>
                                      </a:rPr>
                                      <m:t>2</m:t>
                                    </m:r>
                                  </m:sup>
                                </m:sSup>
                                <m:r>
                                  <a:rPr lang="en-US" sz="2200" i="1">
                                    <a:latin typeface="Cambria Math"/>
                                  </a:rPr>
                                  <m:t>/</m:t>
                                </m:r>
                                <m:r>
                                  <a:rPr lang="en-US" sz="2200" i="1">
                                    <a:latin typeface="Cambria Math"/>
                                  </a:rPr>
                                  <m:t>𝑦</m:t>
                                </m:r>
                              </m:sup>
                            </m:sSup>
                          </m:e>
                        </m:nary>
                      </m:e>
                    </m:nary>
                    <m:r>
                      <a:rPr lang="en-US" sz="2200" i="1">
                        <a:latin typeface="Cambria Math"/>
                      </a:rPr>
                      <m:t>𝑑𝑦𝑑𝑥</m:t>
                    </m:r>
                  </m:oMath>
                </a14:m>
                <a:r>
                  <a:rPr lang="en-US" sz="2200" dirty="0"/>
                  <a:t>. </a:t>
                </a:r>
                <a:r>
                  <a:rPr lang="en-US" sz="2200" b="1" dirty="0"/>
                  <a:t>[UPTU2006, MTU. 2013</a:t>
                </a:r>
                <a:r>
                  <a:rPr lang="en-US" sz="2200" dirty="0"/>
                  <a:t>]	</a:t>
                </a:r>
                <a:r>
                  <a:rPr lang="en-US" sz="2200" b="1" dirty="0" err="1" smtClean="0"/>
                  <a:t>Ans</a:t>
                </a:r>
                <a:r>
                  <a:rPr lang="en-US" sz="2200" b="1" dirty="0"/>
                  <a:t>:</a:t>
                </a:r>
                <a14:m>
                  <m:oMath xmlns:m="http://schemas.openxmlformats.org/officeDocument/2006/math">
                    <m:r>
                      <a:rPr lang="en-US" sz="2200" i="1">
                        <a:latin typeface="Cambria Math"/>
                      </a:rPr>
                      <m:t> </m:t>
                    </m:r>
                    <m:f>
                      <m:fPr>
                        <m:ctrlPr>
                          <a:rPr lang="en-US" sz="2200" i="1">
                            <a:latin typeface="Cambria Math" panose="02040503050406030204" pitchFamily="18" charset="0"/>
                          </a:rPr>
                        </m:ctrlPr>
                      </m:fPr>
                      <m:num>
                        <m:r>
                          <a:rPr lang="en-US" sz="2200" i="1">
                            <a:latin typeface="Cambria Math"/>
                          </a:rPr>
                          <m:t>1</m:t>
                        </m:r>
                      </m:num>
                      <m:den>
                        <m:r>
                          <a:rPr lang="en-US" sz="2200" i="1">
                            <a:latin typeface="Cambria Math"/>
                          </a:rPr>
                          <m:t>2</m:t>
                        </m:r>
                      </m:den>
                    </m:f>
                  </m:oMath>
                </a14:m>
                <a:endParaRPr lang="en-US" sz="2200" dirty="0"/>
              </a:p>
            </p:txBody>
          </p:sp>
        </mc:Choice>
        <mc:Fallback xmlns="">
          <p:sp>
            <p:nvSpPr>
              <p:cNvPr id="4" name="Rectangle 3"/>
              <p:cNvSpPr>
                <a:spLocks noRot="1" noChangeAspect="1" noMove="1" noResize="1" noEditPoints="1" noAdjustHandles="1" noChangeArrowheads="1" noChangeShapeType="1" noTextEdit="1"/>
              </p:cNvSpPr>
              <p:nvPr/>
            </p:nvSpPr>
            <p:spPr>
              <a:xfrm>
                <a:off x="343469" y="2133600"/>
                <a:ext cx="8419531" cy="1031821"/>
              </a:xfrm>
              <a:prstGeom prst="rect">
                <a:avLst/>
              </a:prstGeom>
              <a:blipFill rotWithShape="1">
                <a:blip r:embed="rId4"/>
                <a:stretch>
                  <a:fillRect l="-868" r="-1664" b="-47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370764" y="3352800"/>
                <a:ext cx="8392236" cy="1155445"/>
              </a:xfrm>
              <a:prstGeom prst="rect">
                <a:avLst/>
              </a:prstGeom>
            </p:spPr>
            <p:txBody>
              <a:bodyPr wrap="square">
                <a:spAutoFit/>
              </a:bodyPr>
              <a:lstStyle/>
              <a:p>
                <a:pPr algn="just"/>
                <a:r>
                  <a:rPr lang="en-US" sz="2200" dirty="0" smtClean="0"/>
                  <a:t>3. </a:t>
                </a:r>
                <a:r>
                  <a:rPr lang="en-US" sz="2200" dirty="0"/>
                  <a:t>Evaluate by changing the order of integration:</a:t>
                </a:r>
                <a14:m>
                  <m:oMath xmlns:m="http://schemas.openxmlformats.org/officeDocument/2006/math">
                    <m:nary>
                      <m:naryPr>
                        <m:limLoc m:val="subSup"/>
                        <m:ctrlPr>
                          <a:rPr lang="en-US" sz="2200" i="1">
                            <a:latin typeface="Cambria Math" panose="02040503050406030204" pitchFamily="18" charset="0"/>
                          </a:rPr>
                        </m:ctrlPr>
                      </m:naryPr>
                      <m:sub>
                        <m:r>
                          <a:rPr lang="en-US" sz="2200" i="1">
                            <a:latin typeface="Cambria Math"/>
                          </a:rPr>
                          <m:t>0</m:t>
                        </m:r>
                      </m:sub>
                      <m:sup>
                        <m:r>
                          <a:rPr lang="en-US" sz="2200" i="1">
                            <a:latin typeface="Cambria Math"/>
                          </a:rPr>
                          <m:t>𝑎</m:t>
                        </m:r>
                      </m:sup>
                      <m:e>
                        <m:nary>
                          <m:naryPr>
                            <m:limLoc m:val="subSup"/>
                            <m:ctrlPr>
                              <a:rPr lang="en-US" sz="2200" i="1">
                                <a:latin typeface="Cambria Math" panose="02040503050406030204" pitchFamily="18" charset="0"/>
                              </a:rPr>
                            </m:ctrlPr>
                          </m:naryPr>
                          <m:sub>
                            <m:f>
                              <m:fPr>
                                <m:type m:val="skw"/>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2</m:t>
                                    </m:r>
                                  </m:sup>
                                </m:sSup>
                              </m:num>
                              <m:den>
                                <m:r>
                                  <a:rPr lang="en-US" sz="2200" i="1">
                                    <a:latin typeface="Cambria Math"/>
                                  </a:rPr>
                                  <m:t>𝑎</m:t>
                                </m:r>
                              </m:den>
                            </m:f>
                          </m:sub>
                          <m:sup>
                            <m:r>
                              <a:rPr lang="en-US" sz="2200" i="1">
                                <a:latin typeface="Cambria Math"/>
                              </a:rPr>
                              <m:t>2</m:t>
                            </m:r>
                            <m:r>
                              <a:rPr lang="en-US" sz="2200" i="1">
                                <a:latin typeface="Cambria Math"/>
                              </a:rPr>
                              <m:t>𝑎</m:t>
                            </m:r>
                            <m:r>
                              <a:rPr lang="en-US" sz="2200" i="1">
                                <a:latin typeface="Cambria Math"/>
                              </a:rPr>
                              <m:t>−</m:t>
                            </m:r>
                            <m:r>
                              <a:rPr lang="en-US" sz="2200" i="1">
                                <a:latin typeface="Cambria Math"/>
                              </a:rPr>
                              <m:t>𝑥</m:t>
                            </m:r>
                          </m:sup>
                          <m:e>
                            <m:r>
                              <a:rPr lang="en-US" sz="2200" i="1">
                                <a:latin typeface="Cambria Math"/>
                              </a:rPr>
                              <m:t>𝑥𝑦</m:t>
                            </m:r>
                          </m:e>
                        </m:nary>
                      </m:e>
                    </m:nary>
                    <m:r>
                      <a:rPr lang="en-US" sz="2200" i="1">
                        <a:latin typeface="Cambria Math"/>
                      </a:rPr>
                      <m:t>𝑑𝑦𝑑𝑥</m:t>
                    </m:r>
                  </m:oMath>
                </a14:m>
                <a:r>
                  <a:rPr lang="en-US" sz="2200" dirty="0"/>
                  <a:t>. </a:t>
                </a:r>
                <a:r>
                  <a:rPr lang="en-US" sz="2200" b="1" dirty="0"/>
                  <a:t>[UKTU-2010, UPTU- 2015</a:t>
                </a:r>
                <a:r>
                  <a:rPr lang="en-US" sz="2200" dirty="0"/>
                  <a:t>]	</a:t>
                </a:r>
                <a:r>
                  <a:rPr lang="en-US" sz="2200" b="1" dirty="0" err="1" smtClean="0"/>
                  <a:t>Ans</a:t>
                </a:r>
                <a:r>
                  <a:rPr lang="en-US" sz="2200" b="1" dirty="0"/>
                  <a:t>: </a:t>
                </a:r>
                <a14:m>
                  <m:oMath xmlns:m="http://schemas.openxmlformats.org/officeDocument/2006/math">
                    <m:r>
                      <a:rPr lang="en-US" sz="2200" i="1">
                        <a:latin typeface="Cambria Math"/>
                      </a:rPr>
                      <m:t> </m:t>
                    </m:r>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a:rPr>
                              <m:t>3</m:t>
                            </m:r>
                            <m:r>
                              <a:rPr lang="en-US" sz="2200" i="1">
                                <a:latin typeface="Cambria Math"/>
                              </a:rPr>
                              <m:t>𝑎</m:t>
                            </m:r>
                          </m:e>
                          <m:sup>
                            <m:r>
                              <a:rPr lang="en-US" sz="2200" i="1">
                                <a:latin typeface="Cambria Math"/>
                              </a:rPr>
                              <m:t>4</m:t>
                            </m:r>
                          </m:sup>
                        </m:sSup>
                      </m:num>
                      <m:den>
                        <m:r>
                          <a:rPr lang="en-US" sz="2200" i="1">
                            <a:latin typeface="Cambria Math"/>
                          </a:rPr>
                          <m:t>8</m:t>
                        </m:r>
                      </m:den>
                    </m:f>
                  </m:oMath>
                </a14:m>
                <a:endParaRPr lang="en-US" sz="2200" dirty="0"/>
              </a:p>
            </p:txBody>
          </p:sp>
        </mc:Choice>
        <mc:Fallback xmlns="">
          <p:sp>
            <p:nvSpPr>
              <p:cNvPr id="18" name="Rectangle 17"/>
              <p:cNvSpPr>
                <a:spLocks noRot="1" noChangeAspect="1" noMove="1" noResize="1" noEditPoints="1" noAdjustHandles="1" noChangeArrowheads="1" noChangeShapeType="1" noTextEdit="1"/>
              </p:cNvSpPr>
              <p:nvPr/>
            </p:nvSpPr>
            <p:spPr>
              <a:xfrm>
                <a:off x="370764" y="3352800"/>
                <a:ext cx="8392236" cy="1155445"/>
              </a:xfrm>
              <a:prstGeom prst="rect">
                <a:avLst/>
              </a:prstGeom>
              <a:blipFill rotWithShape="1">
                <a:blip r:embed="rId5"/>
                <a:stretch>
                  <a:fillRect l="-944" r="-1670" b="-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370765" y="4508245"/>
                <a:ext cx="8392236" cy="1099788"/>
              </a:xfrm>
              <a:prstGeom prst="rect">
                <a:avLst/>
              </a:prstGeom>
            </p:spPr>
            <p:txBody>
              <a:bodyPr wrap="square">
                <a:spAutoFit/>
              </a:bodyPr>
              <a:lstStyle/>
              <a:p>
                <a:pPr algn="just"/>
                <a:r>
                  <a:rPr lang="en-US" sz="2200" dirty="0" smtClean="0"/>
                  <a:t>4. Evaluate </a:t>
                </a:r>
                <a:r>
                  <a:rPr lang="en-US" sz="2200" dirty="0"/>
                  <a:t>by changing the order of integration:</a:t>
                </a:r>
                <a14:m>
                  <m:oMath xmlns:m="http://schemas.openxmlformats.org/officeDocument/2006/math">
                    <m:nary>
                      <m:naryPr>
                        <m:limLoc m:val="subSup"/>
                        <m:ctrlPr>
                          <a:rPr lang="en-US" sz="2200" i="1">
                            <a:latin typeface="Cambria Math" panose="02040503050406030204" pitchFamily="18" charset="0"/>
                          </a:rPr>
                        </m:ctrlPr>
                      </m:naryPr>
                      <m:sub>
                        <m:r>
                          <a:rPr lang="en-US" sz="2200" i="1">
                            <a:latin typeface="Cambria Math"/>
                          </a:rPr>
                          <m:t>0</m:t>
                        </m:r>
                      </m:sub>
                      <m:sup>
                        <m:r>
                          <a:rPr lang="en-US" sz="2200" i="1">
                            <a:latin typeface="Cambria Math"/>
                          </a:rPr>
                          <m:t>1</m:t>
                        </m:r>
                      </m:sup>
                      <m:e>
                        <m:nary>
                          <m:naryPr>
                            <m:limLoc m:val="subSup"/>
                            <m:ctrlPr>
                              <a:rPr lang="en-US" sz="2200" i="1">
                                <a:latin typeface="Cambria Math" panose="02040503050406030204" pitchFamily="18" charset="0"/>
                              </a:rPr>
                            </m:ctrlPr>
                          </m:naryPr>
                          <m:sub>
                            <m:r>
                              <a:rPr lang="en-US" sz="2200" i="1">
                                <a:latin typeface="Cambria Math"/>
                              </a:rPr>
                              <m:t>0</m:t>
                            </m:r>
                          </m:sub>
                          <m:sup>
                            <m:rad>
                              <m:radPr>
                                <m:degHide m:val="on"/>
                                <m:ctrlPr>
                                  <a:rPr lang="en-US" sz="2200" i="1">
                                    <a:latin typeface="Cambria Math" panose="02040503050406030204" pitchFamily="18" charset="0"/>
                                  </a:rPr>
                                </m:ctrlPr>
                              </m:radPr>
                              <m:deg/>
                              <m:e>
                                <m:r>
                                  <a:rPr lang="en-US" sz="2200" i="1">
                                    <a:latin typeface="Cambria Math"/>
                                  </a:rPr>
                                  <m:t>1−</m:t>
                                </m:r>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2</m:t>
                                    </m:r>
                                  </m:sup>
                                </m:sSup>
                              </m:e>
                            </m:rad>
                          </m:sup>
                          <m:e>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a:rPr>
                                      <m:t>𝑒</m:t>
                                    </m:r>
                                  </m:e>
                                  <m:sup>
                                    <m:r>
                                      <a:rPr lang="en-US" sz="2200" i="1">
                                        <a:latin typeface="Cambria Math"/>
                                      </a:rPr>
                                      <m:t>𝑦</m:t>
                                    </m:r>
                                  </m:sup>
                                </m:sSup>
                                <m:r>
                                  <a:rPr lang="en-US" sz="2200" i="1">
                                    <a:latin typeface="Cambria Math"/>
                                  </a:rPr>
                                  <m:t>𝑑𝑦𝑑𝑥</m:t>
                                </m:r>
                              </m:num>
                              <m:den>
                                <m:d>
                                  <m:dPr>
                                    <m:ctrlPr>
                                      <a:rPr lang="en-US" sz="2200" i="1">
                                        <a:latin typeface="Cambria Math" panose="02040503050406030204" pitchFamily="18" charset="0"/>
                                      </a:rPr>
                                    </m:ctrlPr>
                                  </m:dPr>
                                  <m:e>
                                    <m:sSup>
                                      <m:sSupPr>
                                        <m:ctrlPr>
                                          <a:rPr lang="en-US" sz="2200" i="1">
                                            <a:latin typeface="Cambria Math" panose="02040503050406030204" pitchFamily="18" charset="0"/>
                                          </a:rPr>
                                        </m:ctrlPr>
                                      </m:sSupPr>
                                      <m:e>
                                        <m:r>
                                          <a:rPr lang="en-US" sz="2200" i="1">
                                            <a:latin typeface="Cambria Math"/>
                                          </a:rPr>
                                          <m:t>𝑒</m:t>
                                        </m:r>
                                      </m:e>
                                      <m:sup>
                                        <m:r>
                                          <a:rPr lang="en-US" sz="2200" i="1">
                                            <a:latin typeface="Cambria Math"/>
                                          </a:rPr>
                                          <m:t>𝑦</m:t>
                                        </m:r>
                                      </m:sup>
                                    </m:sSup>
                                    <m:r>
                                      <a:rPr lang="en-US" sz="2200" i="1">
                                        <a:latin typeface="Cambria Math"/>
                                      </a:rPr>
                                      <m:t>+1</m:t>
                                    </m:r>
                                  </m:e>
                                </m:d>
                                <m:r>
                                  <a:rPr lang="en-US" sz="2200" i="1">
                                    <a:latin typeface="Cambria Math"/>
                                  </a:rPr>
                                  <m:t>(</m:t>
                                </m:r>
                                <m:rad>
                                  <m:radPr>
                                    <m:degHide m:val="on"/>
                                    <m:ctrlPr>
                                      <a:rPr lang="en-US" sz="2200" i="1">
                                        <a:latin typeface="Cambria Math" panose="02040503050406030204" pitchFamily="18" charset="0"/>
                                      </a:rPr>
                                    </m:ctrlPr>
                                  </m:radPr>
                                  <m:deg/>
                                  <m:e>
                                    <m:r>
                                      <a:rPr lang="en-US" sz="2200" i="1">
                                        <a:latin typeface="Cambria Math"/>
                                      </a:rPr>
                                      <m:t>1−</m:t>
                                    </m:r>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2</m:t>
                                        </m:r>
                                      </m:sup>
                                    </m:sSup>
                                    <m:r>
                                      <a:rPr lang="en-US" sz="2200" i="1">
                                        <a:latin typeface="Cambria Math"/>
                                      </a:rPr>
                                      <m:t>−</m:t>
                                    </m:r>
                                    <m:sSup>
                                      <m:sSupPr>
                                        <m:ctrlPr>
                                          <a:rPr lang="en-US" sz="2200" i="1">
                                            <a:latin typeface="Cambria Math" panose="02040503050406030204" pitchFamily="18" charset="0"/>
                                          </a:rPr>
                                        </m:ctrlPr>
                                      </m:sSupPr>
                                      <m:e>
                                        <m:r>
                                          <a:rPr lang="en-US" sz="2200" i="1">
                                            <a:latin typeface="Cambria Math"/>
                                          </a:rPr>
                                          <m:t>𝑦</m:t>
                                        </m:r>
                                      </m:e>
                                      <m:sup>
                                        <m:r>
                                          <a:rPr lang="en-US" sz="2200" i="1">
                                            <a:latin typeface="Cambria Math"/>
                                          </a:rPr>
                                          <m:t>2</m:t>
                                        </m:r>
                                      </m:sup>
                                    </m:sSup>
                                  </m:e>
                                </m:rad>
                              </m:den>
                            </m:f>
                          </m:e>
                        </m:nary>
                      </m:e>
                    </m:nary>
                  </m:oMath>
                </a14:m>
                <a:r>
                  <a:rPr lang="en-US" sz="2200" dirty="0"/>
                  <a:t>.	</a:t>
                </a:r>
                <a:r>
                  <a:rPr lang="en-US" sz="2200" b="1" dirty="0"/>
                  <a:t>[MTU 2012]	</a:t>
                </a:r>
                <a:r>
                  <a:rPr lang="en-US" sz="2200" b="1" dirty="0" err="1" smtClean="0"/>
                  <a:t>Ans</a:t>
                </a:r>
                <a:r>
                  <a:rPr lang="en-US" sz="2200" b="1" dirty="0"/>
                  <a:t>: </a:t>
                </a:r>
                <a14:m>
                  <m:oMath xmlns:m="http://schemas.openxmlformats.org/officeDocument/2006/math">
                    <m:f>
                      <m:fPr>
                        <m:ctrlPr>
                          <a:rPr lang="en-US" sz="2200" i="1">
                            <a:latin typeface="Cambria Math" panose="02040503050406030204" pitchFamily="18" charset="0"/>
                          </a:rPr>
                        </m:ctrlPr>
                      </m:fPr>
                      <m:num>
                        <m:r>
                          <a:rPr lang="en-US" sz="2200" i="1">
                            <a:latin typeface="Cambria Math"/>
                          </a:rPr>
                          <m:t>𝜋</m:t>
                        </m:r>
                      </m:num>
                      <m:den>
                        <m:r>
                          <a:rPr lang="en-US" sz="2200" i="1">
                            <a:latin typeface="Cambria Math"/>
                          </a:rPr>
                          <m:t>2</m:t>
                        </m:r>
                      </m:den>
                    </m:f>
                    <m:r>
                      <a:rPr lang="en-US" sz="2200" i="1">
                        <a:latin typeface="Cambria Math"/>
                      </a:rPr>
                      <m:t>𝑙𝑜𝑔</m:t>
                    </m:r>
                    <m:d>
                      <m:dPr>
                        <m:ctrlPr>
                          <a:rPr lang="en-US" sz="2200" i="1">
                            <a:latin typeface="Cambria Math" panose="02040503050406030204" pitchFamily="18" charset="0"/>
                          </a:rPr>
                        </m:ctrlPr>
                      </m:dPr>
                      <m:e>
                        <m:f>
                          <m:fPr>
                            <m:ctrlPr>
                              <a:rPr lang="en-US" sz="2200" i="1">
                                <a:latin typeface="Cambria Math" panose="02040503050406030204" pitchFamily="18" charset="0"/>
                              </a:rPr>
                            </m:ctrlPr>
                          </m:fPr>
                          <m:num>
                            <m:r>
                              <a:rPr lang="en-US" sz="2200" i="1">
                                <a:latin typeface="Cambria Math"/>
                              </a:rPr>
                              <m:t>𝑒</m:t>
                            </m:r>
                            <m:r>
                              <a:rPr lang="en-US" sz="2200" i="1">
                                <a:latin typeface="Cambria Math"/>
                              </a:rPr>
                              <m:t>+1</m:t>
                            </m:r>
                          </m:num>
                          <m:den>
                            <m:r>
                              <a:rPr lang="en-US" sz="2200" i="1">
                                <a:latin typeface="Cambria Math"/>
                              </a:rPr>
                              <m:t>2</m:t>
                            </m:r>
                          </m:den>
                        </m:f>
                        <m:r>
                          <a:rPr lang="en-US" sz="2200">
                            <a:latin typeface="Cambria Math"/>
                          </a:rPr>
                          <m:t> </m:t>
                        </m:r>
                      </m:e>
                    </m:d>
                  </m:oMath>
                </a14:m>
                <a:endParaRPr lang="en-US" sz="2200" dirty="0"/>
              </a:p>
            </p:txBody>
          </p:sp>
        </mc:Choice>
        <mc:Fallback xmlns="">
          <p:sp>
            <p:nvSpPr>
              <p:cNvPr id="19" name="Rectangle 18"/>
              <p:cNvSpPr>
                <a:spLocks noRot="1" noChangeAspect="1" noMove="1" noResize="1" noEditPoints="1" noAdjustHandles="1" noChangeArrowheads="1" noChangeShapeType="1" noTextEdit="1"/>
              </p:cNvSpPr>
              <p:nvPr/>
            </p:nvSpPr>
            <p:spPr>
              <a:xfrm>
                <a:off x="370765" y="4508245"/>
                <a:ext cx="8392236" cy="1099788"/>
              </a:xfrm>
              <a:prstGeom prst="rect">
                <a:avLst/>
              </a:prstGeom>
              <a:blipFill rotWithShape="1">
                <a:blip r:embed="rId6"/>
                <a:stretch>
                  <a:fillRect l="-944" t="-3333" r="-1670"/>
                </a:stretch>
              </a:blipFill>
            </p:spPr>
            <p:txBody>
              <a:bodyPr/>
              <a:lstStyle/>
              <a:p>
                <a:r>
                  <a:rPr lang="en-US">
                    <a:noFill/>
                  </a:rPr>
                  <a:t> </a:t>
                </a:r>
              </a:p>
            </p:txBody>
          </p:sp>
        </mc:Fallback>
      </mc:AlternateContent>
    </p:spTree>
    <p:extLst>
      <p:ext uri="{BB962C8B-B14F-4D97-AF65-F5344CB8AC3E}">
        <p14:creationId xmlns:p14="http://schemas.microsoft.com/office/powerpoint/2010/main" val="25027797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600" b="1" dirty="0" smtClean="0">
                <a:latin typeface="Times New Roman" pitchFamily="18" charset="0"/>
                <a:cs typeface="Times New Roman" pitchFamily="18" charset="0"/>
              </a:rPr>
              <a:t>Quiz</a:t>
            </a:r>
            <a:endParaRPr lang="en-US" sz="3400" b="1" dirty="0"/>
          </a:p>
        </p:txBody>
      </p:sp>
      <p:pic>
        <p:nvPicPr>
          <p:cNvPr id="6"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Date Placeholder 5"/>
          <p:cNvSpPr>
            <a:spLocks noGrp="1"/>
          </p:cNvSpPr>
          <p:nvPr>
            <p:ph type="dt" sz="half" idx="10"/>
          </p:nvPr>
        </p:nvSpPr>
        <p:spPr>
          <a:xfrm>
            <a:off x="457200" y="6356350"/>
            <a:ext cx="2133600" cy="365125"/>
          </a:xfrm>
        </p:spPr>
        <p:txBody>
          <a:bodyPr/>
          <a:lstStyle/>
          <a:p>
            <a:fld id="{0FCB8F69-2E68-4A0B-9C83-6707DF823584}" type="datetime1">
              <a:rPr lang="en-US" smtClean="0"/>
              <a:t>7/5/2021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38</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mc:AlternateContent xmlns:mc="http://schemas.openxmlformats.org/markup-compatibility/2006" xmlns:a14="http://schemas.microsoft.com/office/drawing/2010/main">
        <mc:Choice Requires="a14">
          <p:sp>
            <p:nvSpPr>
              <p:cNvPr id="2" name="Rectangle 1"/>
              <p:cNvSpPr/>
              <p:nvPr/>
            </p:nvSpPr>
            <p:spPr>
              <a:xfrm>
                <a:off x="759157" y="1326107"/>
                <a:ext cx="7205370" cy="602601"/>
              </a:xfrm>
              <a:prstGeom prst="rect">
                <a:avLst/>
              </a:prstGeom>
            </p:spPr>
            <p:txBody>
              <a:bodyPr wrap="none">
                <a:spAutoFit/>
              </a:bodyPr>
              <a:lstStyle/>
              <a:p>
                <a:pPr marL="342900" indent="-342900">
                  <a:buFont typeface="Arial" pitchFamily="34" charset="0"/>
                  <a:buChar char="•"/>
                </a:pPr>
                <a:r>
                  <a:rPr lang="en-US" sz="2200" dirty="0" smtClean="0"/>
                  <a:t>After changing order </a:t>
                </a:r>
                <a14:m>
                  <m:oMath xmlns:m="http://schemas.openxmlformats.org/officeDocument/2006/math">
                    <m:nary>
                      <m:naryPr>
                        <m:limLoc m:val="subSup"/>
                        <m:ctrlPr>
                          <a:rPr lang="en-US" sz="2200" i="1">
                            <a:latin typeface="Cambria Math" panose="02040503050406030204" pitchFamily="18" charset="0"/>
                          </a:rPr>
                        </m:ctrlPr>
                      </m:naryPr>
                      <m:sub>
                        <m:r>
                          <a:rPr lang="en-US" sz="2200" i="1">
                            <a:latin typeface="Cambria Math"/>
                          </a:rPr>
                          <m:t>0</m:t>
                        </m:r>
                      </m:sub>
                      <m:sup>
                        <m:r>
                          <a:rPr lang="en-US" sz="2200" i="1">
                            <a:latin typeface="Cambria Math"/>
                          </a:rPr>
                          <m:t>1</m:t>
                        </m:r>
                      </m:sup>
                      <m:e>
                        <m:nary>
                          <m:naryPr>
                            <m:limLoc m:val="subSup"/>
                            <m:ctrlPr>
                              <a:rPr lang="en-US" sz="2200" i="1">
                                <a:latin typeface="Cambria Math" panose="02040503050406030204" pitchFamily="18" charset="0"/>
                              </a:rPr>
                            </m:ctrlPr>
                          </m:naryPr>
                          <m:sub>
                            <m:r>
                              <a:rPr lang="en-US" sz="2200" i="1">
                                <a:latin typeface="Cambria Math"/>
                              </a:rPr>
                              <m:t>2</m:t>
                            </m:r>
                            <m:r>
                              <a:rPr lang="en-US" sz="2200" i="1">
                                <a:latin typeface="Cambria Math"/>
                              </a:rPr>
                              <m:t>𝑦</m:t>
                            </m:r>
                          </m:sub>
                          <m:sup>
                            <m:r>
                              <a:rPr lang="en-US" sz="2200" i="1">
                                <a:latin typeface="Cambria Math"/>
                              </a:rPr>
                              <m:t>2</m:t>
                            </m:r>
                          </m:sup>
                          <m:e>
                            <m:sSup>
                              <m:sSupPr>
                                <m:ctrlPr>
                                  <a:rPr lang="en-US" sz="2200" i="1">
                                    <a:latin typeface="Cambria Math" panose="02040503050406030204" pitchFamily="18" charset="0"/>
                                  </a:rPr>
                                </m:ctrlPr>
                              </m:sSupPr>
                              <m:e>
                                <m:r>
                                  <a:rPr lang="en-US" sz="2200" i="1">
                                    <a:latin typeface="Cambria Math"/>
                                  </a:rPr>
                                  <m:t>𝑒</m:t>
                                </m:r>
                              </m:e>
                              <m:sup>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2</m:t>
                                    </m:r>
                                  </m:sup>
                                </m:sSup>
                              </m:sup>
                            </m:sSup>
                          </m:e>
                        </m:nary>
                      </m:e>
                    </m:nary>
                    <m:r>
                      <a:rPr lang="en-US" sz="2200" i="1">
                        <a:latin typeface="Cambria Math"/>
                      </a:rPr>
                      <m:t>𝑑𝑥𝑑𝑦</m:t>
                    </m:r>
                    <m:r>
                      <a:rPr lang="en-US" sz="2200" b="0" i="1" smtClean="0">
                        <a:latin typeface="Cambria Math"/>
                      </a:rPr>
                      <m:t>  </m:t>
                    </m:r>
                  </m:oMath>
                </a14:m>
                <a:r>
                  <a:rPr lang="en-US" sz="2200" dirty="0" smtClean="0"/>
                  <a:t>imits are………………..</a:t>
                </a:r>
                <a:endParaRPr lang="en-US" sz="2200" dirty="0"/>
              </a:p>
            </p:txBody>
          </p:sp>
        </mc:Choice>
        <mc:Fallback xmlns="">
          <p:sp>
            <p:nvSpPr>
              <p:cNvPr id="2" name="Rectangle 1"/>
              <p:cNvSpPr>
                <a:spLocks noRot="1" noChangeAspect="1" noMove="1" noResize="1" noEditPoints="1" noAdjustHandles="1" noChangeArrowheads="1" noChangeShapeType="1" noTextEdit="1"/>
              </p:cNvSpPr>
              <p:nvPr/>
            </p:nvSpPr>
            <p:spPr>
              <a:xfrm>
                <a:off x="759157" y="1326107"/>
                <a:ext cx="7205370" cy="602601"/>
              </a:xfrm>
              <a:prstGeom prst="rect">
                <a:avLst/>
              </a:prstGeom>
              <a:blipFill rotWithShape="1">
                <a:blip r:embed="rId3"/>
                <a:stretch>
                  <a:fillRect l="-1015" r="-1523"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762569" y="2629140"/>
                <a:ext cx="7848600" cy="586635"/>
              </a:xfrm>
              <a:prstGeom prst="rect">
                <a:avLst/>
              </a:prstGeom>
            </p:spPr>
            <p:txBody>
              <a:bodyPr wrap="square">
                <a:spAutoFit/>
              </a:bodyPr>
              <a:lstStyle/>
              <a:p>
                <a:pPr marL="342900" indent="-342900">
                  <a:buFont typeface="Arial" pitchFamily="34" charset="0"/>
                  <a:buChar char="•"/>
                </a:pPr>
                <a:r>
                  <a:rPr lang="en-US" sz="2200" dirty="0" smtClean="0"/>
                  <a:t>After changing order   </a:t>
                </a:r>
                <a14:m>
                  <m:oMath xmlns:m="http://schemas.openxmlformats.org/officeDocument/2006/math">
                    <m:nary>
                      <m:naryPr>
                        <m:limLoc m:val="subSup"/>
                        <m:ctrlPr>
                          <a:rPr lang="en-US" sz="2200" i="1">
                            <a:latin typeface="Cambria Math" panose="02040503050406030204" pitchFamily="18" charset="0"/>
                          </a:rPr>
                        </m:ctrlPr>
                      </m:naryPr>
                      <m:sub>
                        <m:r>
                          <a:rPr lang="en-US" sz="2200" i="1">
                            <a:latin typeface="Cambria Math"/>
                          </a:rPr>
                          <m:t>0</m:t>
                        </m:r>
                      </m:sub>
                      <m:sup>
                        <m:r>
                          <a:rPr lang="en-US" sz="2200" i="1">
                            <a:latin typeface="Cambria Math"/>
                          </a:rPr>
                          <m:t>𝑎</m:t>
                        </m:r>
                      </m:sup>
                      <m:e>
                        <m:nary>
                          <m:naryPr>
                            <m:limLoc m:val="subSup"/>
                            <m:ctrlPr>
                              <a:rPr lang="en-US" sz="2200" i="1">
                                <a:latin typeface="Cambria Math" panose="02040503050406030204" pitchFamily="18" charset="0"/>
                              </a:rPr>
                            </m:ctrlPr>
                          </m:naryPr>
                          <m:sub>
                            <m:f>
                              <m:fPr>
                                <m:type m:val="skw"/>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2</m:t>
                                    </m:r>
                                  </m:sup>
                                </m:sSup>
                              </m:num>
                              <m:den>
                                <m:r>
                                  <a:rPr lang="en-US" sz="2200" i="1">
                                    <a:latin typeface="Cambria Math"/>
                                  </a:rPr>
                                  <m:t>𝑎</m:t>
                                </m:r>
                              </m:den>
                            </m:f>
                          </m:sub>
                          <m:sup>
                            <m:r>
                              <a:rPr lang="en-US" sz="2200" i="1">
                                <a:latin typeface="Cambria Math"/>
                              </a:rPr>
                              <m:t>2</m:t>
                            </m:r>
                            <m:r>
                              <a:rPr lang="en-US" sz="2200" i="1">
                                <a:latin typeface="Cambria Math"/>
                              </a:rPr>
                              <m:t>𝑎</m:t>
                            </m:r>
                            <m:r>
                              <a:rPr lang="en-US" sz="2200" i="1">
                                <a:latin typeface="Cambria Math"/>
                              </a:rPr>
                              <m:t>−</m:t>
                            </m:r>
                            <m:r>
                              <a:rPr lang="en-US" sz="2200" i="1">
                                <a:latin typeface="Cambria Math"/>
                              </a:rPr>
                              <m:t>𝑥</m:t>
                            </m:r>
                          </m:sup>
                          <m:e>
                            <m:r>
                              <a:rPr lang="en-US" sz="2200" i="1">
                                <a:latin typeface="Cambria Math"/>
                              </a:rPr>
                              <m:t>𝑥𝑦</m:t>
                            </m:r>
                          </m:e>
                        </m:nary>
                      </m:e>
                    </m:nary>
                    <m:r>
                      <a:rPr lang="en-US" sz="2200" i="1">
                        <a:latin typeface="Cambria Math"/>
                      </a:rPr>
                      <m:t>𝑑𝑦𝑑𝑥</m:t>
                    </m:r>
                    <m:r>
                      <a:rPr lang="en-US" sz="2200" b="0" i="0" smtClean="0">
                        <a:latin typeface="Cambria Math"/>
                      </a:rPr>
                      <m:t> </m:t>
                    </m:r>
                  </m:oMath>
                </a14:m>
                <a:r>
                  <a:rPr lang="en-US" sz="2200" dirty="0" smtClean="0"/>
                  <a:t>limits </a:t>
                </a:r>
                <a:r>
                  <a:rPr lang="en-US" sz="2200" dirty="0"/>
                  <a:t>are………………..</a:t>
                </a:r>
              </a:p>
            </p:txBody>
          </p:sp>
        </mc:Choice>
        <mc:Fallback xmlns="">
          <p:sp>
            <p:nvSpPr>
              <p:cNvPr id="12" name="Rectangle 11"/>
              <p:cNvSpPr>
                <a:spLocks noRot="1" noChangeAspect="1" noMove="1" noResize="1" noEditPoints="1" noAdjustHandles="1" noChangeArrowheads="1" noChangeShapeType="1" noTextEdit="1"/>
              </p:cNvSpPr>
              <p:nvPr/>
            </p:nvSpPr>
            <p:spPr>
              <a:xfrm>
                <a:off x="762569" y="2629140"/>
                <a:ext cx="7848600" cy="586635"/>
              </a:xfrm>
              <a:prstGeom prst="rect">
                <a:avLst/>
              </a:prstGeom>
              <a:blipFill rotWithShape="1">
                <a:blip r:embed="rId4"/>
                <a:stretch>
                  <a:fillRect l="-854" b="-51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819150" y="4038600"/>
                <a:ext cx="8039100" cy="977319"/>
              </a:xfrm>
              <a:prstGeom prst="rect">
                <a:avLst/>
              </a:prstGeom>
            </p:spPr>
            <p:txBody>
              <a:bodyPr wrap="square">
                <a:spAutoFit/>
              </a:bodyPr>
              <a:lstStyle/>
              <a:p>
                <a:pPr marL="342900" indent="-342900">
                  <a:buFont typeface="Arial" pitchFamily="34" charset="0"/>
                  <a:buChar char="•"/>
                </a:pPr>
                <a:r>
                  <a:rPr lang="en-US" sz="2200" dirty="0"/>
                  <a:t>After changing order </a:t>
                </a:r>
                <a14:m>
                  <m:oMath xmlns:m="http://schemas.openxmlformats.org/officeDocument/2006/math">
                    <m:nary>
                      <m:naryPr>
                        <m:limLoc m:val="subSup"/>
                        <m:ctrlPr>
                          <a:rPr lang="en-US" sz="2200" i="1">
                            <a:latin typeface="Cambria Math" panose="02040503050406030204" pitchFamily="18" charset="0"/>
                          </a:rPr>
                        </m:ctrlPr>
                      </m:naryPr>
                      <m:sub>
                        <m:r>
                          <a:rPr lang="en-US" sz="2200" i="1">
                            <a:latin typeface="Cambria Math"/>
                          </a:rPr>
                          <m:t>0</m:t>
                        </m:r>
                      </m:sub>
                      <m:sup>
                        <m:r>
                          <a:rPr lang="en-US" sz="2200" i="1">
                            <a:latin typeface="Cambria Math"/>
                          </a:rPr>
                          <m:t>𝑎</m:t>
                        </m:r>
                      </m:sup>
                      <m:e>
                        <m:nary>
                          <m:naryPr>
                            <m:limLoc m:val="subSup"/>
                            <m:ctrlPr>
                              <a:rPr lang="en-US" sz="2200" i="1">
                                <a:latin typeface="Cambria Math" panose="02040503050406030204" pitchFamily="18" charset="0"/>
                              </a:rPr>
                            </m:ctrlPr>
                          </m:naryPr>
                          <m:sub>
                            <m:r>
                              <a:rPr lang="en-US" sz="2200" i="1">
                                <a:latin typeface="Cambria Math"/>
                              </a:rPr>
                              <m:t>0</m:t>
                            </m:r>
                          </m:sub>
                          <m:sup>
                            <m:rad>
                              <m:radPr>
                                <m:degHide m:val="on"/>
                                <m:ctrlPr>
                                  <a:rPr lang="en-US" sz="2200" i="1">
                                    <a:latin typeface="Cambria Math" panose="02040503050406030204" pitchFamily="18" charset="0"/>
                                  </a:rPr>
                                </m:ctrlPr>
                              </m:radPr>
                              <m:deg/>
                              <m:e>
                                <m:sSup>
                                  <m:sSupPr>
                                    <m:ctrlPr>
                                      <a:rPr lang="en-US" sz="2200" i="1">
                                        <a:latin typeface="Cambria Math" panose="02040503050406030204" pitchFamily="18" charset="0"/>
                                      </a:rPr>
                                    </m:ctrlPr>
                                  </m:sSupPr>
                                  <m:e>
                                    <m:r>
                                      <a:rPr lang="en-US" sz="2200" i="1">
                                        <a:latin typeface="Cambria Math"/>
                                      </a:rPr>
                                      <m:t>𝑎</m:t>
                                    </m:r>
                                  </m:e>
                                  <m:sup>
                                    <m:r>
                                      <a:rPr lang="en-US" sz="2200" i="1">
                                        <a:latin typeface="Cambria Math"/>
                                      </a:rPr>
                                      <m:t>2</m:t>
                                    </m:r>
                                  </m:sup>
                                </m:sSup>
                                <m:r>
                                  <a:rPr lang="en-US" sz="2200" i="1">
                                    <a:latin typeface="Cambria Math"/>
                                  </a:rPr>
                                  <m:t>−</m:t>
                                </m:r>
                                <m:sSup>
                                  <m:sSupPr>
                                    <m:ctrlPr>
                                      <a:rPr lang="en-US" sz="2200" i="1">
                                        <a:latin typeface="Cambria Math" panose="02040503050406030204" pitchFamily="18" charset="0"/>
                                      </a:rPr>
                                    </m:ctrlPr>
                                  </m:sSupPr>
                                  <m:e>
                                    <m:r>
                                      <a:rPr lang="en-US" sz="2200" i="1">
                                        <a:latin typeface="Cambria Math"/>
                                      </a:rPr>
                                      <m:t>𝑦</m:t>
                                    </m:r>
                                  </m:e>
                                  <m:sup>
                                    <m:r>
                                      <a:rPr lang="en-US" sz="2200" i="1">
                                        <a:latin typeface="Cambria Math"/>
                                      </a:rPr>
                                      <m:t>2</m:t>
                                    </m:r>
                                  </m:sup>
                                </m:sSup>
                              </m:e>
                            </m:rad>
                          </m:sup>
                          <m:e>
                            <m:r>
                              <a:rPr lang="en-US" sz="2200" i="1">
                                <a:latin typeface="Cambria Math"/>
                              </a:rPr>
                              <m:t>(</m:t>
                            </m:r>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2</m:t>
                                </m:r>
                              </m:sup>
                            </m:sSup>
                            <m:r>
                              <a:rPr lang="en-US" sz="2200" i="1">
                                <a:latin typeface="Cambria Math"/>
                              </a:rPr>
                              <m:t>+</m:t>
                            </m:r>
                            <m:sSup>
                              <m:sSupPr>
                                <m:ctrlPr>
                                  <a:rPr lang="en-US" sz="2200" i="1">
                                    <a:latin typeface="Cambria Math" panose="02040503050406030204" pitchFamily="18" charset="0"/>
                                  </a:rPr>
                                </m:ctrlPr>
                              </m:sSupPr>
                              <m:e>
                                <m:r>
                                  <a:rPr lang="en-US" sz="2200" i="1">
                                    <a:latin typeface="Cambria Math"/>
                                  </a:rPr>
                                  <m:t>𝑦</m:t>
                                </m:r>
                              </m:e>
                              <m:sup>
                                <m:r>
                                  <a:rPr lang="en-US" sz="2200" i="1">
                                    <a:latin typeface="Cambria Math"/>
                                  </a:rPr>
                                  <m:t>2</m:t>
                                </m:r>
                              </m:sup>
                            </m:sSup>
                            <m:r>
                              <a:rPr lang="en-US" sz="2200" i="1">
                                <a:latin typeface="Cambria Math"/>
                              </a:rPr>
                              <m:t>)</m:t>
                            </m:r>
                          </m:e>
                        </m:nary>
                      </m:e>
                    </m:nary>
                    <m:r>
                      <a:rPr lang="en-US" sz="2200" i="1">
                        <a:latin typeface="Cambria Math"/>
                      </a:rPr>
                      <m:t>𝑑𝑥𝑑𝑦</m:t>
                    </m:r>
                  </m:oMath>
                </a14:m>
                <a:r>
                  <a:rPr lang="en-US" sz="2200" dirty="0"/>
                  <a:t> limits are………………..</a:t>
                </a:r>
              </a:p>
            </p:txBody>
          </p:sp>
        </mc:Choice>
        <mc:Fallback xmlns="">
          <p:sp>
            <p:nvSpPr>
              <p:cNvPr id="16" name="Rectangle 15"/>
              <p:cNvSpPr>
                <a:spLocks noRot="1" noChangeAspect="1" noMove="1" noResize="1" noEditPoints="1" noAdjustHandles="1" noChangeArrowheads="1" noChangeShapeType="1" noTextEdit="1"/>
              </p:cNvSpPr>
              <p:nvPr/>
            </p:nvSpPr>
            <p:spPr>
              <a:xfrm>
                <a:off x="819150" y="4038600"/>
                <a:ext cx="8039100" cy="977319"/>
              </a:xfrm>
              <a:prstGeom prst="rect">
                <a:avLst/>
              </a:prstGeom>
              <a:blipFill rotWithShape="1">
                <a:blip r:embed="rId5"/>
                <a:stretch>
                  <a:fillRect l="-834" b="-11250"/>
                </a:stretch>
              </a:blipFill>
            </p:spPr>
            <p:txBody>
              <a:bodyPr/>
              <a:lstStyle/>
              <a:p>
                <a:r>
                  <a:rPr lang="en-US">
                    <a:noFill/>
                  </a:rPr>
                  <a:t> </a:t>
                </a:r>
              </a:p>
            </p:txBody>
          </p:sp>
        </mc:Fallback>
      </mc:AlternateContent>
    </p:spTree>
    <p:extLst>
      <p:ext uri="{BB962C8B-B14F-4D97-AF65-F5344CB8AC3E}">
        <p14:creationId xmlns:p14="http://schemas.microsoft.com/office/powerpoint/2010/main" val="344327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9FF4766-7B09-4C01-9CBE-3AC758F43A0E}" type="datetime1">
              <a:rPr lang="en-US" smtClean="0"/>
              <a:t>7/5/2021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cs typeface="Times New Roman" panose="02020603050405020304" pitchFamily="18" charset="0"/>
              </a:rPr>
              <a:t>Faculty Video Links, </a:t>
            </a:r>
            <a:r>
              <a:rPr lang="en-US" sz="2400" b="1" dirty="0" err="1">
                <a:cs typeface="Times New Roman" panose="02020603050405020304" pitchFamily="18" charset="0"/>
              </a:rPr>
              <a:t>Youtube</a:t>
            </a:r>
            <a:r>
              <a:rPr lang="en-US" sz="2400" b="1" dirty="0">
                <a:cs typeface="Times New Roman" panose="02020603050405020304" pitchFamily="18" charset="0"/>
              </a:rPr>
              <a:t> &amp; NPTEL Video Links and Online Courses Details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Rectangle 8"/>
          <p:cNvSpPr/>
          <p:nvPr/>
        </p:nvSpPr>
        <p:spPr>
          <a:xfrm>
            <a:off x="533400" y="1219200"/>
            <a:ext cx="8077200" cy="3108543"/>
          </a:xfrm>
          <a:prstGeom prst="rect">
            <a:avLst/>
          </a:prstGeom>
        </p:spPr>
        <p:txBody>
          <a:bodyPr wrap="square">
            <a:spAutoFit/>
          </a:bodyPr>
          <a:lstStyle/>
          <a:p>
            <a:pPr marL="457200" indent="-457200">
              <a:buFont typeface="Arial" pitchFamily="34" charset="0"/>
              <a:buChar char="•"/>
            </a:pPr>
            <a:r>
              <a:rPr lang="en-US" sz="2800" b="1" dirty="0" smtClean="0"/>
              <a:t>Change of order of integration</a:t>
            </a:r>
          </a:p>
          <a:p>
            <a:endParaRPr lang="en-US" sz="2800" b="1" dirty="0" smtClean="0"/>
          </a:p>
          <a:p>
            <a:pPr marL="342900" indent="-342900">
              <a:buFont typeface="Arial" pitchFamily="34" charset="0"/>
              <a:buChar char="•"/>
            </a:pPr>
            <a:r>
              <a:rPr lang="en-US" sz="2400" dirty="0" smtClean="0"/>
              <a:t>NPTEL: Lecture 21– Change of order of integration</a:t>
            </a:r>
            <a:endParaRPr lang="en-US" sz="2400" u="sng" dirty="0">
              <a:solidFill>
                <a:schemeClr val="tx2">
                  <a:lumMod val="60000"/>
                  <a:lumOff val="40000"/>
                </a:schemeClr>
              </a:solidFill>
            </a:endParaRPr>
          </a:p>
          <a:p>
            <a:pPr marL="342900" indent="-342900">
              <a:buFont typeface="Arial" pitchFamily="34" charset="0"/>
              <a:buChar char="•"/>
            </a:pPr>
            <a:r>
              <a:rPr lang="en-US" sz="2200" u="sng" dirty="0" smtClean="0">
                <a:solidFill>
                  <a:schemeClr val="tx2">
                    <a:lumMod val="60000"/>
                    <a:lumOff val="40000"/>
                  </a:schemeClr>
                </a:solidFill>
                <a:hlinkClick r:id="rId3"/>
              </a:rPr>
              <a:t>https</a:t>
            </a:r>
            <a:r>
              <a:rPr lang="en-US" sz="2200" u="sng" dirty="0">
                <a:solidFill>
                  <a:schemeClr val="tx2">
                    <a:lumMod val="60000"/>
                    <a:lumOff val="40000"/>
                  </a:schemeClr>
                </a:solidFill>
                <a:hlinkClick r:id="rId3"/>
              </a:rPr>
              <a:t>://</a:t>
            </a:r>
            <a:r>
              <a:rPr lang="en-US" sz="2200" u="sng" dirty="0" smtClean="0">
                <a:solidFill>
                  <a:schemeClr val="tx2">
                    <a:lumMod val="60000"/>
                    <a:lumOff val="40000"/>
                  </a:schemeClr>
                </a:solidFill>
                <a:hlinkClick r:id="rId3"/>
              </a:rPr>
              <a:t>www.youtube.com/watch?v=4rc3w1sGoNU</a:t>
            </a:r>
            <a:endParaRPr lang="en-US" sz="2200" u="sng" dirty="0" smtClean="0">
              <a:solidFill>
                <a:schemeClr val="tx2">
                  <a:lumMod val="60000"/>
                  <a:lumOff val="40000"/>
                </a:schemeClr>
              </a:solidFill>
            </a:endParaRPr>
          </a:p>
          <a:p>
            <a:endParaRPr lang="en-US" sz="2200" u="sng" dirty="0">
              <a:solidFill>
                <a:schemeClr val="tx2">
                  <a:lumMod val="60000"/>
                  <a:lumOff val="40000"/>
                </a:schemeClr>
              </a:solidFill>
            </a:endParaRPr>
          </a:p>
          <a:p>
            <a:endParaRPr lang="en-US" sz="2200" u="sng" dirty="0" smtClean="0">
              <a:solidFill>
                <a:schemeClr val="tx2">
                  <a:lumMod val="60000"/>
                  <a:lumOff val="40000"/>
                </a:schemeClr>
              </a:solidFill>
            </a:endParaRPr>
          </a:p>
          <a:p>
            <a:endParaRPr lang="en-US" sz="2800" dirty="0" smtClean="0"/>
          </a:p>
          <a:p>
            <a:endParaRPr lang="en-US" sz="2200" dirty="0"/>
          </a:p>
        </p:txBody>
      </p:sp>
    </p:spTree>
    <p:extLst>
      <p:ext uri="{BB962C8B-B14F-4D97-AF65-F5344CB8AC3E}">
        <p14:creationId xmlns:p14="http://schemas.microsoft.com/office/powerpoint/2010/main" val="2503687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animEffect transition="in" filter="fade">
                                      <p:cBhvr>
                                        <p:cTn id="15"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2"/>
            <a:ext cx="8382000" cy="4724398"/>
          </a:xfrm>
        </p:spPr>
        <p:txBody>
          <a:bodyPr>
            <a:normAutofit/>
          </a:bodyPr>
          <a:lstStyle/>
          <a:p>
            <a:pPr marL="0" indent="0" algn="just">
              <a:buNone/>
            </a:pPr>
            <a:endParaRPr lang="en-US" sz="2200" dirty="0" smtClean="0"/>
          </a:p>
          <a:p>
            <a:pPr algn="just"/>
            <a:r>
              <a:rPr lang="en-US" sz="2200" dirty="0" smtClean="0"/>
              <a:t>The </a:t>
            </a:r>
            <a:r>
              <a:rPr lang="en-US" sz="2200" dirty="0"/>
              <a:t>use of </a:t>
            </a:r>
            <a:r>
              <a:rPr lang="en-US" sz="2200" dirty="0" smtClean="0"/>
              <a:t>multiple integral in finding area, volume, mass, centroid and moment of inertia of plane and solid regions.</a:t>
            </a:r>
            <a:endParaRPr lang="en-US" sz="2200" dirty="0"/>
          </a:p>
          <a:p>
            <a:pPr marL="0" indent="0" algn="just">
              <a:buNone/>
            </a:pPr>
            <a:endParaRPr lang="en-US" sz="2200" dirty="0" smtClean="0"/>
          </a:p>
          <a:p>
            <a:pPr marL="0" indent="0" algn="just">
              <a:buNone/>
            </a:pPr>
            <a:endParaRPr lang="en-US" sz="2200" dirty="0"/>
          </a:p>
          <a:p>
            <a:pPr algn="just"/>
            <a:r>
              <a:rPr lang="en-US" sz="2200" dirty="0" smtClean="0"/>
              <a:t>The </a:t>
            </a:r>
            <a:r>
              <a:rPr lang="en-US" sz="2200" dirty="0"/>
              <a:t>students will learn the essential </a:t>
            </a:r>
            <a:r>
              <a:rPr lang="en-US" sz="2200" dirty="0" smtClean="0"/>
              <a:t>concepts of  </a:t>
            </a:r>
            <a:r>
              <a:rPr lang="en-US" sz="2200" dirty="0"/>
              <a:t>m</a:t>
            </a:r>
            <a:r>
              <a:rPr lang="en-US" sz="2200" dirty="0" smtClean="0"/>
              <a:t>ultiple integration (Double </a:t>
            </a:r>
            <a:r>
              <a:rPr lang="en-US" sz="2200" dirty="0"/>
              <a:t>integral, Triple </a:t>
            </a:r>
            <a:r>
              <a:rPr lang="en-US" sz="2200" dirty="0" smtClean="0"/>
              <a:t>integral), </a:t>
            </a:r>
            <a:r>
              <a:rPr lang="en-US" sz="2200" dirty="0"/>
              <a:t>Change of order of integration, Change of variables, </a:t>
            </a:r>
            <a:r>
              <a:rPr lang="en-US" sz="2200" b="1" dirty="0" smtClean="0"/>
              <a:t> </a:t>
            </a:r>
            <a:r>
              <a:rPr lang="en-US" sz="2200" dirty="0"/>
              <a:t>Areas and volumes, Center of mass and center of gravity (Constant and variable densities), </a:t>
            </a:r>
            <a:r>
              <a:rPr lang="en-US" sz="2200" dirty="0" smtClean="0"/>
              <a:t>in </a:t>
            </a:r>
            <a:r>
              <a:rPr lang="en-US" sz="2200" dirty="0"/>
              <a:t>a comprehensive </a:t>
            </a:r>
            <a:r>
              <a:rPr lang="en-US" sz="2200" dirty="0" smtClean="0"/>
              <a:t>manner. </a:t>
            </a:r>
            <a:endParaRPr lang="en-US" sz="2200" dirty="0"/>
          </a:p>
          <a:p>
            <a:pPr algn="just">
              <a:buNone/>
            </a:pPr>
            <a:endParaRPr lang="en-US" sz="1800" dirty="0"/>
          </a:p>
          <a:p>
            <a:pPr algn="just"/>
            <a:endParaRPr lang="en-US" sz="1800" dirty="0"/>
          </a:p>
        </p:txBody>
      </p:sp>
      <p:sp>
        <p:nvSpPr>
          <p:cNvPr id="9"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lvl="0">
              <a:defRPr/>
            </a:pPr>
            <a:r>
              <a:rPr lang="en-US" sz="3400" b="1" dirty="0" smtClean="0"/>
              <a:t>Unit </a:t>
            </a:r>
            <a:r>
              <a:rPr lang="en-US" sz="3400" b="1" dirty="0"/>
              <a:t>Objective</a:t>
            </a:r>
          </a:p>
        </p:txBody>
      </p:sp>
      <p:pic>
        <p:nvPicPr>
          <p:cNvPr id="10"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8" name="Date Placeholder 5"/>
          <p:cNvSpPr>
            <a:spLocks noGrp="1"/>
          </p:cNvSpPr>
          <p:nvPr>
            <p:ph type="dt" sz="half" idx="10"/>
          </p:nvPr>
        </p:nvSpPr>
        <p:spPr>
          <a:xfrm>
            <a:off x="457200" y="6356350"/>
            <a:ext cx="2133600" cy="365125"/>
          </a:xfrm>
        </p:spPr>
        <p:txBody>
          <a:bodyPr/>
          <a:lstStyle/>
          <a:p>
            <a:fld id="{4DF8995A-CC62-4CDA-8362-456852A5AD41}" type="datetime1">
              <a:rPr lang="en-US" smtClean="0"/>
              <a:t>7/5/2021</a:t>
            </a:fld>
            <a:endParaRPr lang="en-US"/>
          </a:p>
        </p:txBody>
      </p:sp>
      <p:sp>
        <p:nvSpPr>
          <p:cNvPr id="14"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4</a:t>
            </a:fld>
            <a:endParaRPr lang="en-US"/>
          </a:p>
        </p:txBody>
      </p:sp>
      <p:sp>
        <p:nvSpPr>
          <p:cNvPr id="15"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Tree>
    <p:extLst>
      <p:ext uri="{BB962C8B-B14F-4D97-AF65-F5344CB8AC3E}">
        <p14:creationId xmlns:p14="http://schemas.microsoft.com/office/powerpoint/2010/main" val="241903753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Content Placeholder 6"/>
          <p:cNvSpPr>
            <a:spLocks noGrp="1"/>
          </p:cNvSpPr>
          <p:nvPr>
            <p:ph idx="1"/>
          </p:nvPr>
        </p:nvSpPr>
        <p:spPr/>
        <p:txBody>
          <a:bodyPr/>
          <a:lstStyle/>
          <a:p>
            <a:pPr>
              <a:buFont typeface="Wingdings" pitchFamily="2" charset="2"/>
              <a:buChar char="ü"/>
            </a:pPr>
            <a:r>
              <a:rPr lang="en-US" sz="2400" dirty="0" smtClean="0"/>
              <a:t>Change of order of integration</a:t>
            </a:r>
            <a:endParaRPr lang="en-US" sz="2400" dirty="0"/>
          </a:p>
          <a:p>
            <a:pPr>
              <a:buFont typeface="Wingdings" pitchFamily="2" charset="2"/>
              <a:buChar char="ü"/>
            </a:pPr>
            <a:endParaRPr lang="en-US" sz="2400" dirty="0" smtClean="0"/>
          </a:p>
          <a:p>
            <a:pPr>
              <a:buFont typeface="Wingdings" pitchFamily="2" charset="2"/>
              <a:buChar char="ü"/>
            </a:pPr>
            <a:endParaRPr lang="en-US" sz="2400" dirty="0"/>
          </a:p>
          <a:p>
            <a:pPr>
              <a:buFont typeface="Wingdings" pitchFamily="2" charset="2"/>
              <a:buChar char="ü"/>
            </a:pPr>
            <a:r>
              <a:rPr lang="en-US" sz="2400" dirty="0" smtClean="0"/>
              <a:t>Evaluate integrals</a:t>
            </a:r>
          </a:p>
          <a:p>
            <a:pPr marL="0" indent="0">
              <a:buNone/>
            </a:pPr>
            <a:endParaRPr lang="en-US" dirty="0" smtClean="0"/>
          </a:p>
          <a:p>
            <a:pPr>
              <a:buFont typeface="Wingdings" pitchFamily="2" charset="2"/>
              <a:buChar char="Ø"/>
            </a:pPr>
            <a:endParaRPr lang="en-US" dirty="0" smtClean="0"/>
          </a:p>
          <a:p>
            <a:pPr>
              <a:buFont typeface="Wingdings" pitchFamily="2" charset="2"/>
              <a:buChar char="Ø"/>
            </a:pPr>
            <a:endParaRPr lang="en-US" dirty="0" smtClean="0"/>
          </a:p>
        </p:txBody>
      </p:sp>
      <p:sp>
        <p:nvSpPr>
          <p:cNvPr id="4"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cs typeface="Times New Roman" pitchFamily="18" charset="0"/>
              </a:rPr>
              <a:t>Recap</a:t>
            </a:r>
            <a:endParaRPr lang="en-US" sz="3400" b="1" dirty="0"/>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6" name="Date Placeholder 5"/>
          <p:cNvSpPr>
            <a:spLocks noGrp="1"/>
          </p:cNvSpPr>
          <p:nvPr>
            <p:ph type="dt" sz="half" idx="10"/>
          </p:nvPr>
        </p:nvSpPr>
        <p:spPr>
          <a:xfrm>
            <a:off x="457200" y="6356350"/>
            <a:ext cx="2133600" cy="365125"/>
          </a:xfrm>
        </p:spPr>
        <p:txBody>
          <a:bodyPr/>
          <a:lstStyle/>
          <a:p>
            <a:fld id="{2E432D12-2EE0-4C4F-9D64-F2F99BA0013F}" type="datetime1">
              <a:rPr lang="en-US" smtClean="0"/>
              <a:t>7/5/2021</a:t>
            </a:fld>
            <a:endParaRPr lang="en-US"/>
          </a:p>
        </p:txBody>
      </p:sp>
      <p:sp>
        <p:nvSpPr>
          <p:cNvPr id="7"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40</a:t>
            </a:fld>
            <a:endParaRPr lang="en-US"/>
          </a:p>
        </p:txBody>
      </p:sp>
      <p:sp>
        <p:nvSpPr>
          <p:cNvPr id="8"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Tree>
    <p:extLst>
      <p:ext uri="{BB962C8B-B14F-4D97-AF65-F5344CB8AC3E}">
        <p14:creationId xmlns:p14="http://schemas.microsoft.com/office/powerpoint/2010/main" val="12959067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animEffect transition="in" filter="fade">
                                      <p:cBhvr>
                                        <p:cTn id="7" dur="500"/>
                                        <p:tgtEl>
                                          <p:spTgt spid="532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3251">
                                            <p:txEl>
                                              <p:pRg st="3" end="3"/>
                                            </p:txEl>
                                          </p:spTgt>
                                        </p:tgtEl>
                                        <p:attrNameLst>
                                          <p:attrName>style.visibility</p:attrName>
                                        </p:attrNameLst>
                                      </p:cBhvr>
                                      <p:to>
                                        <p:strVal val="visible"/>
                                      </p:to>
                                    </p:set>
                                    <p:animEffect transition="in" filter="fade">
                                      <p:cBhvr>
                                        <p:cTn id="12" dur="500"/>
                                        <p:tgtEl>
                                          <p:spTgt spid="5325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altLang="zh-TW" sz="3000" b="1" dirty="0" smtClean="0">
                <a:ea typeface="新細明體" pitchFamily="18" charset="-120"/>
                <a:cs typeface="Times New Roman" pitchFamily="18" charset="0"/>
              </a:rPr>
              <a:t>Topic Objective</a:t>
            </a:r>
            <a:endParaRPr lang="en-US" sz="3000" b="1" dirty="0">
              <a:cs typeface="Times New Roman" pitchFamily="18" charset="0"/>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2" name="Rectangle 1"/>
          <p:cNvSpPr/>
          <p:nvPr/>
        </p:nvSpPr>
        <p:spPr>
          <a:xfrm>
            <a:off x="1008785" y="1066800"/>
            <a:ext cx="7205627" cy="523220"/>
          </a:xfrm>
          <a:prstGeom prst="rect">
            <a:avLst/>
          </a:prstGeom>
        </p:spPr>
        <p:txBody>
          <a:bodyPr wrap="none">
            <a:spAutoFit/>
          </a:bodyPr>
          <a:lstStyle/>
          <a:p>
            <a:pPr algn="ctr"/>
            <a:r>
              <a:rPr lang="en-US" altLang="zh-TW" sz="2800" b="1" u="sng" dirty="0">
                <a:ea typeface="新細明體" pitchFamily="18" charset="-120"/>
                <a:cs typeface="Times New Roman" pitchFamily="18" charset="0"/>
              </a:rPr>
              <a:t>Change of Variables in Multiple Integrals </a:t>
            </a:r>
            <a:r>
              <a:rPr lang="en-US" altLang="zh-TW" sz="2800" b="1" u="sng" dirty="0" smtClean="0">
                <a:ea typeface="新細明體" pitchFamily="18" charset="-120"/>
                <a:cs typeface="Times New Roman" pitchFamily="18" charset="0"/>
              </a:rPr>
              <a:t>(CO 1)</a:t>
            </a:r>
            <a:endParaRPr lang="en-US" sz="2800" b="1" u="sng" dirty="0">
              <a:cs typeface="Times New Roman" pitchFamily="18" charset="0"/>
            </a:endParaRPr>
          </a:p>
        </p:txBody>
      </p:sp>
      <p:sp>
        <p:nvSpPr>
          <p:cNvPr id="10" name="Date Placeholder 5"/>
          <p:cNvSpPr>
            <a:spLocks noGrp="1"/>
          </p:cNvSpPr>
          <p:nvPr>
            <p:ph type="dt" sz="half" idx="10"/>
          </p:nvPr>
        </p:nvSpPr>
        <p:spPr>
          <a:xfrm>
            <a:off x="457200" y="6356350"/>
            <a:ext cx="2133600" cy="365125"/>
          </a:xfrm>
        </p:spPr>
        <p:txBody>
          <a:bodyPr/>
          <a:lstStyle/>
          <a:p>
            <a:fld id="{0C4B91B8-7A6C-4292-9E45-7A6FA80A55EE}" type="datetime1">
              <a:rPr lang="en-US" smtClean="0"/>
              <a:t>7/5/2021</a:t>
            </a:fld>
            <a:endParaRPr lang="en-US"/>
          </a:p>
        </p:txBody>
      </p:sp>
      <p:sp>
        <p:nvSpPr>
          <p:cNvPr id="11"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41</a:t>
            </a:fld>
            <a:endParaRPr lang="en-US"/>
          </a:p>
        </p:txBody>
      </p:sp>
      <p:sp>
        <p:nvSpPr>
          <p:cNvPr id="12"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
        <p:nvSpPr>
          <p:cNvPr id="14" name="Rectangle 13"/>
          <p:cNvSpPr/>
          <p:nvPr/>
        </p:nvSpPr>
        <p:spPr>
          <a:xfrm>
            <a:off x="609600" y="1905000"/>
            <a:ext cx="7848599" cy="1785104"/>
          </a:xfrm>
          <a:prstGeom prst="rect">
            <a:avLst/>
          </a:prstGeom>
        </p:spPr>
        <p:txBody>
          <a:bodyPr wrap="square">
            <a:spAutoFit/>
          </a:bodyPr>
          <a:lstStyle/>
          <a:p>
            <a:pPr marL="342900" indent="-342900" algn="just">
              <a:buFont typeface="Arial" pitchFamily="34" charset="0"/>
              <a:buChar char="•"/>
            </a:pPr>
            <a:r>
              <a:rPr lang="en-US" sz="2200" dirty="0" smtClean="0"/>
              <a:t>Students will be able to understand the concepts of change of variables.</a:t>
            </a:r>
          </a:p>
          <a:p>
            <a:pPr marL="342900" indent="-342900" algn="just">
              <a:buFont typeface="Arial" pitchFamily="34" charset="0"/>
              <a:buChar char="•"/>
            </a:pPr>
            <a:r>
              <a:rPr lang="en-US" sz="2200" dirty="0" smtClean="0"/>
              <a:t>When </a:t>
            </a:r>
            <a:r>
              <a:rPr lang="en-US" sz="2200" dirty="0"/>
              <a:t>solving integration problems, we make appropriate substitutions to obtain an integral that becomes much simpler than the original </a:t>
            </a:r>
            <a:r>
              <a:rPr lang="en-US" sz="2200" dirty="0" smtClean="0"/>
              <a:t>integral.</a:t>
            </a:r>
          </a:p>
        </p:txBody>
      </p:sp>
      <p:sp>
        <p:nvSpPr>
          <p:cNvPr id="3" name="Rectangle 2"/>
          <p:cNvSpPr/>
          <p:nvPr/>
        </p:nvSpPr>
        <p:spPr>
          <a:xfrm>
            <a:off x="647131" y="3886200"/>
            <a:ext cx="7811068" cy="1446550"/>
          </a:xfrm>
          <a:prstGeom prst="rect">
            <a:avLst/>
          </a:prstGeom>
        </p:spPr>
        <p:txBody>
          <a:bodyPr wrap="square">
            <a:spAutoFit/>
          </a:bodyPr>
          <a:lstStyle/>
          <a:p>
            <a:pPr marL="342900" indent="-342900" algn="just">
              <a:buFont typeface="Arial" pitchFamily="34" charset="0"/>
              <a:buChar char="•"/>
            </a:pPr>
            <a:r>
              <a:rPr lang="en-US" sz="2200" dirty="0" smtClean="0"/>
              <a:t>Students will </a:t>
            </a:r>
            <a:r>
              <a:rPr lang="en-US" sz="2200" dirty="0" err="1" smtClean="0"/>
              <a:t>transforme</a:t>
            </a:r>
            <a:r>
              <a:rPr lang="en-US" sz="2200" dirty="0" smtClean="0"/>
              <a:t> </a:t>
            </a:r>
            <a:r>
              <a:rPr lang="en-US" sz="2200" dirty="0"/>
              <a:t>double integrals in rectangular coordinates to polar coordinates and transformed triple integrals in rectangular coordinates to cylindrical or spherical coordinates to make the computations simpler. </a:t>
            </a:r>
          </a:p>
        </p:txBody>
      </p:sp>
    </p:spTree>
    <p:extLst>
      <p:ext uri="{BB962C8B-B14F-4D97-AF65-F5344CB8AC3E}">
        <p14:creationId xmlns:p14="http://schemas.microsoft.com/office/powerpoint/2010/main" val="42131965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fad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62" name="Object 2"/>
          <p:cNvGraphicFramePr>
            <a:graphicFrameLocks noChangeAspect="1"/>
          </p:cNvGraphicFramePr>
          <p:nvPr>
            <p:extLst>
              <p:ext uri="{D42A27DB-BD31-4B8C-83A1-F6EECF244321}">
                <p14:modId xmlns:p14="http://schemas.microsoft.com/office/powerpoint/2010/main" val="2038471268"/>
              </p:ext>
            </p:extLst>
          </p:nvPr>
        </p:nvGraphicFramePr>
        <p:xfrm>
          <a:off x="1359469" y="2725565"/>
          <a:ext cx="6188075" cy="2159000"/>
        </p:xfrm>
        <a:graphic>
          <a:graphicData uri="http://schemas.openxmlformats.org/presentationml/2006/ole">
            <mc:AlternateContent xmlns:mc="http://schemas.openxmlformats.org/markup-compatibility/2006">
              <mc:Choice xmlns:v="urn:schemas-microsoft-com:vml" Requires="v">
                <p:oleObj spid="_x0000_s111724" name="Equation" r:id="rId3" imgW="2869920" imgH="1143000" progId="Equation.DSMT4">
                  <p:embed/>
                </p:oleObj>
              </mc:Choice>
              <mc:Fallback>
                <p:oleObj name="Equation" r:id="rId3" imgW="2869920" imgH="1143000" progId="Equation.DSMT4">
                  <p:embed/>
                  <p:pic>
                    <p:nvPicPr>
                      <p:cNvPr id="0" name="Picture 10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9469" y="2725565"/>
                        <a:ext cx="6188075" cy="215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4" name="Object 4"/>
          <p:cNvGraphicFramePr>
            <a:graphicFrameLocks noChangeAspect="1"/>
          </p:cNvGraphicFramePr>
          <p:nvPr>
            <p:extLst>
              <p:ext uri="{D42A27DB-BD31-4B8C-83A1-F6EECF244321}">
                <p14:modId xmlns:p14="http://schemas.microsoft.com/office/powerpoint/2010/main" val="1073433002"/>
              </p:ext>
            </p:extLst>
          </p:nvPr>
        </p:nvGraphicFramePr>
        <p:xfrm>
          <a:off x="3094607" y="1507953"/>
          <a:ext cx="1155700" cy="782637"/>
        </p:xfrm>
        <a:graphic>
          <a:graphicData uri="http://schemas.openxmlformats.org/presentationml/2006/ole">
            <mc:AlternateContent xmlns:mc="http://schemas.openxmlformats.org/markup-compatibility/2006">
              <mc:Choice xmlns:v="urn:schemas-microsoft-com:vml" Requires="v">
                <p:oleObj spid="_x0000_s111725" name="Equation" r:id="rId5" imgW="698400" imgH="431640" progId="Equation.DSMT4">
                  <p:embed/>
                </p:oleObj>
              </mc:Choice>
              <mc:Fallback>
                <p:oleObj name="Equation" r:id="rId5" imgW="698400" imgH="431640" progId="Equation.DSMT4">
                  <p:embed/>
                  <p:pic>
                    <p:nvPicPr>
                      <p:cNvPr id="0" name="Picture 10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94607" y="1507953"/>
                        <a:ext cx="1155700" cy="782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altLang="zh-TW" sz="3000" b="1" dirty="0">
                <a:ea typeface="新細明體" pitchFamily="18" charset="-120"/>
                <a:cs typeface="Times New Roman" pitchFamily="18" charset="0"/>
              </a:rPr>
              <a:t>Change of Variables in Multiple </a:t>
            </a:r>
            <a:r>
              <a:rPr lang="en-US" altLang="zh-TW" sz="3000" b="1" dirty="0" smtClean="0">
                <a:ea typeface="新細明體" pitchFamily="18" charset="-120"/>
                <a:cs typeface="Times New Roman" pitchFamily="18" charset="0"/>
              </a:rPr>
              <a:t>Integrals (CO 1)</a:t>
            </a:r>
            <a:endParaRPr lang="en-US" sz="3000" b="1" dirty="0">
              <a:cs typeface="Times New Roman" pitchFamily="18" charset="0"/>
            </a:endParaRPr>
          </a:p>
        </p:txBody>
      </p:sp>
      <p:pic>
        <p:nvPicPr>
          <p:cNvPr id="11" name="Picture 2" descr="E:\NIET\Project\xLogo11.png.pagespeed.ic.pydHLuCQEZ.png"/>
          <p:cNvPicPr>
            <a:picLocks noChangeAspect="1" noChangeArrowheads="1"/>
          </p:cNvPicPr>
          <p:nvPr/>
        </p:nvPicPr>
        <p:blipFill>
          <a:blip r:embed="rId7"/>
          <a:srcRect/>
          <a:stretch>
            <a:fillRect/>
          </a:stretch>
        </p:blipFill>
        <p:spPr bwMode="auto">
          <a:xfrm>
            <a:off x="0" y="0"/>
            <a:ext cx="1447800" cy="817163"/>
          </a:xfrm>
          <a:prstGeom prst="rect">
            <a:avLst/>
          </a:prstGeom>
          <a:noFill/>
        </p:spPr>
      </p:pic>
      <p:sp>
        <p:nvSpPr>
          <p:cNvPr id="12" name="Date Placeholder 5"/>
          <p:cNvSpPr>
            <a:spLocks noGrp="1"/>
          </p:cNvSpPr>
          <p:nvPr>
            <p:ph type="dt" sz="half" idx="10"/>
          </p:nvPr>
        </p:nvSpPr>
        <p:spPr>
          <a:xfrm>
            <a:off x="457200" y="6356350"/>
            <a:ext cx="2133600" cy="365125"/>
          </a:xfrm>
        </p:spPr>
        <p:txBody>
          <a:bodyPr/>
          <a:lstStyle/>
          <a:p>
            <a:fld id="{E645F65A-52F1-4D8E-8948-B528000B5A9D}" type="datetime1">
              <a:rPr lang="en-US" smtClean="0"/>
              <a:t>7/5/2021</a:t>
            </a:fld>
            <a:endParaRPr lang="en-US"/>
          </a:p>
        </p:txBody>
      </p:sp>
      <p:sp>
        <p:nvSpPr>
          <p:cNvPr id="13"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42</a:t>
            </a:fld>
            <a:endParaRPr lang="en-US"/>
          </a:p>
        </p:txBody>
      </p:sp>
      <p:sp>
        <p:nvSpPr>
          <p:cNvPr id="14"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
        <p:nvSpPr>
          <p:cNvPr id="3" name="Rectangle 2"/>
          <p:cNvSpPr/>
          <p:nvPr/>
        </p:nvSpPr>
        <p:spPr>
          <a:xfrm>
            <a:off x="243456" y="1120887"/>
            <a:ext cx="8915400" cy="430887"/>
          </a:xfrm>
          <a:prstGeom prst="rect">
            <a:avLst/>
          </a:prstGeom>
        </p:spPr>
        <p:txBody>
          <a:bodyPr wrap="square">
            <a:spAutoFit/>
          </a:bodyPr>
          <a:lstStyle/>
          <a:p>
            <a:pPr>
              <a:buFont typeface="Wingdings 2" pitchFamily="18" charset="2"/>
              <a:buNone/>
            </a:pPr>
            <a:r>
              <a:rPr lang="en-US" sz="2200" dirty="0">
                <a:cs typeface="Times New Roman" pitchFamily="18" charset="0"/>
              </a:rPr>
              <a:t>Let the variables x, y be replaced by new variables u, v by </a:t>
            </a:r>
            <a:r>
              <a:rPr lang="en-US" sz="2200" dirty="0" smtClean="0">
                <a:cs typeface="Times New Roman" pitchFamily="18" charset="0"/>
              </a:rPr>
              <a:t>the transformation</a:t>
            </a:r>
            <a:endParaRPr lang="en-US" sz="2200" dirty="0">
              <a:cs typeface="Times New Roman" pitchFamily="18" charset="0"/>
            </a:endParaRPr>
          </a:p>
        </p:txBody>
      </p:sp>
      <p:sp>
        <p:nvSpPr>
          <p:cNvPr id="5" name="Rectangle 4"/>
          <p:cNvSpPr/>
          <p:nvPr/>
        </p:nvSpPr>
        <p:spPr>
          <a:xfrm>
            <a:off x="730226" y="2293765"/>
            <a:ext cx="715260" cy="430887"/>
          </a:xfrm>
          <a:prstGeom prst="rect">
            <a:avLst/>
          </a:prstGeom>
        </p:spPr>
        <p:txBody>
          <a:bodyPr wrap="none">
            <a:spAutoFit/>
          </a:bodyPr>
          <a:lstStyle/>
          <a:p>
            <a:pPr>
              <a:buFont typeface="Wingdings 2" pitchFamily="18" charset="2"/>
              <a:buNone/>
            </a:pPr>
            <a:r>
              <a:rPr lang="en-US" sz="2200" dirty="0">
                <a:cs typeface="Times New Roman" pitchFamily="18" charset="0"/>
              </a:rPr>
              <a:t>then</a:t>
            </a:r>
          </a:p>
        </p:txBody>
      </p:sp>
    </p:spTree>
    <p:extLst>
      <p:ext uri="{BB962C8B-B14F-4D97-AF65-F5344CB8AC3E}">
        <p14:creationId xmlns:p14="http://schemas.microsoft.com/office/powerpoint/2010/main" val="41197299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364"/>
                                        </p:tgtEl>
                                        <p:attrNameLst>
                                          <p:attrName>style.visibility</p:attrName>
                                        </p:attrNameLst>
                                      </p:cBhvr>
                                      <p:to>
                                        <p:strVal val="visible"/>
                                      </p:to>
                                    </p:set>
                                    <p:animEffect transition="in" filter="fade">
                                      <p:cBhvr>
                                        <p:cTn id="12" dur="500"/>
                                        <p:tgtEl>
                                          <p:spTgt spid="1536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362"/>
                                        </p:tgtEl>
                                        <p:attrNameLst>
                                          <p:attrName>style.visibility</p:attrName>
                                        </p:attrNameLst>
                                      </p:cBhvr>
                                      <p:to>
                                        <p:strVal val="visible"/>
                                      </p:to>
                                    </p:set>
                                    <p:animEffect transition="in" filter="fade">
                                      <p:cBhvr>
                                        <p:cTn id="22" dur="500"/>
                                        <p:tgtEl>
                                          <p:spTgt spid="15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 name="Rectangle 20"/>
              <p:cNvSpPr/>
              <p:nvPr/>
            </p:nvSpPr>
            <p:spPr>
              <a:xfrm>
                <a:off x="294564" y="787404"/>
                <a:ext cx="8382000" cy="769441"/>
              </a:xfrm>
              <a:prstGeom prst="rect">
                <a:avLst/>
              </a:prstGeom>
            </p:spPr>
            <p:txBody>
              <a:bodyPr wrap="square">
                <a:spAutoFit/>
              </a:bodyPr>
              <a:lstStyle/>
              <a:p>
                <a:pPr algn="just"/>
                <a:r>
                  <a:rPr lang="en-US" sz="2200" dirty="0" smtClean="0"/>
                  <a:t>Suppose </a:t>
                </a:r>
                <a:r>
                  <a:rPr lang="en-US" sz="2200" dirty="0"/>
                  <a:t>that we want to </a:t>
                </a:r>
                <a:r>
                  <a:rPr lang="en-US" sz="2200" dirty="0" smtClean="0"/>
                  <a:t>integrate f(</a:t>
                </a:r>
                <a:r>
                  <a:rPr lang="en-US" sz="2200" dirty="0" err="1" smtClean="0"/>
                  <a:t>x,y</a:t>
                </a:r>
                <a:r>
                  <a:rPr lang="en-US" sz="2200" dirty="0" smtClean="0"/>
                  <a:t>)  </a:t>
                </a:r>
                <a:r>
                  <a:rPr lang="en-US" sz="2200" dirty="0"/>
                  <a:t>over the region R under the transformation </a:t>
                </a:r>
                <a14:m>
                  <m:oMath xmlns:m="http://schemas.openxmlformats.org/officeDocument/2006/math">
                    <m:r>
                      <a:rPr lang="en-US" sz="2200" b="0" i="1" smtClean="0">
                        <a:latin typeface="Cambria Math"/>
                      </a:rPr>
                      <m:t>𝑥</m:t>
                    </m:r>
                    <m:r>
                      <a:rPr lang="en-US" sz="2200" b="0" i="1" smtClean="0">
                        <a:latin typeface="Cambria Math"/>
                      </a:rPr>
                      <m:t>=</m:t>
                    </m:r>
                    <m:r>
                      <a:rPr lang="en-US" sz="2200" b="0" i="1" smtClean="0">
                        <a:latin typeface="Cambria Math"/>
                      </a:rPr>
                      <m:t>𝑟𝑐𝑜𝑠</m:t>
                    </m:r>
                    <m:r>
                      <a:rPr lang="en-US" sz="2200" b="0" i="1" smtClean="0">
                        <a:latin typeface="Cambria Math"/>
                        <a:ea typeface="Cambria Math"/>
                      </a:rPr>
                      <m:t>𝜃</m:t>
                    </m:r>
                    <m:r>
                      <a:rPr lang="en-US" sz="2200" b="0" i="1" smtClean="0">
                        <a:latin typeface="Cambria Math"/>
                        <a:ea typeface="Cambria Math"/>
                      </a:rPr>
                      <m:t>, </m:t>
                    </m:r>
                    <m:r>
                      <a:rPr lang="en-US" sz="2200" b="0" i="1" smtClean="0">
                        <a:latin typeface="Cambria Math"/>
                        <a:ea typeface="Cambria Math"/>
                      </a:rPr>
                      <m:t>𝑦</m:t>
                    </m:r>
                    <m:r>
                      <a:rPr lang="en-US" sz="2200" b="0" i="1" smtClean="0">
                        <a:latin typeface="Cambria Math"/>
                        <a:ea typeface="Cambria Math"/>
                      </a:rPr>
                      <m:t>=</m:t>
                    </m:r>
                    <m:r>
                      <a:rPr lang="en-US" sz="2200" b="0" i="1" smtClean="0">
                        <a:latin typeface="Cambria Math"/>
                        <a:ea typeface="Cambria Math"/>
                      </a:rPr>
                      <m:t>𝑟𝑠𝑖𝑛</m:t>
                    </m:r>
                    <m:r>
                      <a:rPr lang="en-US" sz="2200" b="0" i="1" smtClean="0">
                        <a:latin typeface="Cambria Math"/>
                        <a:ea typeface="Cambria Math"/>
                      </a:rPr>
                      <m:t>𝜃</m:t>
                    </m:r>
                  </m:oMath>
                </a14:m>
                <a:r>
                  <a:rPr lang="en-US" sz="2200" dirty="0" smtClean="0"/>
                  <a:t>  then by change of variable:</a:t>
                </a:r>
                <a:endParaRPr lang="en-US" sz="2200" dirty="0"/>
              </a:p>
            </p:txBody>
          </p:sp>
        </mc:Choice>
        <mc:Fallback xmlns="">
          <p:sp>
            <p:nvSpPr>
              <p:cNvPr id="21" name="Rectangle 20"/>
              <p:cNvSpPr>
                <a:spLocks noRot="1" noChangeAspect="1" noMove="1" noResize="1" noEditPoints="1" noAdjustHandles="1" noChangeArrowheads="1" noChangeShapeType="1" noTextEdit="1"/>
              </p:cNvSpPr>
              <p:nvPr/>
            </p:nvSpPr>
            <p:spPr>
              <a:xfrm>
                <a:off x="294564" y="787404"/>
                <a:ext cx="8382000" cy="769441"/>
              </a:xfrm>
              <a:prstGeom prst="rect">
                <a:avLst/>
              </a:prstGeom>
              <a:blipFill rotWithShape="1">
                <a:blip r:embed="rId3"/>
                <a:stretch>
                  <a:fillRect l="-873" t="-4762" r="-1818" b="-15079"/>
                </a:stretch>
              </a:blipFill>
            </p:spPr>
            <p:txBody>
              <a:bodyPr/>
              <a:lstStyle/>
              <a:p>
                <a:r>
                  <a:rPr lang="en-US">
                    <a:noFill/>
                  </a:rPr>
                  <a:t> </a:t>
                </a:r>
              </a:p>
            </p:txBody>
          </p:sp>
        </mc:Fallback>
      </mc:AlternateContent>
      <p:sp>
        <p:nvSpPr>
          <p:cNvPr id="22" name="Rectangle 16"/>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3" name="Object 22"/>
          <p:cNvGraphicFramePr>
            <a:graphicFrameLocks noChangeAspect="1"/>
          </p:cNvGraphicFramePr>
          <p:nvPr>
            <p:extLst>
              <p:ext uri="{D42A27DB-BD31-4B8C-83A1-F6EECF244321}">
                <p14:modId xmlns:p14="http://schemas.microsoft.com/office/powerpoint/2010/main" val="1558062481"/>
              </p:ext>
            </p:extLst>
          </p:nvPr>
        </p:nvGraphicFramePr>
        <p:xfrm>
          <a:off x="1866900" y="5486400"/>
          <a:ext cx="3709988" cy="685800"/>
        </p:xfrm>
        <a:graphic>
          <a:graphicData uri="http://schemas.openxmlformats.org/presentationml/2006/ole">
            <mc:AlternateContent xmlns:mc="http://schemas.openxmlformats.org/markup-compatibility/2006">
              <mc:Choice xmlns:v="urn:schemas-microsoft-com:vml" Requires="v">
                <p:oleObj spid="_x0000_s158838" name="Equation" r:id="rId4" imgW="2057400" imgH="380880" progId="Equation.3">
                  <p:embed/>
                </p:oleObj>
              </mc:Choice>
              <mc:Fallback>
                <p:oleObj name="Equation" r:id="rId4" imgW="2057400" imgH="380880" progId="Equation.3">
                  <p:embed/>
                  <p:pic>
                    <p:nvPicPr>
                      <p:cNvPr id="0" name="Picture 1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6900" y="5486400"/>
                        <a:ext cx="3709988"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altLang="zh-TW" sz="3000" b="1" dirty="0">
                <a:ea typeface="新細明體" pitchFamily="18" charset="-120"/>
                <a:cs typeface="Times New Roman" pitchFamily="18" charset="0"/>
              </a:rPr>
              <a:t>Change of Variables </a:t>
            </a:r>
            <a:r>
              <a:rPr lang="en-US" altLang="zh-TW" sz="3000" b="1" dirty="0" smtClean="0">
                <a:ea typeface="新細明體" pitchFamily="18" charset="-120"/>
                <a:cs typeface="Times New Roman" pitchFamily="18" charset="0"/>
              </a:rPr>
              <a:t>Polar Form (CO 1)</a:t>
            </a:r>
            <a:endParaRPr lang="en-US" sz="3000" b="1" dirty="0">
              <a:cs typeface="Times New Roman" pitchFamily="18" charset="0"/>
            </a:endParaRPr>
          </a:p>
        </p:txBody>
      </p:sp>
      <p:pic>
        <p:nvPicPr>
          <p:cNvPr id="26" name="Picture 2" descr="E:\NIET\Project\xLogo11.png.pagespeed.ic.pydHLuCQEZ.png"/>
          <p:cNvPicPr>
            <a:picLocks noChangeAspect="1" noChangeArrowheads="1"/>
          </p:cNvPicPr>
          <p:nvPr/>
        </p:nvPicPr>
        <p:blipFill>
          <a:blip r:embed="rId6"/>
          <a:srcRect/>
          <a:stretch>
            <a:fillRect/>
          </a:stretch>
        </p:blipFill>
        <p:spPr bwMode="auto">
          <a:xfrm>
            <a:off x="0" y="0"/>
            <a:ext cx="1447800" cy="817163"/>
          </a:xfrm>
          <a:prstGeom prst="rect">
            <a:avLst/>
          </a:prstGeom>
          <a:noFill/>
        </p:spPr>
      </p:pic>
      <p:graphicFrame>
        <p:nvGraphicFramePr>
          <p:cNvPr id="27" name="Object 2"/>
          <p:cNvGraphicFramePr>
            <a:graphicFrameLocks noChangeAspect="1"/>
          </p:cNvGraphicFramePr>
          <p:nvPr>
            <p:extLst>
              <p:ext uri="{D42A27DB-BD31-4B8C-83A1-F6EECF244321}">
                <p14:modId xmlns:p14="http://schemas.microsoft.com/office/powerpoint/2010/main" val="524317024"/>
              </p:ext>
            </p:extLst>
          </p:nvPr>
        </p:nvGraphicFramePr>
        <p:xfrm>
          <a:off x="1216025" y="2889250"/>
          <a:ext cx="5970588" cy="2303463"/>
        </p:xfrm>
        <a:graphic>
          <a:graphicData uri="http://schemas.openxmlformats.org/presentationml/2006/ole">
            <mc:AlternateContent xmlns:mc="http://schemas.openxmlformats.org/markup-compatibility/2006">
              <mc:Choice xmlns:v="urn:schemas-microsoft-com:vml" Requires="v">
                <p:oleObj spid="_x0000_s158839" name="Equation" r:id="rId7" imgW="2768400" imgH="1218960" progId="Equation.DSMT4">
                  <p:embed/>
                </p:oleObj>
              </mc:Choice>
              <mc:Fallback>
                <p:oleObj name="Equation" r:id="rId7" imgW="2768400" imgH="1218960" progId="Equation.DSMT4">
                  <p:embed/>
                  <p:pic>
                    <p:nvPicPr>
                      <p:cNvPr id="0" name="Picture 1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6025" y="2889250"/>
                        <a:ext cx="5970588" cy="2303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 name="Object 4"/>
          <p:cNvGraphicFramePr>
            <a:graphicFrameLocks noChangeAspect="1"/>
          </p:cNvGraphicFramePr>
          <p:nvPr>
            <p:extLst>
              <p:ext uri="{D42A27DB-BD31-4B8C-83A1-F6EECF244321}">
                <p14:modId xmlns:p14="http://schemas.microsoft.com/office/powerpoint/2010/main" val="622013880"/>
              </p:ext>
            </p:extLst>
          </p:nvPr>
        </p:nvGraphicFramePr>
        <p:xfrm>
          <a:off x="3028950" y="1862138"/>
          <a:ext cx="1114425" cy="781050"/>
        </p:xfrm>
        <a:graphic>
          <a:graphicData uri="http://schemas.openxmlformats.org/presentationml/2006/ole">
            <mc:AlternateContent xmlns:mc="http://schemas.openxmlformats.org/markup-compatibility/2006">
              <mc:Choice xmlns:v="urn:schemas-microsoft-com:vml" Requires="v">
                <p:oleObj spid="_x0000_s158840" name="Equation" r:id="rId9" imgW="672840" imgH="431640" progId="Equation.DSMT4">
                  <p:embed/>
                </p:oleObj>
              </mc:Choice>
              <mc:Fallback>
                <p:oleObj name="Equation" r:id="rId9" imgW="672840" imgH="431640" progId="Equation.DSMT4">
                  <p:embed/>
                  <p:pic>
                    <p:nvPicPr>
                      <p:cNvPr id="0" name="Picture 1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28950" y="1862138"/>
                        <a:ext cx="1114425" cy="781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 name="Rectangle 29"/>
          <p:cNvSpPr/>
          <p:nvPr/>
        </p:nvSpPr>
        <p:spPr>
          <a:xfrm>
            <a:off x="457200" y="2905991"/>
            <a:ext cx="715260" cy="430887"/>
          </a:xfrm>
          <a:prstGeom prst="rect">
            <a:avLst/>
          </a:prstGeom>
        </p:spPr>
        <p:txBody>
          <a:bodyPr wrap="none">
            <a:spAutoFit/>
          </a:bodyPr>
          <a:lstStyle/>
          <a:p>
            <a:pPr>
              <a:buFont typeface="Wingdings 2" pitchFamily="18" charset="2"/>
              <a:buNone/>
            </a:pPr>
            <a:r>
              <a:rPr lang="en-US" sz="2200" dirty="0">
                <a:cs typeface="Times New Roman" pitchFamily="18" charset="0"/>
              </a:rPr>
              <a:t>then</a:t>
            </a:r>
          </a:p>
        </p:txBody>
      </p:sp>
      <p:sp>
        <p:nvSpPr>
          <p:cNvPr id="31" name="Date Placeholder 5"/>
          <p:cNvSpPr>
            <a:spLocks noGrp="1"/>
          </p:cNvSpPr>
          <p:nvPr>
            <p:ph type="dt" sz="half" idx="10"/>
          </p:nvPr>
        </p:nvSpPr>
        <p:spPr>
          <a:xfrm>
            <a:off x="457200" y="6356350"/>
            <a:ext cx="2133600" cy="365125"/>
          </a:xfrm>
        </p:spPr>
        <p:txBody>
          <a:bodyPr/>
          <a:lstStyle/>
          <a:p>
            <a:fld id="{7B07AA5C-59FB-4906-B2EB-AAB4169C5ECE}" type="datetime1">
              <a:rPr lang="en-US" smtClean="0"/>
              <a:t>7/5/2021</a:t>
            </a:fld>
            <a:endParaRPr lang="en-US"/>
          </a:p>
        </p:txBody>
      </p:sp>
      <p:sp>
        <p:nvSpPr>
          <p:cNvPr id="32"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43</a:t>
            </a:fld>
            <a:endParaRPr lang="en-US"/>
          </a:p>
        </p:txBody>
      </p:sp>
      <p:sp>
        <p:nvSpPr>
          <p:cNvPr id="33"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Tree>
    <p:extLst>
      <p:ext uri="{BB962C8B-B14F-4D97-AF65-F5344CB8AC3E}">
        <p14:creationId xmlns:p14="http://schemas.microsoft.com/office/powerpoint/2010/main" val="2285146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294564" y="787404"/>
            <a:ext cx="8382000" cy="769441"/>
          </a:xfrm>
          <a:prstGeom prst="rect">
            <a:avLst/>
          </a:prstGeom>
        </p:spPr>
        <p:txBody>
          <a:bodyPr wrap="square">
            <a:spAutoFit/>
          </a:bodyPr>
          <a:lstStyle/>
          <a:p>
            <a:pPr algn="just"/>
            <a:r>
              <a:rPr lang="en-US" sz="2200" dirty="0" smtClean="0"/>
              <a:t>Suppose </a:t>
            </a:r>
            <a:r>
              <a:rPr lang="en-US" sz="2200" dirty="0"/>
              <a:t>that we want to </a:t>
            </a:r>
            <a:r>
              <a:rPr lang="en-US" sz="2200" dirty="0" smtClean="0"/>
              <a:t>integrate f(</a:t>
            </a:r>
            <a:r>
              <a:rPr lang="en-US" sz="2200" dirty="0" err="1" smtClean="0"/>
              <a:t>x,y,z</a:t>
            </a:r>
            <a:r>
              <a:rPr lang="en-US" sz="2200" dirty="0" smtClean="0"/>
              <a:t>)  </a:t>
            </a:r>
            <a:r>
              <a:rPr lang="en-US" sz="2200" dirty="0"/>
              <a:t>over the region </a:t>
            </a:r>
            <a:r>
              <a:rPr lang="en-US" sz="2200" dirty="0" smtClean="0"/>
              <a:t>V </a:t>
            </a:r>
            <a:r>
              <a:rPr lang="en-US" sz="2200" dirty="0"/>
              <a:t>under the </a:t>
            </a:r>
            <a:r>
              <a:rPr lang="en-US" sz="2200" dirty="0" smtClean="0"/>
              <a:t>transformation Cartesian to spherical form: </a:t>
            </a:r>
            <a:endParaRPr lang="en-US" sz="2200" dirty="0"/>
          </a:p>
        </p:txBody>
      </p:sp>
      <p:sp>
        <p:nvSpPr>
          <p:cNvPr id="22" name="Rectangle 16"/>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5"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altLang="zh-TW" sz="3000" b="1" dirty="0">
                <a:ea typeface="新細明體" pitchFamily="18" charset="-120"/>
                <a:cs typeface="Times New Roman" pitchFamily="18" charset="0"/>
              </a:rPr>
              <a:t>Change of Variables </a:t>
            </a:r>
            <a:r>
              <a:rPr lang="en-US" altLang="zh-TW" sz="3000" b="1" dirty="0" smtClean="0">
                <a:ea typeface="新細明體" pitchFamily="18" charset="-120"/>
                <a:cs typeface="Times New Roman" pitchFamily="18" charset="0"/>
              </a:rPr>
              <a:t>Spherical Form (CO 1)</a:t>
            </a:r>
            <a:endParaRPr lang="en-US" sz="3000" b="1" dirty="0">
              <a:cs typeface="Times New Roman" pitchFamily="18" charset="0"/>
            </a:endParaRPr>
          </a:p>
        </p:txBody>
      </p:sp>
      <p:pic>
        <p:nvPicPr>
          <p:cNvPr id="26"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graphicFrame>
        <p:nvGraphicFramePr>
          <p:cNvPr id="27" name="Object 2"/>
          <p:cNvGraphicFramePr>
            <a:graphicFrameLocks noChangeAspect="1"/>
          </p:cNvGraphicFramePr>
          <p:nvPr>
            <p:extLst>
              <p:ext uri="{D42A27DB-BD31-4B8C-83A1-F6EECF244321}">
                <p14:modId xmlns:p14="http://schemas.microsoft.com/office/powerpoint/2010/main" val="2602222183"/>
              </p:ext>
            </p:extLst>
          </p:nvPr>
        </p:nvGraphicFramePr>
        <p:xfrm>
          <a:off x="1480782" y="3349388"/>
          <a:ext cx="6189662" cy="1535113"/>
        </p:xfrm>
        <a:graphic>
          <a:graphicData uri="http://schemas.openxmlformats.org/presentationml/2006/ole">
            <mc:AlternateContent xmlns:mc="http://schemas.openxmlformats.org/markup-compatibility/2006">
              <mc:Choice xmlns:v="urn:schemas-microsoft-com:vml" Requires="v">
                <p:oleObj spid="_x0000_s159842" name="Equation" r:id="rId4" imgW="2869920" imgH="812520" progId="Equation.DSMT4">
                  <p:embed/>
                </p:oleObj>
              </mc:Choice>
              <mc:Fallback>
                <p:oleObj name="Equation" r:id="rId4" imgW="2869920" imgH="812520" progId="Equation.DSMT4">
                  <p:embed/>
                  <p:pic>
                    <p:nvPicPr>
                      <p:cNvPr id="0" name="Picture 9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0782" y="3349388"/>
                        <a:ext cx="6189662" cy="153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 name="Object 4"/>
          <p:cNvGraphicFramePr>
            <a:graphicFrameLocks noChangeAspect="1"/>
          </p:cNvGraphicFramePr>
          <p:nvPr>
            <p:extLst>
              <p:ext uri="{D42A27DB-BD31-4B8C-83A1-F6EECF244321}">
                <p14:modId xmlns:p14="http://schemas.microsoft.com/office/powerpoint/2010/main" val="1344510537"/>
              </p:ext>
            </p:extLst>
          </p:nvPr>
        </p:nvGraphicFramePr>
        <p:xfrm>
          <a:off x="2787650" y="1679575"/>
          <a:ext cx="1598613" cy="1147763"/>
        </p:xfrm>
        <a:graphic>
          <a:graphicData uri="http://schemas.openxmlformats.org/presentationml/2006/ole">
            <mc:AlternateContent xmlns:mc="http://schemas.openxmlformats.org/markup-compatibility/2006">
              <mc:Choice xmlns:v="urn:schemas-microsoft-com:vml" Requires="v">
                <p:oleObj spid="_x0000_s159843" name="Equation" r:id="rId6" imgW="965160" imgH="634680" progId="Equation.DSMT4">
                  <p:embed/>
                </p:oleObj>
              </mc:Choice>
              <mc:Fallback>
                <p:oleObj name="Equation" r:id="rId6" imgW="965160" imgH="634680" progId="Equation.DSMT4">
                  <p:embed/>
                  <p:pic>
                    <p:nvPicPr>
                      <p:cNvPr id="0" name="Picture 9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87650" y="1679575"/>
                        <a:ext cx="1598613" cy="1147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 name="Rectangle 29"/>
          <p:cNvSpPr/>
          <p:nvPr/>
        </p:nvSpPr>
        <p:spPr>
          <a:xfrm>
            <a:off x="719919" y="2905991"/>
            <a:ext cx="715260" cy="430887"/>
          </a:xfrm>
          <a:prstGeom prst="rect">
            <a:avLst/>
          </a:prstGeom>
        </p:spPr>
        <p:txBody>
          <a:bodyPr wrap="none">
            <a:spAutoFit/>
          </a:bodyPr>
          <a:lstStyle/>
          <a:p>
            <a:pPr>
              <a:buFont typeface="Wingdings 2" pitchFamily="18" charset="2"/>
              <a:buNone/>
            </a:pPr>
            <a:r>
              <a:rPr lang="en-US" sz="2200" dirty="0">
                <a:cs typeface="Times New Roman" pitchFamily="18" charset="0"/>
              </a:rPr>
              <a:t>then</a:t>
            </a:r>
          </a:p>
        </p:txBody>
      </p:sp>
      <p:sp>
        <p:nvSpPr>
          <p:cNvPr id="31" name="Date Placeholder 5"/>
          <p:cNvSpPr>
            <a:spLocks noGrp="1"/>
          </p:cNvSpPr>
          <p:nvPr>
            <p:ph type="dt" sz="half" idx="10"/>
          </p:nvPr>
        </p:nvSpPr>
        <p:spPr>
          <a:xfrm>
            <a:off x="457200" y="6356350"/>
            <a:ext cx="2133600" cy="365125"/>
          </a:xfrm>
        </p:spPr>
        <p:txBody>
          <a:bodyPr/>
          <a:lstStyle/>
          <a:p>
            <a:fld id="{06B75F9B-0032-4464-9199-06D77A4B643E}" type="datetime1">
              <a:rPr lang="en-US" smtClean="0"/>
              <a:t>7/5/2021</a:t>
            </a:fld>
            <a:endParaRPr lang="en-US"/>
          </a:p>
        </p:txBody>
      </p:sp>
      <p:sp>
        <p:nvSpPr>
          <p:cNvPr id="32"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44</a:t>
            </a:fld>
            <a:endParaRPr lang="en-US"/>
          </a:p>
        </p:txBody>
      </p:sp>
      <p:sp>
        <p:nvSpPr>
          <p:cNvPr id="33"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graphicFrame>
        <p:nvGraphicFramePr>
          <p:cNvPr id="2" name="Object 1"/>
          <p:cNvGraphicFramePr>
            <a:graphicFrameLocks noChangeAspect="1"/>
          </p:cNvGraphicFramePr>
          <p:nvPr>
            <p:extLst>
              <p:ext uri="{D42A27DB-BD31-4B8C-83A1-F6EECF244321}">
                <p14:modId xmlns:p14="http://schemas.microsoft.com/office/powerpoint/2010/main" val="952401047"/>
              </p:ext>
            </p:extLst>
          </p:nvPr>
        </p:nvGraphicFramePr>
        <p:xfrm>
          <a:off x="1128713" y="5360988"/>
          <a:ext cx="6764337" cy="719137"/>
        </p:xfrm>
        <a:graphic>
          <a:graphicData uri="http://schemas.openxmlformats.org/presentationml/2006/ole">
            <mc:AlternateContent xmlns:mc="http://schemas.openxmlformats.org/markup-compatibility/2006">
              <mc:Choice xmlns:v="urn:schemas-microsoft-com:vml" Requires="v">
                <p:oleObj spid="_x0000_s159844" name="Equation" r:id="rId8" imgW="3136680" imgH="380880" progId="Equation.DSMT4">
                  <p:embed/>
                </p:oleObj>
              </mc:Choice>
              <mc:Fallback>
                <p:oleObj name="Equation" r:id="rId8" imgW="3136680" imgH="380880" progId="Equation.DSMT4">
                  <p:embed/>
                  <p:pic>
                    <p:nvPicPr>
                      <p:cNvPr id="0" name="Picture 9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28713" y="5360988"/>
                        <a:ext cx="6764337" cy="719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125389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294564" y="787404"/>
            <a:ext cx="8382000" cy="769441"/>
          </a:xfrm>
          <a:prstGeom prst="rect">
            <a:avLst/>
          </a:prstGeom>
        </p:spPr>
        <p:txBody>
          <a:bodyPr wrap="square">
            <a:spAutoFit/>
          </a:bodyPr>
          <a:lstStyle/>
          <a:p>
            <a:pPr algn="just"/>
            <a:r>
              <a:rPr lang="en-US" sz="2200" dirty="0" smtClean="0"/>
              <a:t>Suppose </a:t>
            </a:r>
            <a:r>
              <a:rPr lang="en-US" sz="2200" dirty="0"/>
              <a:t>that we want to </a:t>
            </a:r>
            <a:r>
              <a:rPr lang="en-US" sz="2200" dirty="0" smtClean="0"/>
              <a:t>integrate f(</a:t>
            </a:r>
            <a:r>
              <a:rPr lang="en-US" sz="2200" dirty="0" err="1" smtClean="0"/>
              <a:t>x,y,z</a:t>
            </a:r>
            <a:r>
              <a:rPr lang="en-US" sz="2200" dirty="0" smtClean="0"/>
              <a:t>)  </a:t>
            </a:r>
            <a:r>
              <a:rPr lang="en-US" sz="2200" dirty="0"/>
              <a:t>over the region </a:t>
            </a:r>
            <a:r>
              <a:rPr lang="en-US" sz="2200" dirty="0" smtClean="0"/>
              <a:t>V </a:t>
            </a:r>
            <a:r>
              <a:rPr lang="en-US" sz="2200" dirty="0"/>
              <a:t>under the </a:t>
            </a:r>
            <a:r>
              <a:rPr lang="en-US" sz="2200" dirty="0" smtClean="0"/>
              <a:t>transformation Cartesian to cylindrical form: </a:t>
            </a:r>
            <a:endParaRPr lang="en-US" sz="2200" dirty="0"/>
          </a:p>
        </p:txBody>
      </p:sp>
      <p:sp>
        <p:nvSpPr>
          <p:cNvPr id="22" name="Rectangle 16"/>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5"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altLang="zh-TW" sz="3000" b="1" dirty="0">
                <a:ea typeface="新細明體" pitchFamily="18" charset="-120"/>
                <a:cs typeface="Times New Roman" pitchFamily="18" charset="0"/>
              </a:rPr>
              <a:t>Change of Variables </a:t>
            </a:r>
            <a:r>
              <a:rPr lang="en-US" altLang="zh-TW" sz="3000" b="1" dirty="0" smtClean="0">
                <a:ea typeface="新細明體" pitchFamily="18" charset="-120"/>
                <a:cs typeface="Times New Roman" pitchFamily="18" charset="0"/>
              </a:rPr>
              <a:t>Cylindrical Form (CO 1)</a:t>
            </a:r>
            <a:endParaRPr lang="en-US" sz="3000" b="1" dirty="0">
              <a:cs typeface="Times New Roman" pitchFamily="18" charset="0"/>
            </a:endParaRPr>
          </a:p>
        </p:txBody>
      </p:sp>
      <p:pic>
        <p:nvPicPr>
          <p:cNvPr id="26"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graphicFrame>
        <p:nvGraphicFramePr>
          <p:cNvPr id="27" name="Object 2"/>
          <p:cNvGraphicFramePr>
            <a:graphicFrameLocks noChangeAspect="1"/>
          </p:cNvGraphicFramePr>
          <p:nvPr>
            <p:extLst>
              <p:ext uri="{D42A27DB-BD31-4B8C-83A1-F6EECF244321}">
                <p14:modId xmlns:p14="http://schemas.microsoft.com/office/powerpoint/2010/main" val="2346183342"/>
              </p:ext>
            </p:extLst>
          </p:nvPr>
        </p:nvGraphicFramePr>
        <p:xfrm>
          <a:off x="1535113" y="3349625"/>
          <a:ext cx="6080125" cy="1535113"/>
        </p:xfrm>
        <a:graphic>
          <a:graphicData uri="http://schemas.openxmlformats.org/presentationml/2006/ole">
            <mc:AlternateContent xmlns:mc="http://schemas.openxmlformats.org/markup-compatibility/2006">
              <mc:Choice xmlns:v="urn:schemas-microsoft-com:vml" Requires="v">
                <p:oleObj spid="_x0000_s160863" name="Equation" r:id="rId4" imgW="2819160" imgH="812520" progId="Equation.DSMT4">
                  <p:embed/>
                </p:oleObj>
              </mc:Choice>
              <mc:Fallback>
                <p:oleObj name="Equation" r:id="rId4" imgW="2819160" imgH="812520" progId="Equation.DSMT4">
                  <p:embed/>
                  <p:pic>
                    <p:nvPicPr>
                      <p:cNvPr id="0" name="Picture 9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5113" y="3349625"/>
                        <a:ext cx="6080125" cy="153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 name="Object 4"/>
          <p:cNvGraphicFramePr>
            <a:graphicFrameLocks noChangeAspect="1"/>
          </p:cNvGraphicFramePr>
          <p:nvPr>
            <p:extLst>
              <p:ext uri="{D42A27DB-BD31-4B8C-83A1-F6EECF244321}">
                <p14:modId xmlns:p14="http://schemas.microsoft.com/office/powerpoint/2010/main" val="836586045"/>
              </p:ext>
            </p:extLst>
          </p:nvPr>
        </p:nvGraphicFramePr>
        <p:xfrm>
          <a:off x="3040063" y="1690688"/>
          <a:ext cx="1093787" cy="1123950"/>
        </p:xfrm>
        <a:graphic>
          <a:graphicData uri="http://schemas.openxmlformats.org/presentationml/2006/ole">
            <mc:AlternateContent xmlns:mc="http://schemas.openxmlformats.org/markup-compatibility/2006">
              <mc:Choice xmlns:v="urn:schemas-microsoft-com:vml" Requires="v">
                <p:oleObj spid="_x0000_s160864" name="Equation" r:id="rId6" imgW="660240" imgH="622080" progId="Equation.DSMT4">
                  <p:embed/>
                </p:oleObj>
              </mc:Choice>
              <mc:Fallback>
                <p:oleObj name="Equation" r:id="rId6" imgW="660240" imgH="622080" progId="Equation.DSMT4">
                  <p:embed/>
                  <p:pic>
                    <p:nvPicPr>
                      <p:cNvPr id="0" name="Picture 9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0063" y="1690688"/>
                        <a:ext cx="1093787" cy="1123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 name="Rectangle 29"/>
          <p:cNvSpPr/>
          <p:nvPr/>
        </p:nvSpPr>
        <p:spPr>
          <a:xfrm>
            <a:off x="719919" y="2905991"/>
            <a:ext cx="715260" cy="430887"/>
          </a:xfrm>
          <a:prstGeom prst="rect">
            <a:avLst/>
          </a:prstGeom>
        </p:spPr>
        <p:txBody>
          <a:bodyPr wrap="none">
            <a:spAutoFit/>
          </a:bodyPr>
          <a:lstStyle/>
          <a:p>
            <a:pPr>
              <a:buFont typeface="Wingdings 2" pitchFamily="18" charset="2"/>
              <a:buNone/>
            </a:pPr>
            <a:r>
              <a:rPr lang="en-US" sz="2200" dirty="0">
                <a:cs typeface="Times New Roman" pitchFamily="18" charset="0"/>
              </a:rPr>
              <a:t>then</a:t>
            </a:r>
          </a:p>
        </p:txBody>
      </p:sp>
      <p:sp>
        <p:nvSpPr>
          <p:cNvPr id="31" name="Date Placeholder 5"/>
          <p:cNvSpPr>
            <a:spLocks noGrp="1"/>
          </p:cNvSpPr>
          <p:nvPr>
            <p:ph type="dt" sz="half" idx="10"/>
          </p:nvPr>
        </p:nvSpPr>
        <p:spPr>
          <a:xfrm>
            <a:off x="457200" y="6356350"/>
            <a:ext cx="2133600" cy="365125"/>
          </a:xfrm>
        </p:spPr>
        <p:txBody>
          <a:bodyPr/>
          <a:lstStyle/>
          <a:p>
            <a:fld id="{FB357BBD-EBC2-48B5-A2EF-7D9D6C762FB7}" type="datetime1">
              <a:rPr lang="en-US" smtClean="0"/>
              <a:t>7/5/2021</a:t>
            </a:fld>
            <a:endParaRPr lang="en-US"/>
          </a:p>
        </p:txBody>
      </p:sp>
      <p:sp>
        <p:nvSpPr>
          <p:cNvPr id="32"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45</a:t>
            </a:fld>
            <a:endParaRPr lang="en-US"/>
          </a:p>
        </p:txBody>
      </p:sp>
      <p:sp>
        <p:nvSpPr>
          <p:cNvPr id="33"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graphicFrame>
        <p:nvGraphicFramePr>
          <p:cNvPr id="2" name="Object 1"/>
          <p:cNvGraphicFramePr>
            <a:graphicFrameLocks noChangeAspect="1"/>
          </p:cNvGraphicFramePr>
          <p:nvPr>
            <p:extLst>
              <p:ext uri="{D42A27DB-BD31-4B8C-83A1-F6EECF244321}">
                <p14:modId xmlns:p14="http://schemas.microsoft.com/office/powerpoint/2010/main" val="267983082"/>
              </p:ext>
            </p:extLst>
          </p:nvPr>
        </p:nvGraphicFramePr>
        <p:xfrm>
          <a:off x="1579563" y="5360988"/>
          <a:ext cx="5861050" cy="719137"/>
        </p:xfrm>
        <a:graphic>
          <a:graphicData uri="http://schemas.openxmlformats.org/presentationml/2006/ole">
            <mc:AlternateContent xmlns:mc="http://schemas.openxmlformats.org/markup-compatibility/2006">
              <mc:Choice xmlns:v="urn:schemas-microsoft-com:vml" Requires="v">
                <p:oleObj spid="_x0000_s160865" name="Equation" r:id="rId8" imgW="2717640" imgH="380880" progId="Equation.DSMT4">
                  <p:embed/>
                </p:oleObj>
              </mc:Choice>
              <mc:Fallback>
                <p:oleObj name="Equation" r:id="rId8" imgW="2717640" imgH="380880" progId="Equation.DSMT4">
                  <p:embed/>
                  <p:pic>
                    <p:nvPicPr>
                      <p:cNvPr id="0" name="Picture 9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79563" y="5360988"/>
                        <a:ext cx="5861050" cy="719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94048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216" y="724524"/>
            <a:ext cx="1640962" cy="523220"/>
          </a:xfrm>
          <a:prstGeom prst="rect">
            <a:avLst/>
          </a:prstGeom>
          <a:noFill/>
        </p:spPr>
        <p:txBody>
          <a:bodyPr wrap="none" rtlCol="0">
            <a:spAutoFit/>
          </a:bodyPr>
          <a:lstStyle/>
          <a:p>
            <a:r>
              <a:rPr lang="en-US" sz="2800" b="1" dirty="0" smtClean="0"/>
              <a:t>Question:</a:t>
            </a:r>
            <a:endParaRPr lang="en-US" sz="2800" b="1" dirty="0"/>
          </a:p>
        </p:txBody>
      </p:sp>
      <p:sp>
        <p:nvSpPr>
          <p:cNvPr id="7" name="TextBox 6"/>
          <p:cNvSpPr txBox="1"/>
          <p:nvPr/>
        </p:nvSpPr>
        <p:spPr>
          <a:xfrm>
            <a:off x="130402" y="2753380"/>
            <a:ext cx="1524776" cy="523220"/>
          </a:xfrm>
          <a:prstGeom prst="rect">
            <a:avLst/>
          </a:prstGeom>
          <a:noFill/>
        </p:spPr>
        <p:txBody>
          <a:bodyPr wrap="none" rtlCol="0">
            <a:spAutoFit/>
          </a:bodyPr>
          <a:lstStyle/>
          <a:p>
            <a:r>
              <a:rPr lang="en-US" sz="2800" b="1" dirty="0" smtClean="0"/>
              <a:t>Solution:</a:t>
            </a:r>
            <a:endParaRPr lang="en-US" sz="2800" b="1" dirty="0"/>
          </a:p>
        </p:txBody>
      </p:sp>
      <p:sp>
        <p:nvSpPr>
          <p:cNvPr id="10"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Example 1</a:t>
            </a:r>
            <a:endParaRPr lang="en-US" sz="3400" b="1" dirty="0"/>
          </a:p>
        </p:txBody>
      </p:sp>
      <p:pic>
        <p:nvPicPr>
          <p:cNvPr id="13"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4" name="Date Placeholder 5"/>
          <p:cNvSpPr>
            <a:spLocks noGrp="1"/>
          </p:cNvSpPr>
          <p:nvPr>
            <p:ph type="dt" sz="half" idx="10"/>
          </p:nvPr>
        </p:nvSpPr>
        <p:spPr>
          <a:xfrm>
            <a:off x="457200" y="6356350"/>
            <a:ext cx="2133600" cy="365125"/>
          </a:xfrm>
        </p:spPr>
        <p:txBody>
          <a:bodyPr/>
          <a:lstStyle/>
          <a:p>
            <a:fld id="{580D60EA-7844-42F0-BE4E-B539F72F3D77}" type="datetime1">
              <a:rPr lang="en-US" smtClean="0"/>
              <a:t>7/5/2021</a:t>
            </a:fld>
            <a:endParaRPr lang="en-US"/>
          </a:p>
        </p:txBody>
      </p:sp>
      <p:sp>
        <p:nvSpPr>
          <p:cNvPr id="15"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46</a:t>
            </a:fld>
            <a:endParaRPr lang="en-US"/>
          </a:p>
        </p:txBody>
      </p:sp>
      <p:sp>
        <p:nvSpPr>
          <p:cNvPr id="16"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95281770"/>
              </p:ext>
            </p:extLst>
          </p:nvPr>
        </p:nvGraphicFramePr>
        <p:xfrm>
          <a:off x="1042194" y="1247744"/>
          <a:ext cx="7364412" cy="1330325"/>
        </p:xfrm>
        <a:graphic>
          <a:graphicData uri="http://schemas.openxmlformats.org/presentationml/2006/ole">
            <mc:AlternateContent xmlns:mc="http://schemas.openxmlformats.org/markup-compatibility/2006">
              <mc:Choice xmlns:v="urn:schemas-microsoft-com:vml" Requires="v">
                <p:oleObj spid="_x0000_s161911" name="Equation" r:id="rId4" imgW="3568680" imgH="736560" progId="Equation.DSMT4">
                  <p:embed/>
                </p:oleObj>
              </mc:Choice>
              <mc:Fallback>
                <p:oleObj name="Equation" r:id="rId4" imgW="3568680" imgH="736560" progId="Equation.DSMT4">
                  <p:embed/>
                  <p:pic>
                    <p:nvPicPr>
                      <p:cNvPr id="0" name="Picture 1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2194" y="1247744"/>
                        <a:ext cx="7364412" cy="1330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4269083191"/>
              </p:ext>
            </p:extLst>
          </p:nvPr>
        </p:nvGraphicFramePr>
        <p:xfrm>
          <a:off x="1981200" y="2886075"/>
          <a:ext cx="1114425" cy="781050"/>
        </p:xfrm>
        <a:graphic>
          <a:graphicData uri="http://schemas.openxmlformats.org/presentationml/2006/ole">
            <mc:AlternateContent xmlns:mc="http://schemas.openxmlformats.org/markup-compatibility/2006">
              <mc:Choice xmlns:v="urn:schemas-microsoft-com:vml" Requires="v">
                <p:oleObj spid="_x0000_s161912" name="Equation" r:id="rId6" imgW="672840" imgH="431640" progId="Equation.DSMT4">
                  <p:embed/>
                </p:oleObj>
              </mc:Choice>
              <mc:Fallback>
                <p:oleObj name="Equation" r:id="rId6" imgW="672840" imgH="431640" progId="Equation.DSMT4">
                  <p:embed/>
                  <p:pic>
                    <p:nvPicPr>
                      <p:cNvPr id="0" name="Picture 1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1200" y="2886075"/>
                        <a:ext cx="1114425" cy="781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790640008"/>
              </p:ext>
            </p:extLst>
          </p:nvPr>
        </p:nvGraphicFramePr>
        <p:xfrm>
          <a:off x="723900" y="3810000"/>
          <a:ext cx="3432175" cy="939800"/>
        </p:xfrm>
        <a:graphic>
          <a:graphicData uri="http://schemas.openxmlformats.org/presentationml/2006/ole">
            <mc:AlternateContent xmlns:mc="http://schemas.openxmlformats.org/markup-compatibility/2006">
              <mc:Choice xmlns:v="urn:schemas-microsoft-com:vml" Requires="v">
                <p:oleObj spid="_x0000_s161913" name="Equation" r:id="rId8" imgW="1663560" imgH="520560" progId="Equation.DSMT4">
                  <p:embed/>
                </p:oleObj>
              </mc:Choice>
              <mc:Fallback>
                <p:oleObj name="Equation" r:id="rId8" imgW="1663560" imgH="520560" progId="Equation.DSMT4">
                  <p:embed/>
                  <p:pic>
                    <p:nvPicPr>
                      <p:cNvPr id="0" name="Picture 1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3900" y="3810000"/>
                        <a:ext cx="3432175" cy="93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264095687"/>
              </p:ext>
            </p:extLst>
          </p:nvPr>
        </p:nvGraphicFramePr>
        <p:xfrm>
          <a:off x="1147763" y="5075238"/>
          <a:ext cx="2881312" cy="847725"/>
        </p:xfrm>
        <a:graphic>
          <a:graphicData uri="http://schemas.openxmlformats.org/presentationml/2006/ole">
            <mc:AlternateContent xmlns:mc="http://schemas.openxmlformats.org/markup-compatibility/2006">
              <mc:Choice xmlns:v="urn:schemas-microsoft-com:vml" Requires="v">
                <p:oleObj spid="_x0000_s161914" name="Equation" r:id="rId10" imgW="1396800" imgH="469800" progId="Equation.DSMT4">
                  <p:embed/>
                </p:oleObj>
              </mc:Choice>
              <mc:Fallback>
                <p:oleObj name="Equation" r:id="rId10" imgW="1396800" imgH="469800" progId="Equation.DSMT4">
                  <p:embed/>
                  <p:pic>
                    <p:nvPicPr>
                      <p:cNvPr id="0" name="Picture 1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47763" y="5075238"/>
                        <a:ext cx="2881312" cy="847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283601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Example </a:t>
            </a:r>
            <a:r>
              <a:rPr lang="en-US" sz="3400" b="1" dirty="0" smtClean="0">
                <a:cs typeface="Times New Roman" pitchFamily="18" charset="0"/>
              </a:rPr>
              <a:t>1 Contd..</a:t>
            </a:r>
            <a:endParaRPr lang="en-US" sz="3400" b="1" dirty="0"/>
          </a:p>
        </p:txBody>
      </p:sp>
      <p:pic>
        <p:nvPicPr>
          <p:cNvPr id="13"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4" name="Date Placeholder 5"/>
          <p:cNvSpPr>
            <a:spLocks noGrp="1"/>
          </p:cNvSpPr>
          <p:nvPr>
            <p:ph type="dt" sz="half" idx="10"/>
          </p:nvPr>
        </p:nvSpPr>
        <p:spPr>
          <a:xfrm>
            <a:off x="457200" y="6356350"/>
            <a:ext cx="2133600" cy="365125"/>
          </a:xfrm>
        </p:spPr>
        <p:txBody>
          <a:bodyPr/>
          <a:lstStyle/>
          <a:p>
            <a:fld id="{867120D3-0AD6-40F8-A27F-196235CAC935}" type="datetime1">
              <a:rPr lang="en-US" smtClean="0"/>
              <a:t>7/5/2021</a:t>
            </a:fld>
            <a:endParaRPr lang="en-US"/>
          </a:p>
        </p:txBody>
      </p:sp>
      <p:sp>
        <p:nvSpPr>
          <p:cNvPr id="15"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47</a:t>
            </a:fld>
            <a:endParaRPr lang="en-US"/>
          </a:p>
        </p:txBody>
      </p:sp>
      <p:sp>
        <p:nvSpPr>
          <p:cNvPr id="16"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graphicFrame>
        <p:nvGraphicFramePr>
          <p:cNvPr id="8" name="Object 7"/>
          <p:cNvGraphicFramePr>
            <a:graphicFrameLocks noChangeAspect="1"/>
          </p:cNvGraphicFramePr>
          <p:nvPr>
            <p:extLst>
              <p:ext uri="{D42A27DB-BD31-4B8C-83A1-F6EECF244321}">
                <p14:modId xmlns:p14="http://schemas.microsoft.com/office/powerpoint/2010/main" val="776154397"/>
              </p:ext>
            </p:extLst>
          </p:nvPr>
        </p:nvGraphicFramePr>
        <p:xfrm>
          <a:off x="1114425" y="1295400"/>
          <a:ext cx="3090863" cy="847725"/>
        </p:xfrm>
        <a:graphic>
          <a:graphicData uri="http://schemas.openxmlformats.org/presentationml/2006/ole">
            <mc:AlternateContent xmlns:mc="http://schemas.openxmlformats.org/markup-compatibility/2006">
              <mc:Choice xmlns:v="urn:schemas-microsoft-com:vml" Requires="v">
                <p:oleObj spid="_x0000_s162946" name="Equation" r:id="rId4" imgW="1498320" imgH="469800" progId="Equation.DSMT4">
                  <p:embed/>
                </p:oleObj>
              </mc:Choice>
              <mc:Fallback>
                <p:oleObj name="Equation" r:id="rId4" imgW="1498320" imgH="469800" progId="Equation.DSMT4">
                  <p:embed/>
                  <p:pic>
                    <p:nvPicPr>
                      <p:cNvPr id="0" name="Picture 1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4425" y="1295400"/>
                        <a:ext cx="3090863" cy="847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793193971"/>
              </p:ext>
            </p:extLst>
          </p:nvPr>
        </p:nvGraphicFramePr>
        <p:xfrm>
          <a:off x="1506538" y="2176463"/>
          <a:ext cx="2516187" cy="915987"/>
        </p:xfrm>
        <a:graphic>
          <a:graphicData uri="http://schemas.openxmlformats.org/presentationml/2006/ole">
            <mc:AlternateContent xmlns:mc="http://schemas.openxmlformats.org/markup-compatibility/2006">
              <mc:Choice xmlns:v="urn:schemas-microsoft-com:vml" Requires="v">
                <p:oleObj spid="_x0000_s162947" name="Equation" r:id="rId6" imgW="1218960" imgH="507960" progId="Equation.DSMT4">
                  <p:embed/>
                </p:oleObj>
              </mc:Choice>
              <mc:Fallback>
                <p:oleObj name="Equation" r:id="rId6" imgW="1218960" imgH="507960" progId="Equation.DSMT4">
                  <p:embed/>
                  <p:pic>
                    <p:nvPicPr>
                      <p:cNvPr id="0" name="Picture 12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06538" y="2176463"/>
                        <a:ext cx="2516187" cy="915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2793028722"/>
              </p:ext>
            </p:extLst>
          </p:nvPr>
        </p:nvGraphicFramePr>
        <p:xfrm>
          <a:off x="1752600" y="3505200"/>
          <a:ext cx="1363662" cy="755650"/>
        </p:xfrm>
        <a:graphic>
          <a:graphicData uri="http://schemas.openxmlformats.org/presentationml/2006/ole">
            <mc:AlternateContent xmlns:mc="http://schemas.openxmlformats.org/markup-compatibility/2006">
              <mc:Choice xmlns:v="urn:schemas-microsoft-com:vml" Requires="v">
                <p:oleObj spid="_x0000_s162948" name="Equation" r:id="rId8" imgW="660240" imgH="419040" progId="Equation.DSMT4">
                  <p:embed/>
                </p:oleObj>
              </mc:Choice>
              <mc:Fallback>
                <p:oleObj name="Equation" r:id="rId8" imgW="660240" imgH="419040" progId="Equation.DSMT4">
                  <p:embed/>
                  <p:pic>
                    <p:nvPicPr>
                      <p:cNvPr id="0" name="Picture 12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52600" y="3505200"/>
                        <a:ext cx="1363662" cy="755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638021874"/>
              </p:ext>
            </p:extLst>
          </p:nvPr>
        </p:nvGraphicFramePr>
        <p:xfrm>
          <a:off x="1981200" y="4800600"/>
          <a:ext cx="1101725" cy="755650"/>
        </p:xfrm>
        <a:graphic>
          <a:graphicData uri="http://schemas.openxmlformats.org/presentationml/2006/ole">
            <mc:AlternateContent xmlns:mc="http://schemas.openxmlformats.org/markup-compatibility/2006">
              <mc:Choice xmlns:v="urn:schemas-microsoft-com:vml" Requires="v">
                <p:oleObj spid="_x0000_s162949" name="Equation" r:id="rId10" imgW="533160" imgH="419040" progId="Equation.DSMT4">
                  <p:embed/>
                </p:oleObj>
              </mc:Choice>
              <mc:Fallback>
                <p:oleObj name="Equation" r:id="rId10" imgW="533160" imgH="419040" progId="Equation.DSMT4">
                  <p:embed/>
                  <p:pic>
                    <p:nvPicPr>
                      <p:cNvPr id="0" name="Picture 12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81200" y="4800600"/>
                        <a:ext cx="1101725" cy="755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259120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216" y="724524"/>
            <a:ext cx="1640962" cy="523220"/>
          </a:xfrm>
          <a:prstGeom prst="rect">
            <a:avLst/>
          </a:prstGeom>
          <a:noFill/>
        </p:spPr>
        <p:txBody>
          <a:bodyPr wrap="none" rtlCol="0">
            <a:spAutoFit/>
          </a:bodyPr>
          <a:lstStyle/>
          <a:p>
            <a:r>
              <a:rPr lang="en-US" sz="2800" b="1" dirty="0" smtClean="0"/>
              <a:t>Question:</a:t>
            </a:r>
            <a:endParaRPr lang="en-US" sz="2800" b="1" dirty="0"/>
          </a:p>
        </p:txBody>
      </p:sp>
      <p:sp>
        <p:nvSpPr>
          <p:cNvPr id="7" name="TextBox 6"/>
          <p:cNvSpPr txBox="1"/>
          <p:nvPr/>
        </p:nvSpPr>
        <p:spPr>
          <a:xfrm>
            <a:off x="130402" y="2753380"/>
            <a:ext cx="1524776" cy="523220"/>
          </a:xfrm>
          <a:prstGeom prst="rect">
            <a:avLst/>
          </a:prstGeom>
          <a:noFill/>
        </p:spPr>
        <p:txBody>
          <a:bodyPr wrap="none" rtlCol="0">
            <a:spAutoFit/>
          </a:bodyPr>
          <a:lstStyle/>
          <a:p>
            <a:r>
              <a:rPr lang="en-US" sz="2800" b="1" dirty="0" smtClean="0"/>
              <a:t>Solution:</a:t>
            </a:r>
            <a:endParaRPr lang="en-US" sz="2800" b="1" dirty="0"/>
          </a:p>
        </p:txBody>
      </p:sp>
      <p:sp>
        <p:nvSpPr>
          <p:cNvPr id="10"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Example </a:t>
            </a:r>
            <a:r>
              <a:rPr lang="en-US" sz="3400" b="1" dirty="0" smtClean="0">
                <a:cs typeface="Times New Roman" pitchFamily="18" charset="0"/>
              </a:rPr>
              <a:t>2</a:t>
            </a:r>
            <a:endParaRPr lang="en-US" sz="3400" b="1" dirty="0"/>
          </a:p>
        </p:txBody>
      </p:sp>
      <p:pic>
        <p:nvPicPr>
          <p:cNvPr id="13"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4" name="Date Placeholder 5"/>
          <p:cNvSpPr>
            <a:spLocks noGrp="1"/>
          </p:cNvSpPr>
          <p:nvPr>
            <p:ph type="dt" sz="half" idx="10"/>
          </p:nvPr>
        </p:nvSpPr>
        <p:spPr>
          <a:xfrm>
            <a:off x="457200" y="6356350"/>
            <a:ext cx="2133600" cy="365125"/>
          </a:xfrm>
        </p:spPr>
        <p:txBody>
          <a:bodyPr/>
          <a:lstStyle/>
          <a:p>
            <a:fld id="{24B8C6CF-0525-45FB-BBA1-CEA6C9F46148}" type="datetime1">
              <a:rPr lang="en-US" smtClean="0"/>
              <a:t>7/5/2021</a:t>
            </a:fld>
            <a:endParaRPr lang="en-US"/>
          </a:p>
        </p:txBody>
      </p:sp>
      <p:sp>
        <p:nvSpPr>
          <p:cNvPr id="15"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48</a:t>
            </a:fld>
            <a:endParaRPr lang="en-US"/>
          </a:p>
        </p:txBody>
      </p:sp>
      <p:sp>
        <p:nvSpPr>
          <p:cNvPr id="16"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2713241113"/>
              </p:ext>
            </p:extLst>
          </p:nvPr>
        </p:nvGraphicFramePr>
        <p:xfrm>
          <a:off x="723900" y="1236663"/>
          <a:ext cx="7800975" cy="1352550"/>
        </p:xfrm>
        <a:graphic>
          <a:graphicData uri="http://schemas.openxmlformats.org/presentationml/2006/ole">
            <mc:AlternateContent xmlns:mc="http://schemas.openxmlformats.org/markup-compatibility/2006">
              <mc:Choice xmlns:v="urn:schemas-microsoft-com:vml" Requires="v">
                <p:oleObj spid="_x0000_s163994" name="Equation" r:id="rId4" imgW="3682800" imgH="749160" progId="Equation.DSMT4">
                  <p:embed/>
                </p:oleObj>
              </mc:Choice>
              <mc:Fallback>
                <p:oleObj name="Equation" r:id="rId4" imgW="3682800" imgH="749160" progId="Equation.DSMT4">
                  <p:embed/>
                  <p:pic>
                    <p:nvPicPr>
                      <p:cNvPr id="0" name="Picture 14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900" y="1236663"/>
                        <a:ext cx="7800975" cy="1352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1855028565"/>
              </p:ext>
            </p:extLst>
          </p:nvPr>
        </p:nvGraphicFramePr>
        <p:xfrm>
          <a:off x="6553200" y="2753380"/>
          <a:ext cx="1598613" cy="1147763"/>
        </p:xfrm>
        <a:graphic>
          <a:graphicData uri="http://schemas.openxmlformats.org/presentationml/2006/ole">
            <mc:AlternateContent xmlns:mc="http://schemas.openxmlformats.org/markup-compatibility/2006">
              <mc:Choice xmlns:v="urn:schemas-microsoft-com:vml" Requires="v">
                <p:oleObj spid="_x0000_s163995" name="Equation" r:id="rId6" imgW="965160" imgH="634680" progId="Equation.DSMT4">
                  <p:embed/>
                </p:oleObj>
              </mc:Choice>
              <mc:Fallback>
                <p:oleObj name="Equation" r:id="rId6" imgW="965160" imgH="634680" progId="Equation.DSMT4">
                  <p:embed/>
                  <p:pic>
                    <p:nvPicPr>
                      <p:cNvPr id="0" name="Picture 15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53200" y="2753380"/>
                        <a:ext cx="1598613" cy="1147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065279782"/>
              </p:ext>
            </p:extLst>
          </p:nvPr>
        </p:nvGraphicFramePr>
        <p:xfrm>
          <a:off x="2057400" y="2995656"/>
          <a:ext cx="2122487" cy="504825"/>
        </p:xfrm>
        <a:graphic>
          <a:graphicData uri="http://schemas.openxmlformats.org/presentationml/2006/ole">
            <mc:AlternateContent xmlns:mc="http://schemas.openxmlformats.org/markup-compatibility/2006">
              <mc:Choice xmlns:v="urn:schemas-microsoft-com:vml" Requires="v">
                <p:oleObj spid="_x0000_s163996" name="Equation" r:id="rId8" imgW="1028520" imgH="279360" progId="Equation.DSMT4">
                  <p:embed/>
                </p:oleObj>
              </mc:Choice>
              <mc:Fallback>
                <p:oleObj name="Equation" r:id="rId8" imgW="1028520" imgH="279360" progId="Equation.DSMT4">
                  <p:embed/>
                  <p:pic>
                    <p:nvPicPr>
                      <p:cNvPr id="0" name="Picture 15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57400" y="2995656"/>
                        <a:ext cx="2122487" cy="50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2407823439"/>
              </p:ext>
            </p:extLst>
          </p:nvPr>
        </p:nvGraphicFramePr>
        <p:xfrm>
          <a:off x="2286000" y="3810000"/>
          <a:ext cx="3905250" cy="849313"/>
        </p:xfrm>
        <a:graphic>
          <a:graphicData uri="http://schemas.openxmlformats.org/presentationml/2006/ole">
            <mc:AlternateContent xmlns:mc="http://schemas.openxmlformats.org/markup-compatibility/2006">
              <mc:Choice xmlns:v="urn:schemas-microsoft-com:vml" Requires="v">
                <p:oleObj spid="_x0000_s163997" name="Equation" r:id="rId10" imgW="1892160" imgH="469800" progId="Equation.DSMT4">
                  <p:embed/>
                </p:oleObj>
              </mc:Choice>
              <mc:Fallback>
                <p:oleObj name="Equation" r:id="rId10" imgW="1892160" imgH="469800" progId="Equation.DSMT4">
                  <p:embed/>
                  <p:pic>
                    <p:nvPicPr>
                      <p:cNvPr id="0" name="Picture 15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86000" y="3810000"/>
                        <a:ext cx="3905250" cy="849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191781399"/>
              </p:ext>
            </p:extLst>
          </p:nvPr>
        </p:nvGraphicFramePr>
        <p:xfrm>
          <a:off x="2362200" y="4800600"/>
          <a:ext cx="3905250" cy="849313"/>
        </p:xfrm>
        <a:graphic>
          <a:graphicData uri="http://schemas.openxmlformats.org/presentationml/2006/ole">
            <mc:AlternateContent xmlns:mc="http://schemas.openxmlformats.org/markup-compatibility/2006">
              <mc:Choice xmlns:v="urn:schemas-microsoft-com:vml" Requires="v">
                <p:oleObj spid="_x0000_s163998" name="Equation" r:id="rId12" imgW="1892160" imgH="469800" progId="Equation.DSMT4">
                  <p:embed/>
                </p:oleObj>
              </mc:Choice>
              <mc:Fallback>
                <p:oleObj name="Equation" r:id="rId12" imgW="1892160" imgH="469800" progId="Equation.DSMT4">
                  <p:embed/>
                  <p:pic>
                    <p:nvPicPr>
                      <p:cNvPr id="0" name="Picture 15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62200" y="4800600"/>
                        <a:ext cx="3905250" cy="849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50407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Example 2</a:t>
            </a:r>
            <a:r>
              <a:rPr lang="en-US" sz="3400" b="1" dirty="0" smtClean="0">
                <a:cs typeface="Times New Roman" pitchFamily="18" charset="0"/>
              </a:rPr>
              <a:t> Contd..</a:t>
            </a:r>
            <a:endParaRPr lang="en-US" sz="3400" b="1" dirty="0"/>
          </a:p>
        </p:txBody>
      </p:sp>
      <p:pic>
        <p:nvPicPr>
          <p:cNvPr id="13"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4" name="Date Placeholder 5"/>
          <p:cNvSpPr>
            <a:spLocks noGrp="1"/>
          </p:cNvSpPr>
          <p:nvPr>
            <p:ph type="dt" sz="half" idx="10"/>
          </p:nvPr>
        </p:nvSpPr>
        <p:spPr>
          <a:xfrm>
            <a:off x="457200" y="6356350"/>
            <a:ext cx="2133600" cy="365125"/>
          </a:xfrm>
        </p:spPr>
        <p:txBody>
          <a:bodyPr/>
          <a:lstStyle/>
          <a:p>
            <a:fld id="{EE143632-FB40-4FA1-BCA9-527ADC6734FE}" type="datetime1">
              <a:rPr lang="en-US" smtClean="0"/>
              <a:t>7/5/2021</a:t>
            </a:fld>
            <a:endParaRPr lang="en-US"/>
          </a:p>
        </p:txBody>
      </p:sp>
      <p:sp>
        <p:nvSpPr>
          <p:cNvPr id="15"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49</a:t>
            </a:fld>
            <a:endParaRPr lang="en-US"/>
          </a:p>
        </p:txBody>
      </p:sp>
      <p:sp>
        <p:nvSpPr>
          <p:cNvPr id="16"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graphicFrame>
        <p:nvGraphicFramePr>
          <p:cNvPr id="2" name="Object 1"/>
          <p:cNvGraphicFramePr>
            <a:graphicFrameLocks noChangeAspect="1"/>
          </p:cNvGraphicFramePr>
          <p:nvPr>
            <p:extLst>
              <p:ext uri="{D42A27DB-BD31-4B8C-83A1-F6EECF244321}">
                <p14:modId xmlns:p14="http://schemas.microsoft.com/office/powerpoint/2010/main" val="1014912074"/>
              </p:ext>
            </p:extLst>
          </p:nvPr>
        </p:nvGraphicFramePr>
        <p:xfrm>
          <a:off x="228600" y="1143000"/>
          <a:ext cx="3852863" cy="849313"/>
        </p:xfrm>
        <a:graphic>
          <a:graphicData uri="http://schemas.openxmlformats.org/presentationml/2006/ole">
            <mc:AlternateContent xmlns:mc="http://schemas.openxmlformats.org/markup-compatibility/2006">
              <mc:Choice xmlns:v="urn:schemas-microsoft-com:vml" Requires="v">
                <p:oleObj spid="_x0000_s165096" name="Equation" r:id="rId4" imgW="1866600" imgH="469800" progId="Equation.DSMT4">
                  <p:embed/>
                </p:oleObj>
              </mc:Choice>
              <mc:Fallback>
                <p:oleObj name="Equation" r:id="rId4" imgW="1866600" imgH="469800" progId="Equation.DSMT4">
                  <p:embed/>
                  <p:pic>
                    <p:nvPicPr>
                      <p:cNvPr id="0" name="Picture 2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1143000"/>
                        <a:ext cx="3852863" cy="849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2258425429"/>
              </p:ext>
            </p:extLst>
          </p:nvPr>
        </p:nvGraphicFramePr>
        <p:xfrm>
          <a:off x="4371975" y="1066800"/>
          <a:ext cx="3695700" cy="917575"/>
        </p:xfrm>
        <a:graphic>
          <a:graphicData uri="http://schemas.openxmlformats.org/presentationml/2006/ole">
            <mc:AlternateContent xmlns:mc="http://schemas.openxmlformats.org/markup-compatibility/2006">
              <mc:Choice xmlns:v="urn:schemas-microsoft-com:vml" Requires="v">
                <p:oleObj spid="_x0000_s165097" name="Equation" r:id="rId6" imgW="1790640" imgH="507960" progId="Equation.DSMT4">
                  <p:embed/>
                </p:oleObj>
              </mc:Choice>
              <mc:Fallback>
                <p:oleObj name="Equation" r:id="rId6" imgW="1790640" imgH="507960" progId="Equation.DSMT4">
                  <p:embed/>
                  <p:pic>
                    <p:nvPicPr>
                      <p:cNvPr id="0" name="Picture 2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71975" y="1066800"/>
                        <a:ext cx="3695700" cy="917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023802659"/>
              </p:ext>
            </p:extLst>
          </p:nvPr>
        </p:nvGraphicFramePr>
        <p:xfrm>
          <a:off x="714375" y="2286000"/>
          <a:ext cx="3278188" cy="849313"/>
        </p:xfrm>
        <a:graphic>
          <a:graphicData uri="http://schemas.openxmlformats.org/presentationml/2006/ole">
            <mc:AlternateContent xmlns:mc="http://schemas.openxmlformats.org/markup-compatibility/2006">
              <mc:Choice xmlns:v="urn:schemas-microsoft-com:vml" Requires="v">
                <p:oleObj spid="_x0000_s165098" name="Equation" r:id="rId8" imgW="1587240" imgH="469800" progId="Equation.DSMT4">
                  <p:embed/>
                </p:oleObj>
              </mc:Choice>
              <mc:Fallback>
                <p:oleObj name="Equation" r:id="rId8" imgW="1587240" imgH="469800" progId="Equation.DSMT4">
                  <p:embed/>
                  <p:pic>
                    <p:nvPicPr>
                      <p:cNvPr id="0" name="Picture 22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4375" y="2286000"/>
                        <a:ext cx="3278188" cy="849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4189605571"/>
              </p:ext>
            </p:extLst>
          </p:nvPr>
        </p:nvGraphicFramePr>
        <p:xfrm>
          <a:off x="4343400" y="2286000"/>
          <a:ext cx="3617913" cy="849313"/>
        </p:xfrm>
        <a:graphic>
          <a:graphicData uri="http://schemas.openxmlformats.org/presentationml/2006/ole">
            <mc:AlternateContent xmlns:mc="http://schemas.openxmlformats.org/markup-compatibility/2006">
              <mc:Choice xmlns:v="urn:schemas-microsoft-com:vml" Requires="v">
                <p:oleObj spid="_x0000_s165099" name="Equation" r:id="rId10" imgW="1752480" imgH="469800" progId="Equation.DSMT4">
                  <p:embed/>
                </p:oleObj>
              </mc:Choice>
              <mc:Fallback>
                <p:oleObj name="Equation" r:id="rId10" imgW="1752480" imgH="469800" progId="Equation.DSMT4">
                  <p:embed/>
                  <p:pic>
                    <p:nvPicPr>
                      <p:cNvPr id="0" name="Picture 22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43400" y="2286000"/>
                        <a:ext cx="3617913" cy="849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156529285"/>
              </p:ext>
            </p:extLst>
          </p:nvPr>
        </p:nvGraphicFramePr>
        <p:xfrm>
          <a:off x="1133475" y="3429000"/>
          <a:ext cx="3330575" cy="849313"/>
        </p:xfrm>
        <a:graphic>
          <a:graphicData uri="http://schemas.openxmlformats.org/presentationml/2006/ole">
            <mc:AlternateContent xmlns:mc="http://schemas.openxmlformats.org/markup-compatibility/2006">
              <mc:Choice xmlns:v="urn:schemas-microsoft-com:vml" Requires="v">
                <p:oleObj spid="_x0000_s165100" name="Equation" r:id="rId12" imgW="1612800" imgH="469800" progId="Equation.DSMT4">
                  <p:embed/>
                </p:oleObj>
              </mc:Choice>
              <mc:Fallback>
                <p:oleObj name="Equation" r:id="rId12" imgW="1612800" imgH="469800" progId="Equation.DSMT4">
                  <p:embed/>
                  <p:pic>
                    <p:nvPicPr>
                      <p:cNvPr id="0" name="Picture 22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33475" y="3429000"/>
                        <a:ext cx="3330575" cy="849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499382265"/>
              </p:ext>
            </p:extLst>
          </p:nvPr>
        </p:nvGraphicFramePr>
        <p:xfrm>
          <a:off x="4724400" y="3429000"/>
          <a:ext cx="1311275" cy="711200"/>
        </p:xfrm>
        <a:graphic>
          <a:graphicData uri="http://schemas.openxmlformats.org/presentationml/2006/ole">
            <mc:AlternateContent xmlns:mc="http://schemas.openxmlformats.org/markup-compatibility/2006">
              <mc:Choice xmlns:v="urn:schemas-microsoft-com:vml" Requires="v">
                <p:oleObj spid="_x0000_s165101" name="Equation" r:id="rId14" imgW="634680" imgH="393480" progId="Equation.DSMT4">
                  <p:embed/>
                </p:oleObj>
              </mc:Choice>
              <mc:Fallback>
                <p:oleObj name="Equation" r:id="rId14" imgW="634680" imgH="393480" progId="Equation.DSMT4">
                  <p:embed/>
                  <p:pic>
                    <p:nvPicPr>
                      <p:cNvPr id="0" name="Picture 23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24400" y="3429000"/>
                        <a:ext cx="1311275" cy="711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1239328893"/>
              </p:ext>
            </p:extLst>
          </p:nvPr>
        </p:nvGraphicFramePr>
        <p:xfrm>
          <a:off x="2989263" y="4648200"/>
          <a:ext cx="969962" cy="711200"/>
        </p:xfrm>
        <a:graphic>
          <a:graphicData uri="http://schemas.openxmlformats.org/presentationml/2006/ole">
            <mc:AlternateContent xmlns:mc="http://schemas.openxmlformats.org/markup-compatibility/2006">
              <mc:Choice xmlns:v="urn:schemas-microsoft-com:vml" Requires="v">
                <p:oleObj spid="_x0000_s165102" name="Equation" r:id="rId16" imgW="469800" imgH="393480" progId="Equation.DSMT4">
                  <p:embed/>
                </p:oleObj>
              </mc:Choice>
              <mc:Fallback>
                <p:oleObj name="Equation" r:id="rId16" imgW="469800" imgH="393480" progId="Equation.DSMT4">
                  <p:embed/>
                  <p:pic>
                    <p:nvPicPr>
                      <p:cNvPr id="0" name="Picture 23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89263" y="4648200"/>
                        <a:ext cx="969962" cy="711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33682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smtClean="0"/>
              <a:t>Course Outcomes 2020-21 (B. Tech. – 2nd </a:t>
            </a:r>
            <a:r>
              <a:rPr lang="en-US" sz="3000" b="1" dirty="0" err="1" smtClean="0"/>
              <a:t>Sem</a:t>
            </a:r>
            <a:r>
              <a:rPr lang="en-US" sz="3000" b="1" dirty="0" smtClean="0"/>
              <a:t>)</a:t>
            </a:r>
            <a:endParaRPr kumimoji="0" lang="en-US" sz="3000" b="1"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graphicFrame>
        <p:nvGraphicFramePr>
          <p:cNvPr id="10" name="Table 9"/>
          <p:cNvGraphicFramePr>
            <a:graphicFrameLocks noGrp="1"/>
          </p:cNvGraphicFramePr>
          <p:nvPr>
            <p:extLst>
              <p:ext uri="{D42A27DB-BD31-4B8C-83A1-F6EECF244321}">
                <p14:modId xmlns:p14="http://schemas.microsoft.com/office/powerpoint/2010/main" val="621550601"/>
              </p:ext>
            </p:extLst>
          </p:nvPr>
        </p:nvGraphicFramePr>
        <p:xfrm>
          <a:off x="457200" y="990599"/>
          <a:ext cx="8382000" cy="5330764"/>
        </p:xfrm>
        <a:graphic>
          <a:graphicData uri="http://schemas.openxmlformats.org/drawingml/2006/table">
            <a:tbl>
              <a:tblPr/>
              <a:tblGrid>
                <a:gridCol w="682949"/>
                <a:gridCol w="7699051"/>
              </a:tblGrid>
              <a:tr h="441106">
                <a:tc gridSpan="2">
                  <a:txBody>
                    <a:bodyPr/>
                    <a:lstStyle/>
                    <a:p>
                      <a:pPr algn="l" fontAlgn="ctr"/>
                      <a:r>
                        <a:rPr lang="en-US" sz="2200" b="1" i="0" u="none" strike="noStrike" dirty="0">
                          <a:solidFill>
                            <a:srgbClr val="000000"/>
                          </a:solidFill>
                          <a:latin typeface="+mn-lt"/>
                        </a:rPr>
                        <a:t>Course Name: </a:t>
                      </a:r>
                      <a:r>
                        <a:rPr lang="en-US" sz="2200" b="1" i="0" u="none" strike="noStrike" dirty="0" smtClean="0">
                          <a:solidFill>
                            <a:srgbClr val="000000"/>
                          </a:solidFill>
                          <a:latin typeface="+mn-lt"/>
                        </a:rPr>
                        <a:t>Mathematical</a:t>
                      </a:r>
                      <a:r>
                        <a:rPr lang="en-US" sz="2200" b="1" i="0" u="none" strike="noStrike" baseline="0" dirty="0" smtClean="0">
                          <a:solidFill>
                            <a:srgbClr val="000000"/>
                          </a:solidFill>
                          <a:latin typeface="+mn-lt"/>
                        </a:rPr>
                        <a:t> Foundation</a:t>
                      </a:r>
                      <a:r>
                        <a:rPr lang="en-US" sz="2200" b="1" i="0" u="none" strike="noStrike" dirty="0" smtClean="0">
                          <a:solidFill>
                            <a:srgbClr val="000000"/>
                          </a:solidFill>
                          <a:latin typeface="+mn-lt"/>
                        </a:rPr>
                        <a:t>-II</a:t>
                      </a:r>
                      <a:endParaRPr lang="en-US" sz="2200" b="1" i="0" u="none" strike="noStrike" dirty="0">
                        <a:solidFill>
                          <a:srgbClr val="000000"/>
                        </a:solidFill>
                        <a:latin typeface="+mn-lt"/>
                      </a:endParaRPr>
                    </a:p>
                  </a:txBody>
                  <a:tcPr marL="7023" marR="7023" marT="702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r>
              <a:tr h="698185">
                <a:tc>
                  <a:txBody>
                    <a:bodyPr/>
                    <a:lstStyle/>
                    <a:p>
                      <a:pPr algn="l" fontAlgn="ctr"/>
                      <a:r>
                        <a:rPr lang="en-US" sz="2200" b="0" i="0" u="none" strike="noStrike" dirty="0">
                          <a:solidFill>
                            <a:srgbClr val="FF0000"/>
                          </a:solidFill>
                          <a:latin typeface="+mn-lt"/>
                        </a:rPr>
                        <a:t>CO1</a:t>
                      </a:r>
                    </a:p>
                  </a:txBody>
                  <a:tcPr marL="7023" marR="7023" marT="702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200" kern="1200" dirty="0" smtClean="0">
                          <a:solidFill>
                            <a:srgbClr val="FF0000"/>
                          </a:solidFill>
                          <a:latin typeface="+mn-lt"/>
                          <a:ea typeface="+mn-ea"/>
                          <a:cs typeface="+mn-cs"/>
                        </a:rPr>
                        <a:t>Apply multiple integral to find area and volume. </a:t>
                      </a:r>
                      <a:endParaRPr lang="en-US" sz="2200" b="0" i="0" u="none" strike="noStrike" dirty="0">
                        <a:solidFill>
                          <a:srgbClr val="FF0000"/>
                        </a:solidFill>
                        <a:latin typeface="+mn-lt"/>
                      </a:endParaRPr>
                    </a:p>
                  </a:txBody>
                  <a:tcPr marL="7023" marR="7023" marT="702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043659">
                <a:tc>
                  <a:txBody>
                    <a:bodyPr/>
                    <a:lstStyle/>
                    <a:p>
                      <a:pPr algn="l" fontAlgn="ctr"/>
                      <a:r>
                        <a:rPr lang="en-US" sz="2200" b="0" i="0" u="none" strike="noStrike">
                          <a:solidFill>
                            <a:srgbClr val="000000"/>
                          </a:solidFill>
                          <a:latin typeface="+mn-lt"/>
                        </a:rPr>
                        <a:t>CO2</a:t>
                      </a:r>
                    </a:p>
                  </a:txBody>
                  <a:tcPr marL="7023" marR="7023" marT="702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200" kern="1200" dirty="0" smtClean="0">
                          <a:solidFill>
                            <a:schemeClr val="tx1"/>
                          </a:solidFill>
                          <a:latin typeface="+mn-lt"/>
                          <a:ea typeface="+mn-ea"/>
                          <a:cs typeface="+mn-cs"/>
                        </a:rPr>
                        <a:t>Apply  the concept of differentiation to solve differential equations.</a:t>
                      </a:r>
                      <a:endParaRPr lang="en-US" sz="2200" b="0" i="0" u="none" strike="noStrike" dirty="0">
                        <a:solidFill>
                          <a:srgbClr val="000000"/>
                        </a:solidFill>
                        <a:latin typeface="+mn-lt"/>
                      </a:endParaRPr>
                    </a:p>
                  </a:txBody>
                  <a:tcPr marL="7023" marR="7023" marT="702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846923">
                <a:tc>
                  <a:txBody>
                    <a:bodyPr/>
                    <a:lstStyle/>
                    <a:p>
                      <a:pPr algn="l" fontAlgn="ctr"/>
                      <a:r>
                        <a:rPr lang="en-US" sz="2200" b="0" i="0" u="none" strike="noStrike">
                          <a:solidFill>
                            <a:srgbClr val="000000"/>
                          </a:solidFill>
                          <a:latin typeface="+mn-lt"/>
                        </a:rPr>
                        <a:t>CO3</a:t>
                      </a:r>
                    </a:p>
                  </a:txBody>
                  <a:tcPr marL="7023" marR="7023" marT="702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IN" sz="2200" kern="1200" dirty="0" smtClean="0">
                          <a:solidFill>
                            <a:schemeClr val="tx1"/>
                          </a:solidFill>
                          <a:latin typeface="+mn-lt"/>
                          <a:ea typeface="+mn-ea"/>
                          <a:cs typeface="+mn-cs"/>
                        </a:rPr>
                        <a:t>Illustrate the solution of partial differential equation of second order. </a:t>
                      </a:r>
                      <a:endParaRPr lang="en-US" sz="2200" kern="1200" dirty="0">
                        <a:solidFill>
                          <a:schemeClr val="tx1"/>
                        </a:solidFill>
                        <a:latin typeface="+mn-lt"/>
                        <a:ea typeface="+mn-ea"/>
                        <a:cs typeface="+mn-cs"/>
                      </a:endParaRPr>
                    </a:p>
                  </a:txBody>
                  <a:tcPr marL="7023" marR="7023" marT="702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88028">
                <a:tc>
                  <a:txBody>
                    <a:bodyPr/>
                    <a:lstStyle/>
                    <a:p>
                      <a:pPr algn="l" fontAlgn="ctr"/>
                      <a:r>
                        <a:rPr lang="en-US" sz="2200" b="1" i="0" u="none" strike="noStrike" dirty="0">
                          <a:solidFill>
                            <a:schemeClr val="tx1"/>
                          </a:solidFill>
                          <a:latin typeface="+mn-lt"/>
                        </a:rPr>
                        <a:t>CO4</a:t>
                      </a:r>
                    </a:p>
                  </a:txBody>
                  <a:tcPr marL="7023" marR="7023" marT="702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2200" kern="1200" dirty="0" smtClean="0">
                          <a:solidFill>
                            <a:schemeClr val="tx1"/>
                          </a:solidFill>
                          <a:latin typeface="+mn-lt"/>
                          <a:ea typeface="+mn-ea"/>
                          <a:cs typeface="+mn-cs"/>
                        </a:rPr>
                        <a:t>Apply the  Laplace transform to solve ordinary differential equations</a:t>
                      </a:r>
                      <a:endParaRPr lang="en-US" sz="2200" b="0" i="0" u="none" strike="noStrike" dirty="0">
                        <a:solidFill>
                          <a:srgbClr val="FF0000"/>
                        </a:solidFill>
                        <a:latin typeface="+mn-lt"/>
                      </a:endParaRPr>
                    </a:p>
                  </a:txBody>
                  <a:tcPr marL="7023" marR="7023" marT="702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846923">
                <a:tc>
                  <a:txBody>
                    <a:bodyPr/>
                    <a:lstStyle/>
                    <a:p>
                      <a:pPr algn="l" fontAlgn="ctr"/>
                      <a:r>
                        <a:rPr lang="en-US" sz="2200" b="0" i="0" u="none" strike="noStrike">
                          <a:solidFill>
                            <a:srgbClr val="000000"/>
                          </a:solidFill>
                          <a:latin typeface="+mn-lt"/>
                        </a:rPr>
                        <a:t>CO5</a:t>
                      </a:r>
                    </a:p>
                  </a:txBody>
                  <a:tcPr marL="7023" marR="7023" marT="702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2200" kern="1200" dirty="0" smtClean="0">
                          <a:solidFill>
                            <a:schemeClr val="tx1"/>
                          </a:solidFill>
                          <a:latin typeface="+mn-lt"/>
                          <a:ea typeface="+mn-ea"/>
                          <a:cs typeface="+mn-cs"/>
                        </a:rPr>
                        <a:t>Demonstrate the basic concept Proportion &amp; Partnership, Problem of ages, Allegation &amp; Mixture, Direction, Blood relation , Simple &amp; Compound interest</a:t>
                      </a:r>
                      <a:endParaRPr lang="en-US" sz="2200" b="0" i="0" u="none" strike="noStrike" dirty="0">
                        <a:solidFill>
                          <a:srgbClr val="000000"/>
                        </a:solidFill>
                        <a:latin typeface="+mn-lt"/>
                      </a:endParaRPr>
                    </a:p>
                  </a:txBody>
                  <a:tcPr marL="7023" marR="7023" marT="702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9" name="Date Placeholder 5"/>
          <p:cNvSpPr>
            <a:spLocks noGrp="1"/>
          </p:cNvSpPr>
          <p:nvPr>
            <p:ph type="dt" sz="half" idx="10"/>
          </p:nvPr>
        </p:nvSpPr>
        <p:spPr>
          <a:xfrm>
            <a:off x="457200" y="6356350"/>
            <a:ext cx="2133600" cy="365125"/>
          </a:xfrm>
        </p:spPr>
        <p:txBody>
          <a:bodyPr/>
          <a:lstStyle/>
          <a:p>
            <a:fld id="{3CC83C02-66C2-4421-97E8-9DE97037A4E7}" type="datetime1">
              <a:rPr lang="en-US" smtClean="0"/>
              <a:t>7/5/2021</a:t>
            </a:fld>
            <a:endParaRPr lang="en-US"/>
          </a:p>
        </p:txBody>
      </p:sp>
      <p:sp>
        <p:nvSpPr>
          <p:cNvPr id="11"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5</a:t>
            </a:fld>
            <a:endParaRPr lang="en-US"/>
          </a:p>
        </p:txBody>
      </p:sp>
      <p:sp>
        <p:nvSpPr>
          <p:cNvPr id="12"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Tree>
    <p:extLst>
      <p:ext uri="{BB962C8B-B14F-4D97-AF65-F5344CB8AC3E}">
        <p14:creationId xmlns:p14="http://schemas.microsoft.com/office/powerpoint/2010/main" val="32137332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216" y="724524"/>
            <a:ext cx="1640962" cy="523220"/>
          </a:xfrm>
          <a:prstGeom prst="rect">
            <a:avLst/>
          </a:prstGeom>
          <a:noFill/>
        </p:spPr>
        <p:txBody>
          <a:bodyPr wrap="none" rtlCol="0">
            <a:spAutoFit/>
          </a:bodyPr>
          <a:lstStyle/>
          <a:p>
            <a:r>
              <a:rPr lang="en-US" sz="2800" b="1" dirty="0" smtClean="0"/>
              <a:t>Question:</a:t>
            </a:r>
            <a:endParaRPr lang="en-US" sz="2800" b="1" dirty="0"/>
          </a:p>
        </p:txBody>
      </p:sp>
      <p:sp>
        <p:nvSpPr>
          <p:cNvPr id="7" name="TextBox 6"/>
          <p:cNvSpPr txBox="1"/>
          <p:nvPr/>
        </p:nvSpPr>
        <p:spPr>
          <a:xfrm>
            <a:off x="130402" y="2753380"/>
            <a:ext cx="1524776" cy="523220"/>
          </a:xfrm>
          <a:prstGeom prst="rect">
            <a:avLst/>
          </a:prstGeom>
          <a:noFill/>
        </p:spPr>
        <p:txBody>
          <a:bodyPr wrap="none" rtlCol="0">
            <a:spAutoFit/>
          </a:bodyPr>
          <a:lstStyle/>
          <a:p>
            <a:r>
              <a:rPr lang="en-US" sz="2800" b="1" dirty="0" smtClean="0"/>
              <a:t>Solution:</a:t>
            </a:r>
            <a:endParaRPr lang="en-US" sz="2800" b="1" dirty="0"/>
          </a:p>
        </p:txBody>
      </p:sp>
      <p:sp>
        <p:nvSpPr>
          <p:cNvPr id="10"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Example </a:t>
            </a:r>
            <a:r>
              <a:rPr lang="en-US" sz="3400" b="1" dirty="0" smtClean="0">
                <a:cs typeface="Times New Roman" pitchFamily="18" charset="0"/>
              </a:rPr>
              <a:t>3</a:t>
            </a:r>
            <a:endParaRPr lang="en-US" sz="3400" b="1" dirty="0"/>
          </a:p>
        </p:txBody>
      </p:sp>
      <p:pic>
        <p:nvPicPr>
          <p:cNvPr id="13"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4" name="Date Placeholder 5"/>
          <p:cNvSpPr>
            <a:spLocks noGrp="1"/>
          </p:cNvSpPr>
          <p:nvPr>
            <p:ph type="dt" sz="half" idx="10"/>
          </p:nvPr>
        </p:nvSpPr>
        <p:spPr>
          <a:xfrm>
            <a:off x="457200" y="6356350"/>
            <a:ext cx="2133600" cy="365125"/>
          </a:xfrm>
        </p:spPr>
        <p:txBody>
          <a:bodyPr/>
          <a:lstStyle/>
          <a:p>
            <a:fld id="{EBC8B6E0-6807-450B-9AB0-A955CDE603E1}" type="datetime1">
              <a:rPr lang="en-US" smtClean="0"/>
              <a:t>7/5/2021</a:t>
            </a:fld>
            <a:endParaRPr lang="en-US"/>
          </a:p>
        </p:txBody>
      </p:sp>
      <p:sp>
        <p:nvSpPr>
          <p:cNvPr id="15"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50</a:t>
            </a:fld>
            <a:endParaRPr lang="en-US"/>
          </a:p>
        </p:txBody>
      </p:sp>
      <p:sp>
        <p:nvSpPr>
          <p:cNvPr id="16"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2734980262"/>
              </p:ext>
            </p:extLst>
          </p:nvPr>
        </p:nvGraphicFramePr>
        <p:xfrm>
          <a:off x="304800" y="1130944"/>
          <a:ext cx="8610600" cy="1514475"/>
        </p:xfrm>
        <a:graphic>
          <a:graphicData uri="http://schemas.openxmlformats.org/presentationml/2006/ole">
            <mc:AlternateContent xmlns:mc="http://schemas.openxmlformats.org/markup-compatibility/2006">
              <mc:Choice xmlns:v="urn:schemas-microsoft-com:vml" Requires="v">
                <p:oleObj spid="_x0000_s157765" name="Equation" r:id="rId4" imgW="4673520" imgH="838080" progId="Equation.DSMT4">
                  <p:embed/>
                </p:oleObj>
              </mc:Choice>
              <mc:Fallback>
                <p:oleObj name="Equation" r:id="rId4" imgW="4673520" imgH="838080" progId="Equation.DSMT4">
                  <p:embed/>
                  <p:pic>
                    <p:nvPicPr>
                      <p:cNvPr id="0" name="Picture 6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130944"/>
                        <a:ext cx="8610600" cy="1514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7" name="Picture 5" descr="Macintosh HD:Users:philipr:Desktop:ZILL_PPT:ZILLJPG:4591X_CH09_Fig09148.jpg"/>
          <p:cNvPicPr>
            <a:picLocks noChangeAspect="1" noChangeArrowheads="1"/>
          </p:cNvPicPr>
          <p:nvPr/>
        </p:nvPicPr>
        <p:blipFill>
          <a:blip r:embed="rId6" r:link="rId7"/>
          <a:srcRect/>
          <a:stretch>
            <a:fillRect/>
          </a:stretch>
        </p:blipFill>
        <p:spPr bwMode="auto">
          <a:xfrm>
            <a:off x="5943600" y="2678787"/>
            <a:ext cx="2995488" cy="2362200"/>
          </a:xfrm>
          <a:prstGeom prst="rect">
            <a:avLst/>
          </a:prstGeom>
          <a:noFill/>
          <a:ln w="9525">
            <a:noFill/>
            <a:miter lim="800000"/>
            <a:headEnd/>
            <a:tailEnd/>
          </a:ln>
        </p:spPr>
      </p:pic>
      <p:sp>
        <p:nvSpPr>
          <p:cNvPr id="19" name="TextBox 4"/>
          <p:cNvSpPr txBox="1">
            <a:spLocks noChangeArrowheads="1"/>
          </p:cNvSpPr>
          <p:nvPr/>
        </p:nvSpPr>
        <p:spPr bwMode="auto">
          <a:xfrm>
            <a:off x="381000" y="3429000"/>
            <a:ext cx="4343400" cy="430887"/>
          </a:xfrm>
          <a:prstGeom prst="rect">
            <a:avLst/>
          </a:prstGeom>
          <a:noFill/>
          <a:ln w="9525">
            <a:noFill/>
            <a:miter lim="800000"/>
            <a:headEnd/>
            <a:tailEnd/>
          </a:ln>
        </p:spPr>
        <p:txBody>
          <a:bodyPr>
            <a:spAutoFit/>
          </a:bodyPr>
          <a:lstStyle/>
          <a:p>
            <a:r>
              <a:rPr lang="en-US" sz="2200" i="1" dirty="0"/>
              <a:t>Let x+2y=u  and  x-2y=v</a:t>
            </a:r>
          </a:p>
        </p:txBody>
      </p:sp>
      <p:graphicFrame>
        <p:nvGraphicFramePr>
          <p:cNvPr id="4" name="Object 3"/>
          <p:cNvGraphicFramePr>
            <a:graphicFrameLocks noChangeAspect="1"/>
          </p:cNvGraphicFramePr>
          <p:nvPr>
            <p:extLst>
              <p:ext uri="{D42A27DB-BD31-4B8C-83A1-F6EECF244321}">
                <p14:modId xmlns:p14="http://schemas.microsoft.com/office/powerpoint/2010/main" val="2489648455"/>
              </p:ext>
            </p:extLst>
          </p:nvPr>
        </p:nvGraphicFramePr>
        <p:xfrm>
          <a:off x="130402" y="4076700"/>
          <a:ext cx="5778500" cy="800100"/>
        </p:xfrm>
        <a:graphic>
          <a:graphicData uri="http://schemas.openxmlformats.org/presentationml/2006/ole">
            <mc:AlternateContent xmlns:mc="http://schemas.openxmlformats.org/markup-compatibility/2006">
              <mc:Choice xmlns:v="urn:schemas-microsoft-com:vml" Requires="v">
                <p:oleObj spid="_x0000_s157766" name="Equation" r:id="rId8" imgW="3302000" imgH="457200" progId="Equation.DSMT4">
                  <p:embed/>
                </p:oleObj>
              </mc:Choice>
              <mc:Fallback>
                <p:oleObj name="Equation" r:id="rId8" imgW="3302000" imgH="457200" progId="Equation.DSMT4">
                  <p:embed/>
                  <p:pic>
                    <p:nvPicPr>
                      <p:cNvPr id="0" name="Picture 6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0402" y="4076700"/>
                        <a:ext cx="5778500" cy="800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112920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9" grpId="0"/>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470470" name="Picture 6" descr="Macintosh HD:Users:philipr:Desktop:ZILL_PPT:ZILLJPG:4591X_CH09_Fig09148.jpg"/>
          <p:cNvPicPr>
            <a:picLocks noChangeAspect="1" noChangeArrowheads="1"/>
          </p:cNvPicPr>
          <p:nvPr/>
        </p:nvPicPr>
        <p:blipFill>
          <a:blip r:embed="rId3" r:link="rId4"/>
          <a:srcRect/>
          <a:stretch>
            <a:fillRect/>
          </a:stretch>
        </p:blipFill>
        <p:spPr bwMode="auto">
          <a:xfrm>
            <a:off x="6477000" y="1524000"/>
            <a:ext cx="2667000" cy="4191000"/>
          </a:xfrm>
          <a:prstGeom prst="rect">
            <a:avLst/>
          </a:prstGeom>
          <a:noFill/>
          <a:ln w="9525">
            <a:noFill/>
            <a:miter lim="800000"/>
            <a:headEnd/>
            <a:tailEnd/>
          </a:ln>
        </p:spPr>
      </p:pic>
      <p:graphicFrame>
        <p:nvGraphicFramePr>
          <p:cNvPr id="4" name="Object 3"/>
          <p:cNvGraphicFramePr>
            <a:graphicFrameLocks noChangeAspect="1"/>
          </p:cNvGraphicFramePr>
          <p:nvPr>
            <p:extLst>
              <p:ext uri="{D42A27DB-BD31-4B8C-83A1-F6EECF244321}">
                <p14:modId xmlns:p14="http://schemas.microsoft.com/office/powerpoint/2010/main" val="3090977216"/>
              </p:ext>
            </p:extLst>
          </p:nvPr>
        </p:nvGraphicFramePr>
        <p:xfrm>
          <a:off x="236537" y="2362200"/>
          <a:ext cx="6240463" cy="863600"/>
        </p:xfrm>
        <a:graphic>
          <a:graphicData uri="http://schemas.openxmlformats.org/presentationml/2006/ole">
            <mc:AlternateContent xmlns:mc="http://schemas.openxmlformats.org/markup-compatibility/2006">
              <mc:Choice xmlns:v="urn:schemas-microsoft-com:vml" Requires="v">
                <p:oleObj spid="_x0000_s112751" name="Equation" r:id="rId5" imgW="3695400" imgH="457200" progId="Equation.DSMT4">
                  <p:embed/>
                </p:oleObj>
              </mc:Choice>
              <mc:Fallback>
                <p:oleObj name="Equation" r:id="rId5" imgW="3695400" imgH="457200" progId="Equation.DSMT4">
                  <p:embed/>
                  <p:pic>
                    <p:nvPicPr>
                      <p:cNvPr id="0" name="Picture 10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537" y="2362200"/>
                        <a:ext cx="6240463"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865826460"/>
              </p:ext>
            </p:extLst>
          </p:nvPr>
        </p:nvGraphicFramePr>
        <p:xfrm>
          <a:off x="260350" y="1104900"/>
          <a:ext cx="6216650" cy="838200"/>
        </p:xfrm>
        <a:graphic>
          <a:graphicData uri="http://schemas.openxmlformats.org/presentationml/2006/ole">
            <mc:AlternateContent xmlns:mc="http://schemas.openxmlformats.org/markup-compatibility/2006">
              <mc:Choice xmlns:v="urn:schemas-microsoft-com:vml" Requires="v">
                <p:oleObj spid="_x0000_s112752" name="Equation" r:id="rId7" imgW="3390840" imgH="457200" progId="Equation.DSMT4">
                  <p:embed/>
                </p:oleObj>
              </mc:Choice>
              <mc:Fallback>
                <p:oleObj name="Equation" r:id="rId7" imgW="3390840" imgH="457200" progId="Equation.DSMT4">
                  <p:embed/>
                  <p:pic>
                    <p:nvPicPr>
                      <p:cNvPr id="0" name="Picture 10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0350" y="1104900"/>
                        <a:ext cx="621665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Rectangle 2"/>
          <p:cNvSpPr>
            <a:spLocks noGrp="1" noChangeArrowheads="1"/>
          </p:cNvSpPr>
          <p:nvPr>
            <p:ph type="title" idx="4294967295"/>
          </p:nvPr>
        </p:nvSpPr>
        <p:spPr>
          <a:xfrm>
            <a:off x="304800" y="3643384"/>
            <a:ext cx="4114800" cy="685800"/>
          </a:xfrm>
        </p:spPr>
        <p:txBody>
          <a:bodyPr>
            <a:normAutofit/>
          </a:bodyPr>
          <a:lstStyle/>
          <a:p>
            <a:pPr algn="l"/>
            <a:r>
              <a:rPr lang="en-US" altLang="zh-TW" sz="2200" b="1" dirty="0" smtClean="0">
                <a:latin typeface="+mn-lt"/>
                <a:ea typeface="新細明體" pitchFamily="18" charset="-120"/>
                <a:cs typeface="Times New Roman" pitchFamily="18" charset="0"/>
              </a:rPr>
              <a:t>The Jacobian matrix is</a:t>
            </a:r>
            <a:endParaRPr lang="zh-TW" altLang="en-US" sz="2200" b="1" dirty="0" smtClean="0">
              <a:latin typeface="+mn-lt"/>
              <a:ea typeface="新細明體" pitchFamily="18" charset="-120"/>
              <a:cs typeface="Times New Roman" pitchFamily="18" charset="0"/>
            </a:endParaRPr>
          </a:p>
        </p:txBody>
      </p:sp>
      <p:graphicFrame>
        <p:nvGraphicFramePr>
          <p:cNvPr id="17" name="Object 4"/>
          <p:cNvGraphicFramePr>
            <a:graphicFrameLocks noChangeAspect="1"/>
          </p:cNvGraphicFramePr>
          <p:nvPr>
            <p:extLst>
              <p:ext uri="{D42A27DB-BD31-4B8C-83A1-F6EECF244321}">
                <p14:modId xmlns:p14="http://schemas.microsoft.com/office/powerpoint/2010/main" val="3102135562"/>
              </p:ext>
            </p:extLst>
          </p:nvPr>
        </p:nvGraphicFramePr>
        <p:xfrm>
          <a:off x="1676400" y="4495800"/>
          <a:ext cx="3990049" cy="1404559"/>
        </p:xfrm>
        <a:graphic>
          <a:graphicData uri="http://schemas.openxmlformats.org/presentationml/2006/ole">
            <mc:AlternateContent xmlns:mc="http://schemas.openxmlformats.org/markup-compatibility/2006">
              <mc:Choice xmlns:v="urn:schemas-microsoft-com:vml" Requires="v">
                <p:oleObj spid="_x0000_s112753" name="Equation" r:id="rId9" imgW="4762500" imgH="1676400" progId="Equation.DSMT4">
                  <p:embed/>
                </p:oleObj>
              </mc:Choice>
              <mc:Fallback>
                <p:oleObj name="Equation" r:id="rId9" imgW="4762500" imgH="1676400" progId="Equation.DSMT4">
                  <p:embed/>
                  <p:pic>
                    <p:nvPicPr>
                      <p:cNvPr id="0" name="Picture 1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76400" y="4495800"/>
                        <a:ext cx="3990049" cy="14045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Example </a:t>
            </a:r>
            <a:r>
              <a:rPr lang="en-US" sz="3400" b="1" dirty="0" smtClean="0">
                <a:cs typeface="Times New Roman" pitchFamily="18" charset="0"/>
              </a:rPr>
              <a:t>3 </a:t>
            </a:r>
            <a:r>
              <a:rPr lang="en-US" sz="3400" b="1" dirty="0" err="1" smtClean="0">
                <a:cs typeface="Times New Roman" pitchFamily="18" charset="0"/>
              </a:rPr>
              <a:t>Contd</a:t>
            </a:r>
            <a:r>
              <a:rPr lang="en-US" sz="3400" b="1" dirty="0" smtClean="0">
                <a:cs typeface="Times New Roman" pitchFamily="18" charset="0"/>
              </a:rPr>
              <a:t>…</a:t>
            </a:r>
            <a:endParaRPr lang="en-US" sz="3400" b="1" dirty="0"/>
          </a:p>
        </p:txBody>
      </p:sp>
      <p:pic>
        <p:nvPicPr>
          <p:cNvPr id="19" name="Picture 2" descr="E:\NIET\Project\xLogo11.png.pagespeed.ic.pydHLuCQEZ.png"/>
          <p:cNvPicPr>
            <a:picLocks noChangeAspect="1" noChangeArrowheads="1"/>
          </p:cNvPicPr>
          <p:nvPr/>
        </p:nvPicPr>
        <p:blipFill>
          <a:blip r:embed="rId11"/>
          <a:srcRect/>
          <a:stretch>
            <a:fillRect/>
          </a:stretch>
        </p:blipFill>
        <p:spPr bwMode="auto">
          <a:xfrm>
            <a:off x="0" y="0"/>
            <a:ext cx="1447800" cy="817163"/>
          </a:xfrm>
          <a:prstGeom prst="rect">
            <a:avLst/>
          </a:prstGeom>
          <a:noFill/>
        </p:spPr>
      </p:pic>
      <p:sp>
        <p:nvSpPr>
          <p:cNvPr id="20" name="Date Placeholder 5"/>
          <p:cNvSpPr>
            <a:spLocks noGrp="1"/>
          </p:cNvSpPr>
          <p:nvPr>
            <p:ph type="dt" sz="half" idx="10"/>
          </p:nvPr>
        </p:nvSpPr>
        <p:spPr>
          <a:xfrm>
            <a:off x="457200" y="6356350"/>
            <a:ext cx="2133600" cy="365125"/>
          </a:xfrm>
        </p:spPr>
        <p:txBody>
          <a:bodyPr/>
          <a:lstStyle/>
          <a:p>
            <a:fld id="{3CED95D3-4304-4A77-89D9-872299A553EA}" type="datetime1">
              <a:rPr lang="en-US" smtClean="0"/>
              <a:t>7/5/2021</a:t>
            </a:fld>
            <a:endParaRPr lang="en-US"/>
          </a:p>
        </p:txBody>
      </p:sp>
      <p:sp>
        <p:nvSpPr>
          <p:cNvPr id="21"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51</a:t>
            </a:fld>
            <a:endParaRPr lang="en-US"/>
          </a:p>
        </p:txBody>
      </p:sp>
      <p:sp>
        <p:nvSpPr>
          <p:cNvPr id="22"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Tree>
    <p:extLst>
      <p:ext uri="{BB962C8B-B14F-4D97-AF65-F5344CB8AC3E}">
        <p14:creationId xmlns:p14="http://schemas.microsoft.com/office/powerpoint/2010/main" val="39372177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70470"/>
                                        </p:tgtEl>
                                        <p:attrNameLst>
                                          <p:attrName>style.visibility</p:attrName>
                                        </p:attrNameLst>
                                      </p:cBhvr>
                                      <p:to>
                                        <p:strVal val="visible"/>
                                      </p:to>
                                    </p:set>
                                    <p:animEffect transition="in" filter="fade">
                                      <p:cBhvr>
                                        <p:cTn id="7" dur="500"/>
                                        <p:tgtEl>
                                          <p:spTgt spid="14704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35" name="Object 3"/>
          <p:cNvGraphicFramePr>
            <a:graphicFrameLocks noChangeAspect="1"/>
          </p:cNvGraphicFramePr>
          <p:nvPr>
            <p:extLst>
              <p:ext uri="{D42A27DB-BD31-4B8C-83A1-F6EECF244321}">
                <p14:modId xmlns:p14="http://schemas.microsoft.com/office/powerpoint/2010/main" val="165438329"/>
              </p:ext>
            </p:extLst>
          </p:nvPr>
        </p:nvGraphicFramePr>
        <p:xfrm>
          <a:off x="3657600" y="4267200"/>
          <a:ext cx="1905000" cy="771579"/>
        </p:xfrm>
        <a:graphic>
          <a:graphicData uri="http://schemas.openxmlformats.org/presentationml/2006/ole">
            <mc:AlternateContent xmlns:mc="http://schemas.openxmlformats.org/markup-compatibility/2006">
              <mc:Choice xmlns:v="urn:schemas-microsoft-com:vml" Requires="v">
                <p:oleObj spid="_x0000_s114868" name="Equation" r:id="rId3" imgW="990360" imgH="393480" progId="Equation.DSMT4">
                  <p:embed/>
                </p:oleObj>
              </mc:Choice>
              <mc:Fallback>
                <p:oleObj name="Equation" r:id="rId3" imgW="990360" imgH="393480" progId="Equation.DSMT4">
                  <p:embed/>
                  <p:pic>
                    <p:nvPicPr>
                      <p:cNvPr id="0" name="Picture 17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4267200"/>
                        <a:ext cx="1905000" cy="7715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2529014900"/>
              </p:ext>
            </p:extLst>
          </p:nvPr>
        </p:nvGraphicFramePr>
        <p:xfrm>
          <a:off x="723900" y="1066800"/>
          <a:ext cx="5657850" cy="838200"/>
        </p:xfrm>
        <a:graphic>
          <a:graphicData uri="http://schemas.openxmlformats.org/presentationml/2006/ole">
            <mc:AlternateContent xmlns:mc="http://schemas.openxmlformats.org/markup-compatibility/2006">
              <mc:Choice xmlns:v="urn:schemas-microsoft-com:vml" Requires="v">
                <p:oleObj spid="_x0000_s114869" name="Equation" r:id="rId5" imgW="3085920" imgH="457200" progId="Equation.DSMT4">
                  <p:embed/>
                </p:oleObj>
              </mc:Choice>
              <mc:Fallback>
                <p:oleObj name="Equation" r:id="rId5" imgW="3085920" imgH="457200" progId="Equation.DSMT4">
                  <p:embed/>
                  <p:pic>
                    <p:nvPicPr>
                      <p:cNvPr id="0" name="Picture 17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900" y="1066800"/>
                        <a:ext cx="565785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3451964686"/>
              </p:ext>
            </p:extLst>
          </p:nvPr>
        </p:nvGraphicFramePr>
        <p:xfrm>
          <a:off x="3505200" y="2133600"/>
          <a:ext cx="2840037" cy="720725"/>
        </p:xfrm>
        <a:graphic>
          <a:graphicData uri="http://schemas.openxmlformats.org/presentationml/2006/ole">
            <mc:AlternateContent xmlns:mc="http://schemas.openxmlformats.org/markup-compatibility/2006">
              <mc:Choice xmlns:v="urn:schemas-microsoft-com:vml" Requires="v">
                <p:oleObj spid="_x0000_s114870" name="Equation" r:id="rId7" imgW="1549080" imgH="393480" progId="Equation.DSMT4">
                  <p:embed/>
                </p:oleObj>
              </mc:Choice>
              <mc:Fallback>
                <p:oleObj name="Equation" r:id="rId7" imgW="1549080" imgH="393480" progId="Equation.DSMT4">
                  <p:embed/>
                  <p:pic>
                    <p:nvPicPr>
                      <p:cNvPr id="0" name="Picture 17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5200" y="2133600"/>
                        <a:ext cx="2840037" cy="720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2663951252"/>
              </p:ext>
            </p:extLst>
          </p:nvPr>
        </p:nvGraphicFramePr>
        <p:xfrm>
          <a:off x="3581400" y="3048000"/>
          <a:ext cx="2774950" cy="884054"/>
        </p:xfrm>
        <a:graphic>
          <a:graphicData uri="http://schemas.openxmlformats.org/presentationml/2006/ole">
            <mc:AlternateContent xmlns:mc="http://schemas.openxmlformats.org/markup-compatibility/2006">
              <mc:Choice xmlns:v="urn:schemas-microsoft-com:vml" Requires="v">
                <p:oleObj spid="_x0000_s114871" name="Equation" r:id="rId9" imgW="1434960" imgH="457200" progId="Equation.DSMT4">
                  <p:embed/>
                </p:oleObj>
              </mc:Choice>
              <mc:Fallback>
                <p:oleObj name="Equation" r:id="rId9" imgW="1434960" imgH="457200" progId="Equation.DSMT4">
                  <p:embed/>
                  <p:pic>
                    <p:nvPicPr>
                      <p:cNvPr id="0" name="Picture 17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81400" y="3048000"/>
                        <a:ext cx="2774950" cy="8840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319407247"/>
              </p:ext>
            </p:extLst>
          </p:nvPr>
        </p:nvGraphicFramePr>
        <p:xfrm>
          <a:off x="3721509" y="5181600"/>
          <a:ext cx="3072581" cy="762000"/>
        </p:xfrm>
        <a:graphic>
          <a:graphicData uri="http://schemas.openxmlformats.org/presentationml/2006/ole">
            <mc:AlternateContent xmlns:mc="http://schemas.openxmlformats.org/markup-compatibility/2006">
              <mc:Choice xmlns:v="urn:schemas-microsoft-com:vml" Requires="v">
                <p:oleObj spid="_x0000_s114872" name="Equation" r:id="rId11" imgW="1587240" imgH="393480" progId="Equation.DSMT4">
                  <p:embed/>
                </p:oleObj>
              </mc:Choice>
              <mc:Fallback>
                <p:oleObj name="Equation" r:id="rId11" imgW="1587240" imgH="393480" progId="Equation.DSMT4">
                  <p:embed/>
                  <p:pic>
                    <p:nvPicPr>
                      <p:cNvPr id="0" name="Picture 17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21509" y="5181600"/>
                        <a:ext cx="3072581"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Example </a:t>
            </a:r>
            <a:r>
              <a:rPr lang="en-US" sz="3400" b="1" dirty="0" smtClean="0">
                <a:cs typeface="Times New Roman" pitchFamily="18" charset="0"/>
              </a:rPr>
              <a:t>3 </a:t>
            </a:r>
            <a:r>
              <a:rPr lang="en-US" sz="3400" b="1" dirty="0" err="1" smtClean="0">
                <a:cs typeface="Times New Roman" pitchFamily="18" charset="0"/>
              </a:rPr>
              <a:t>Contd</a:t>
            </a:r>
            <a:r>
              <a:rPr lang="en-US" sz="3400" b="1" dirty="0" smtClean="0">
                <a:cs typeface="Times New Roman" pitchFamily="18" charset="0"/>
              </a:rPr>
              <a:t>…</a:t>
            </a:r>
            <a:endParaRPr lang="en-US" sz="3400" b="1" dirty="0"/>
          </a:p>
        </p:txBody>
      </p:sp>
      <p:pic>
        <p:nvPicPr>
          <p:cNvPr id="13" name="Picture 2" descr="E:\NIET\Project\xLogo11.png.pagespeed.ic.pydHLuCQEZ.png"/>
          <p:cNvPicPr>
            <a:picLocks noChangeAspect="1" noChangeArrowheads="1"/>
          </p:cNvPicPr>
          <p:nvPr/>
        </p:nvPicPr>
        <p:blipFill>
          <a:blip r:embed="rId13"/>
          <a:srcRect/>
          <a:stretch>
            <a:fillRect/>
          </a:stretch>
        </p:blipFill>
        <p:spPr bwMode="auto">
          <a:xfrm>
            <a:off x="0" y="0"/>
            <a:ext cx="1447800" cy="817163"/>
          </a:xfrm>
          <a:prstGeom prst="rect">
            <a:avLst/>
          </a:prstGeom>
          <a:noFill/>
        </p:spPr>
      </p:pic>
      <p:sp>
        <p:nvSpPr>
          <p:cNvPr id="14" name="Date Placeholder 5"/>
          <p:cNvSpPr>
            <a:spLocks noGrp="1"/>
          </p:cNvSpPr>
          <p:nvPr>
            <p:ph type="dt" sz="half" idx="10"/>
          </p:nvPr>
        </p:nvSpPr>
        <p:spPr>
          <a:xfrm>
            <a:off x="457200" y="6356350"/>
            <a:ext cx="2133600" cy="365125"/>
          </a:xfrm>
        </p:spPr>
        <p:txBody>
          <a:bodyPr/>
          <a:lstStyle/>
          <a:p>
            <a:fld id="{75508806-17FF-474F-9606-FEB62AAE413E}" type="datetime1">
              <a:rPr lang="en-US" smtClean="0"/>
              <a:t>7/5/2021</a:t>
            </a:fld>
            <a:endParaRPr lang="en-US"/>
          </a:p>
        </p:txBody>
      </p:sp>
      <p:sp>
        <p:nvSpPr>
          <p:cNvPr id="15"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52</a:t>
            </a:fld>
            <a:endParaRPr lang="en-US"/>
          </a:p>
        </p:txBody>
      </p:sp>
      <p:sp>
        <p:nvSpPr>
          <p:cNvPr id="16"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Tree>
    <p:extLst>
      <p:ext uri="{BB962C8B-B14F-4D97-AF65-F5344CB8AC3E}">
        <p14:creationId xmlns:p14="http://schemas.microsoft.com/office/powerpoint/2010/main" val="19137307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435"/>
                                        </p:tgtEl>
                                        <p:attrNameLst>
                                          <p:attrName>style.visibility</p:attrName>
                                        </p:attrNameLst>
                                      </p:cBhvr>
                                      <p:to>
                                        <p:strVal val="visible"/>
                                      </p:to>
                                    </p:set>
                                    <p:animEffect transition="in" filter="fade">
                                      <p:cBhvr>
                                        <p:cTn id="22" dur="500"/>
                                        <p:tgtEl>
                                          <p:spTgt spid="1843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600" b="1" dirty="0" smtClean="0">
                <a:cs typeface="Times New Roman" pitchFamily="18" charset="0"/>
              </a:rPr>
              <a:t>FAQ</a:t>
            </a:r>
            <a:endParaRPr lang="en-US" sz="3400" b="1" dirty="0"/>
          </a:p>
        </p:txBody>
      </p:sp>
      <p:pic>
        <p:nvPicPr>
          <p:cNvPr id="6"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7" name="Date Placeholder 5"/>
          <p:cNvSpPr>
            <a:spLocks noGrp="1"/>
          </p:cNvSpPr>
          <p:nvPr>
            <p:ph type="dt" sz="half" idx="10"/>
          </p:nvPr>
        </p:nvSpPr>
        <p:spPr>
          <a:xfrm>
            <a:off x="457200" y="6356350"/>
            <a:ext cx="2133600" cy="365125"/>
          </a:xfrm>
        </p:spPr>
        <p:txBody>
          <a:bodyPr/>
          <a:lstStyle/>
          <a:p>
            <a:fld id="{C58561F8-3A3C-45AB-81AD-7F3915F7451B}" type="datetime1">
              <a:rPr lang="en-US" smtClean="0"/>
              <a:t>7/5/2021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53</a:t>
            </a:fld>
            <a:endParaRPr lang="en-US" dirty="0"/>
          </a:p>
        </p:txBody>
      </p:sp>
      <p:sp>
        <p:nvSpPr>
          <p:cNvPr id="9"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mc:AlternateContent xmlns:mc="http://schemas.openxmlformats.org/markup-compatibility/2006" xmlns:a14="http://schemas.microsoft.com/office/drawing/2010/main">
        <mc:Choice Requires="a14">
          <p:sp>
            <p:nvSpPr>
              <p:cNvPr id="2" name="Rectangle 1"/>
              <p:cNvSpPr/>
              <p:nvPr/>
            </p:nvSpPr>
            <p:spPr>
              <a:xfrm>
                <a:off x="465108" y="4802719"/>
                <a:ext cx="8291258" cy="1746184"/>
              </a:xfrm>
              <a:prstGeom prst="rect">
                <a:avLst/>
              </a:prstGeom>
            </p:spPr>
            <p:txBody>
              <a:bodyPr wrap="square">
                <a:spAutoFit/>
              </a:bodyPr>
              <a:lstStyle/>
              <a:p>
                <a:pPr algn="just"/>
                <a:r>
                  <a:rPr lang="en-US" sz="2200" dirty="0"/>
                  <a:t>4</a:t>
                </a:r>
                <a:r>
                  <a:rPr lang="en-US" sz="2200" dirty="0" smtClean="0"/>
                  <a:t>. </a:t>
                </a:r>
                <a:r>
                  <a:rPr lang="en-US" sz="2200" dirty="0"/>
                  <a:t>Evaluate the integral </a:t>
                </a:r>
                <a14:m>
                  <m:oMath xmlns:m="http://schemas.openxmlformats.org/officeDocument/2006/math">
                    <m:nary>
                      <m:naryPr>
                        <m:chr m:val="∬"/>
                        <m:limLoc m:val="undOvr"/>
                        <m:ctrlPr>
                          <a:rPr lang="en-US" sz="2200" i="1">
                            <a:latin typeface="Cambria Math" panose="02040503050406030204" pitchFamily="18" charset="0"/>
                          </a:rPr>
                        </m:ctrlPr>
                      </m:naryPr>
                      <m:sub>
                        <m:r>
                          <a:rPr lang="en-US" sz="2200" i="1">
                            <a:latin typeface="Cambria Math"/>
                          </a:rPr>
                          <m:t>𝑅</m:t>
                        </m:r>
                      </m:sub>
                      <m:sup/>
                      <m:e>
                        <m:rad>
                          <m:radPr>
                            <m:degHide m:val="on"/>
                            <m:ctrlPr>
                              <a:rPr lang="en-US" sz="2200" i="1">
                                <a:latin typeface="Cambria Math" panose="02040503050406030204" pitchFamily="18" charset="0"/>
                              </a:rPr>
                            </m:ctrlPr>
                          </m:radPr>
                          <m:deg/>
                          <m:e>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2</m:t>
                                </m:r>
                              </m:sup>
                            </m:sSup>
                            <m:r>
                              <a:rPr lang="en-US" sz="2200" i="1">
                                <a:latin typeface="Cambria Math"/>
                              </a:rPr>
                              <m:t>+</m:t>
                            </m:r>
                            <m:sSup>
                              <m:sSupPr>
                                <m:ctrlPr>
                                  <a:rPr lang="en-US" sz="2200" i="1">
                                    <a:latin typeface="Cambria Math" panose="02040503050406030204" pitchFamily="18" charset="0"/>
                                  </a:rPr>
                                </m:ctrlPr>
                              </m:sSupPr>
                              <m:e>
                                <m:r>
                                  <a:rPr lang="en-US" sz="2200" i="1">
                                    <a:latin typeface="Cambria Math"/>
                                  </a:rPr>
                                  <m:t>𝑦</m:t>
                                </m:r>
                              </m:e>
                              <m:sup>
                                <m:r>
                                  <a:rPr lang="en-US" sz="2200" i="1">
                                    <a:latin typeface="Cambria Math"/>
                                  </a:rPr>
                                  <m:t>2</m:t>
                                </m:r>
                              </m:sup>
                            </m:sSup>
                          </m:e>
                        </m:rad>
                        <m:r>
                          <a:rPr lang="en-US" sz="2200" i="1">
                            <a:latin typeface="Cambria Math"/>
                          </a:rPr>
                          <m:t> </m:t>
                        </m:r>
                        <m:r>
                          <a:rPr lang="en-US" sz="2200" i="1">
                            <a:latin typeface="Cambria Math"/>
                          </a:rPr>
                          <m:t>𝑑𝑥</m:t>
                        </m:r>
                        <m:r>
                          <a:rPr lang="en-US" sz="2200" i="1">
                            <a:latin typeface="Cambria Math"/>
                          </a:rPr>
                          <m:t> </m:t>
                        </m:r>
                        <m:r>
                          <a:rPr lang="en-US" sz="2200" i="1">
                            <a:latin typeface="Cambria Math"/>
                          </a:rPr>
                          <m:t>𝑑𝑦</m:t>
                        </m:r>
                      </m:e>
                    </m:nary>
                  </m:oMath>
                </a14:m>
                <a:r>
                  <a:rPr lang="en-US" sz="2200" dirty="0"/>
                  <a:t>  by changing to polar coordinate where R is the region in </a:t>
                </a:r>
                <a:r>
                  <a:rPr lang="en-US" sz="2200" i="1" dirty="0" err="1"/>
                  <a:t>xy</a:t>
                </a:r>
                <a:r>
                  <a:rPr lang="en-US" sz="2200" dirty="0"/>
                  <a:t>-plane bounded by the circles </a:t>
                </a:r>
                <a14:m>
                  <m:oMath xmlns:m="http://schemas.openxmlformats.org/officeDocument/2006/math">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2</m:t>
                        </m:r>
                      </m:sup>
                    </m:sSup>
                    <m:r>
                      <a:rPr lang="en-US" sz="2200" i="1">
                        <a:latin typeface="Cambria Math"/>
                      </a:rPr>
                      <m:t>+</m:t>
                    </m:r>
                    <m:sSup>
                      <m:sSupPr>
                        <m:ctrlPr>
                          <a:rPr lang="en-US" sz="2200" i="1">
                            <a:latin typeface="Cambria Math" panose="02040503050406030204" pitchFamily="18" charset="0"/>
                          </a:rPr>
                        </m:ctrlPr>
                      </m:sSupPr>
                      <m:e>
                        <m:r>
                          <a:rPr lang="en-US" sz="2200" i="1">
                            <a:latin typeface="Cambria Math"/>
                          </a:rPr>
                          <m:t>𝑦</m:t>
                        </m:r>
                      </m:e>
                      <m:sup>
                        <m:r>
                          <a:rPr lang="en-US" sz="2200" i="1">
                            <a:latin typeface="Cambria Math"/>
                          </a:rPr>
                          <m:t>2</m:t>
                        </m:r>
                      </m:sup>
                    </m:sSup>
                    <m:r>
                      <a:rPr lang="en-US" sz="2200" i="1">
                        <a:latin typeface="Cambria Math"/>
                      </a:rPr>
                      <m:t>=4</m:t>
                    </m:r>
                  </m:oMath>
                </a14:m>
                <a:r>
                  <a:rPr lang="en-US" sz="2200" dirty="0"/>
                  <a:t> and </a:t>
                </a:r>
                <a14:m>
                  <m:oMath xmlns:m="http://schemas.openxmlformats.org/officeDocument/2006/math">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2</m:t>
                        </m:r>
                      </m:sup>
                    </m:sSup>
                    <m:r>
                      <a:rPr lang="en-US" sz="2200" i="1">
                        <a:latin typeface="Cambria Math"/>
                      </a:rPr>
                      <m:t>+</m:t>
                    </m:r>
                    <m:sSup>
                      <m:sSupPr>
                        <m:ctrlPr>
                          <a:rPr lang="en-US" sz="2200" i="1">
                            <a:latin typeface="Cambria Math" panose="02040503050406030204" pitchFamily="18" charset="0"/>
                          </a:rPr>
                        </m:ctrlPr>
                      </m:sSupPr>
                      <m:e>
                        <m:r>
                          <a:rPr lang="en-US" sz="2200" i="1">
                            <a:latin typeface="Cambria Math"/>
                          </a:rPr>
                          <m:t>𝑦</m:t>
                        </m:r>
                      </m:e>
                      <m:sup>
                        <m:r>
                          <a:rPr lang="en-US" sz="2200" i="1">
                            <a:latin typeface="Cambria Math"/>
                          </a:rPr>
                          <m:t>2</m:t>
                        </m:r>
                      </m:sup>
                    </m:sSup>
                    <m:r>
                      <a:rPr lang="en-US" sz="2200" i="1">
                        <a:latin typeface="Cambria Math"/>
                      </a:rPr>
                      <m:t>=9</m:t>
                    </m:r>
                  </m:oMath>
                </a14:m>
                <a:r>
                  <a:rPr lang="en-US" sz="2200" dirty="0"/>
                  <a:t>.	 </a:t>
                </a:r>
                <a:r>
                  <a:rPr lang="en-US" sz="2200" b="1" dirty="0" smtClean="0"/>
                  <a:t>[</a:t>
                </a:r>
                <a:r>
                  <a:rPr lang="en-US" sz="2200" b="1" dirty="0"/>
                  <a:t>U.P.T.U.(SUM) 2009]	</a:t>
                </a:r>
                <a:r>
                  <a:rPr lang="en-US" sz="2200" b="1" dirty="0" err="1" smtClean="0"/>
                  <a:t>Ans</a:t>
                </a:r>
                <a:r>
                  <a:rPr lang="en-US" sz="2200" b="1" dirty="0"/>
                  <a:t>:</a:t>
                </a:r>
                <a14:m>
                  <m:oMath xmlns:m="http://schemas.openxmlformats.org/officeDocument/2006/math">
                    <m:f>
                      <m:fPr>
                        <m:ctrlPr>
                          <a:rPr lang="en-US" sz="2200" i="1">
                            <a:latin typeface="Cambria Math" panose="02040503050406030204" pitchFamily="18" charset="0"/>
                          </a:rPr>
                        </m:ctrlPr>
                      </m:fPr>
                      <m:num>
                        <m:r>
                          <a:rPr lang="en-US" sz="2200" i="1">
                            <a:latin typeface="Cambria Math"/>
                          </a:rPr>
                          <m:t>38</m:t>
                        </m:r>
                        <m:r>
                          <a:rPr lang="en-US" sz="2200" i="1">
                            <a:latin typeface="Cambria Math"/>
                          </a:rPr>
                          <m:t>𝜋</m:t>
                        </m:r>
                      </m:num>
                      <m:den>
                        <m:r>
                          <a:rPr lang="en-US" sz="2200" i="1">
                            <a:latin typeface="Cambria Math"/>
                          </a:rPr>
                          <m:t>3</m:t>
                        </m:r>
                      </m:den>
                    </m:f>
                  </m:oMath>
                </a14:m>
                <a:endParaRPr lang="en-US" sz="2200" dirty="0"/>
              </a:p>
              <a:p>
                <a:pPr lvl="0" algn="just"/>
                <a:endParaRPr lang="en-US" sz="2200" dirty="0"/>
              </a:p>
            </p:txBody>
          </p:sp>
        </mc:Choice>
        <mc:Fallback xmlns="">
          <p:sp>
            <p:nvSpPr>
              <p:cNvPr id="2" name="Rectangle 1"/>
              <p:cNvSpPr>
                <a:spLocks noRot="1" noChangeAspect="1" noMove="1" noResize="1" noEditPoints="1" noAdjustHandles="1" noChangeArrowheads="1" noChangeShapeType="1" noTextEdit="1"/>
              </p:cNvSpPr>
              <p:nvPr/>
            </p:nvSpPr>
            <p:spPr>
              <a:xfrm>
                <a:off x="465108" y="4802719"/>
                <a:ext cx="8291258" cy="1746184"/>
              </a:xfrm>
              <a:prstGeom prst="rect">
                <a:avLst/>
              </a:prstGeom>
              <a:blipFill rotWithShape="1">
                <a:blip r:embed="rId4"/>
                <a:stretch>
                  <a:fillRect l="-882" r="-1838" b="-6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362234" y="2362200"/>
                <a:ext cx="8419531" cy="1309141"/>
              </a:xfrm>
              <a:prstGeom prst="rect">
                <a:avLst/>
              </a:prstGeom>
            </p:spPr>
            <p:txBody>
              <a:bodyPr wrap="square">
                <a:spAutoFit/>
              </a:bodyPr>
              <a:lstStyle/>
              <a:p>
                <a:pPr algn="just"/>
                <a:r>
                  <a:rPr lang="en-US" sz="2200" dirty="0" smtClean="0"/>
                  <a:t>2. Evaluate                                                </a:t>
                </a:r>
                <a:r>
                  <a:rPr lang="en-US" sz="2200" dirty="0"/>
                  <a:t>by changing to spherical polar </a:t>
                </a:r>
                <a:endParaRPr lang="en-US" sz="2200" dirty="0" smtClean="0"/>
              </a:p>
              <a:p>
                <a:pPr algn="just"/>
                <a:r>
                  <a:rPr lang="en-US" sz="2200" dirty="0" smtClean="0"/>
                  <a:t>  co-ordinates</a:t>
                </a:r>
                <a:r>
                  <a:rPr lang="en-US" sz="2200" dirty="0"/>
                  <a:t>.	</a:t>
                </a:r>
                <a:r>
                  <a:rPr lang="en-US" sz="2200" b="1" dirty="0" err="1" smtClean="0"/>
                  <a:t>Ans</a:t>
                </a:r>
                <a:r>
                  <a:rPr lang="en-US" sz="2200" b="1" dirty="0"/>
                  <a:t>: </a:t>
                </a:r>
                <a14:m>
                  <m:oMath xmlns:m="http://schemas.openxmlformats.org/officeDocument/2006/math">
                    <m:r>
                      <a:rPr lang="en-US" sz="2200" i="1">
                        <a:latin typeface="Cambria Math"/>
                      </a:rPr>
                      <m:t> </m:t>
                    </m:r>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a:rPr>
                              <m:t>𝜋</m:t>
                            </m:r>
                          </m:e>
                          <m:sup>
                            <m:r>
                              <a:rPr lang="en-US" sz="2200" i="1">
                                <a:latin typeface="Cambria Math"/>
                              </a:rPr>
                              <m:t>2</m:t>
                            </m:r>
                          </m:sup>
                        </m:sSup>
                      </m:num>
                      <m:den>
                        <m:r>
                          <a:rPr lang="en-US" sz="2200" i="1">
                            <a:latin typeface="Cambria Math"/>
                          </a:rPr>
                          <m:t>8</m:t>
                        </m:r>
                      </m:den>
                    </m:f>
                  </m:oMath>
                </a14:m>
                <a:endParaRPr lang="en-US" sz="2200" dirty="0"/>
              </a:p>
              <a:p>
                <a:pPr lvl="0" algn="just"/>
                <a:endParaRPr lang="en-US" sz="2200" dirty="0"/>
              </a:p>
            </p:txBody>
          </p:sp>
        </mc:Choice>
        <mc:Fallback xmlns="">
          <p:sp>
            <p:nvSpPr>
              <p:cNvPr id="4" name="Rectangle 3"/>
              <p:cNvSpPr>
                <a:spLocks noRot="1" noChangeAspect="1" noMove="1" noResize="1" noEditPoints="1" noAdjustHandles="1" noChangeArrowheads="1" noChangeShapeType="1" noTextEdit="1"/>
              </p:cNvSpPr>
              <p:nvPr/>
            </p:nvSpPr>
            <p:spPr>
              <a:xfrm>
                <a:off x="362234" y="2362200"/>
                <a:ext cx="8419531" cy="1309141"/>
              </a:xfrm>
              <a:prstGeom prst="rect">
                <a:avLst/>
              </a:prstGeom>
              <a:blipFill rotWithShape="1">
                <a:blip r:embed="rId5"/>
                <a:stretch>
                  <a:fillRect l="-868" t="-2804" b="-84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346596" y="1066800"/>
                <a:ext cx="8392236" cy="980589"/>
              </a:xfrm>
              <a:prstGeom prst="rect">
                <a:avLst/>
              </a:prstGeom>
            </p:spPr>
            <p:txBody>
              <a:bodyPr wrap="square">
                <a:spAutoFit/>
              </a:bodyPr>
              <a:lstStyle/>
              <a:p>
                <a:pPr lvl="0" algn="just"/>
                <a:r>
                  <a:rPr lang="en-US" sz="2200" dirty="0"/>
                  <a:t>1</a:t>
                </a:r>
                <a:r>
                  <a:rPr lang="en-US" sz="2200" dirty="0" smtClean="0"/>
                  <a:t>. Changing </a:t>
                </a:r>
                <a:r>
                  <a:rPr lang="en-US" sz="2200" dirty="0"/>
                  <a:t>the following integral to polar coordinates and hence evaluate </a:t>
                </a:r>
                <a14:m>
                  <m:oMath xmlns:m="http://schemas.openxmlformats.org/officeDocument/2006/math">
                    <m:nary>
                      <m:naryPr>
                        <m:limLoc m:val="subSup"/>
                        <m:ctrlPr>
                          <a:rPr lang="en-US" sz="2200" i="1">
                            <a:latin typeface="Cambria Math" panose="02040503050406030204" pitchFamily="18" charset="0"/>
                          </a:rPr>
                        </m:ctrlPr>
                      </m:naryPr>
                      <m:sub>
                        <m:r>
                          <a:rPr lang="en-US" sz="2200" i="1">
                            <a:latin typeface="Cambria Math"/>
                          </a:rPr>
                          <m:t>0</m:t>
                        </m:r>
                      </m:sub>
                      <m:sup>
                        <m:r>
                          <a:rPr lang="en-US" sz="2200" i="1">
                            <a:latin typeface="Cambria Math"/>
                          </a:rPr>
                          <m:t>𝑎</m:t>
                        </m:r>
                      </m:sup>
                      <m:e>
                        <m:nary>
                          <m:naryPr>
                            <m:limLoc m:val="subSup"/>
                            <m:ctrlPr>
                              <a:rPr lang="en-US" sz="2200" i="1">
                                <a:latin typeface="Cambria Math" panose="02040503050406030204" pitchFamily="18" charset="0"/>
                              </a:rPr>
                            </m:ctrlPr>
                          </m:naryPr>
                          <m:sub>
                            <m:r>
                              <a:rPr lang="en-US" sz="2200" i="1">
                                <a:latin typeface="Cambria Math"/>
                              </a:rPr>
                              <m:t>0</m:t>
                            </m:r>
                          </m:sub>
                          <m:sup>
                            <m:rad>
                              <m:radPr>
                                <m:degHide m:val="on"/>
                                <m:ctrlPr>
                                  <a:rPr lang="en-US" sz="2200" i="1">
                                    <a:latin typeface="Cambria Math" panose="02040503050406030204" pitchFamily="18" charset="0"/>
                                  </a:rPr>
                                </m:ctrlPr>
                              </m:radPr>
                              <m:deg/>
                              <m:e>
                                <m:sSup>
                                  <m:sSupPr>
                                    <m:ctrlPr>
                                      <a:rPr lang="en-US" sz="2200" i="1">
                                        <a:latin typeface="Cambria Math" panose="02040503050406030204" pitchFamily="18" charset="0"/>
                                      </a:rPr>
                                    </m:ctrlPr>
                                  </m:sSupPr>
                                  <m:e>
                                    <m:r>
                                      <a:rPr lang="en-US" sz="2200" i="1">
                                        <a:latin typeface="Cambria Math"/>
                                      </a:rPr>
                                      <m:t>𝑎</m:t>
                                    </m:r>
                                  </m:e>
                                  <m:sup>
                                    <m:r>
                                      <a:rPr lang="en-US" sz="2200" i="1">
                                        <a:latin typeface="Cambria Math"/>
                                      </a:rPr>
                                      <m:t>2</m:t>
                                    </m:r>
                                  </m:sup>
                                </m:sSup>
                                <m:r>
                                  <a:rPr lang="en-US" sz="2200" i="1">
                                    <a:latin typeface="Cambria Math"/>
                                  </a:rPr>
                                  <m:t>−</m:t>
                                </m:r>
                                <m:sSup>
                                  <m:sSupPr>
                                    <m:ctrlPr>
                                      <a:rPr lang="en-US" sz="2200" i="1">
                                        <a:latin typeface="Cambria Math" panose="02040503050406030204" pitchFamily="18" charset="0"/>
                                      </a:rPr>
                                    </m:ctrlPr>
                                  </m:sSupPr>
                                  <m:e>
                                    <m:r>
                                      <a:rPr lang="en-US" sz="2200" i="1">
                                        <a:latin typeface="Cambria Math"/>
                                      </a:rPr>
                                      <m:t>𝑦</m:t>
                                    </m:r>
                                  </m:e>
                                  <m:sup>
                                    <m:r>
                                      <a:rPr lang="en-US" sz="2200" i="1">
                                        <a:latin typeface="Cambria Math"/>
                                      </a:rPr>
                                      <m:t>2</m:t>
                                    </m:r>
                                  </m:sup>
                                </m:sSup>
                              </m:e>
                            </m:rad>
                          </m:sup>
                          <m:e>
                            <m:r>
                              <a:rPr lang="en-US" sz="2200" i="1">
                                <a:latin typeface="Cambria Math"/>
                              </a:rPr>
                              <m:t>(</m:t>
                            </m:r>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2</m:t>
                                </m:r>
                              </m:sup>
                            </m:sSup>
                            <m:r>
                              <a:rPr lang="en-US" sz="2200" i="1">
                                <a:latin typeface="Cambria Math"/>
                              </a:rPr>
                              <m:t>+</m:t>
                            </m:r>
                            <m:sSup>
                              <m:sSupPr>
                                <m:ctrlPr>
                                  <a:rPr lang="en-US" sz="2200" i="1">
                                    <a:latin typeface="Cambria Math" panose="02040503050406030204" pitchFamily="18" charset="0"/>
                                  </a:rPr>
                                </m:ctrlPr>
                              </m:sSupPr>
                              <m:e>
                                <m:r>
                                  <a:rPr lang="en-US" sz="2200" i="1">
                                    <a:latin typeface="Cambria Math"/>
                                  </a:rPr>
                                  <m:t>𝑦</m:t>
                                </m:r>
                              </m:e>
                              <m:sup>
                                <m:r>
                                  <a:rPr lang="en-US" sz="2200" i="1">
                                    <a:latin typeface="Cambria Math"/>
                                  </a:rPr>
                                  <m:t>2</m:t>
                                </m:r>
                              </m:sup>
                            </m:sSup>
                            <m:r>
                              <a:rPr lang="en-US" sz="2200" i="1">
                                <a:latin typeface="Cambria Math"/>
                              </a:rPr>
                              <m:t>)</m:t>
                            </m:r>
                          </m:e>
                        </m:nary>
                      </m:e>
                    </m:nary>
                    <m:r>
                      <a:rPr lang="en-US" sz="2200" i="1">
                        <a:latin typeface="Cambria Math"/>
                      </a:rPr>
                      <m:t>𝑑𝑥𝑑𝑦</m:t>
                    </m:r>
                  </m:oMath>
                </a14:m>
                <a:r>
                  <a:rPr lang="en-US" sz="2200" dirty="0" smtClean="0"/>
                  <a:t>.</a:t>
                </a:r>
                <a:r>
                  <a:rPr lang="en-US" sz="2200" b="1" dirty="0" smtClean="0"/>
                  <a:t>[</a:t>
                </a:r>
                <a:r>
                  <a:rPr lang="en-US" sz="2200" b="1" dirty="0"/>
                  <a:t>GBTU 2012</a:t>
                </a:r>
                <a:r>
                  <a:rPr lang="en-US" sz="2200" dirty="0"/>
                  <a:t>]	</a:t>
                </a:r>
                <a:r>
                  <a:rPr lang="en-US" sz="2200" b="1" dirty="0" err="1" smtClean="0"/>
                  <a:t>Ans</a:t>
                </a:r>
                <a:r>
                  <a:rPr lang="en-US" sz="2200" b="1" dirty="0"/>
                  <a:t>: </a:t>
                </a:r>
                <a14:m>
                  <m:oMath xmlns:m="http://schemas.openxmlformats.org/officeDocument/2006/math">
                    <m:r>
                      <a:rPr lang="en-US" sz="2200" i="1">
                        <a:latin typeface="Cambria Math"/>
                      </a:rPr>
                      <m:t> </m:t>
                    </m:r>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a:rPr>
                              <m:t>𝜋</m:t>
                            </m:r>
                            <m:r>
                              <a:rPr lang="en-US" sz="2200" i="1">
                                <a:latin typeface="Cambria Math"/>
                              </a:rPr>
                              <m:t>𝑎</m:t>
                            </m:r>
                          </m:e>
                          <m:sup>
                            <m:r>
                              <a:rPr lang="en-US" sz="2200" i="1">
                                <a:latin typeface="Cambria Math"/>
                              </a:rPr>
                              <m:t>4</m:t>
                            </m:r>
                          </m:sup>
                        </m:sSup>
                      </m:num>
                      <m:den>
                        <m:r>
                          <a:rPr lang="en-US" sz="2200" i="1">
                            <a:latin typeface="Cambria Math"/>
                          </a:rPr>
                          <m:t>8</m:t>
                        </m:r>
                      </m:den>
                    </m:f>
                  </m:oMath>
                </a14:m>
                <a:endParaRPr lang="en-US" sz="2200" dirty="0"/>
              </a:p>
            </p:txBody>
          </p:sp>
        </mc:Choice>
        <mc:Fallback xmlns="">
          <p:sp>
            <p:nvSpPr>
              <p:cNvPr id="18" name="Rectangle 17"/>
              <p:cNvSpPr>
                <a:spLocks noRot="1" noChangeAspect="1" noMove="1" noResize="1" noEditPoints="1" noAdjustHandles="1" noChangeArrowheads="1" noChangeShapeType="1" noTextEdit="1"/>
              </p:cNvSpPr>
              <p:nvPr/>
            </p:nvSpPr>
            <p:spPr>
              <a:xfrm>
                <a:off x="346596" y="1066800"/>
                <a:ext cx="8392236" cy="980589"/>
              </a:xfrm>
              <a:prstGeom prst="rect">
                <a:avLst/>
              </a:prstGeom>
              <a:blipFill rotWithShape="1">
                <a:blip r:embed="rId6"/>
                <a:stretch>
                  <a:fillRect l="-944" t="-3727" r="-1670" b="-49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490507" y="3428847"/>
                <a:ext cx="8039100" cy="1352101"/>
              </a:xfrm>
              <a:prstGeom prst="rect">
                <a:avLst/>
              </a:prstGeom>
            </p:spPr>
            <p:txBody>
              <a:bodyPr wrap="square">
                <a:spAutoFit/>
              </a:bodyPr>
              <a:lstStyle/>
              <a:p>
                <a:pPr lvl="0" algn="just"/>
                <a:r>
                  <a:rPr lang="en-US" sz="2200" dirty="0"/>
                  <a:t>3</a:t>
                </a:r>
                <a:r>
                  <a:rPr lang="en-US" sz="2200" dirty="0" smtClean="0"/>
                  <a:t>. Evaluate </a:t>
                </a:r>
                <a:r>
                  <a:rPr lang="en-US" sz="2200" dirty="0"/>
                  <a:t>by changing the variables</a:t>
                </a:r>
                <a14:m>
                  <m:oMath xmlns:m="http://schemas.openxmlformats.org/officeDocument/2006/math">
                    <m:nary>
                      <m:naryPr>
                        <m:chr m:val="∬"/>
                        <m:limLoc m:val="undOvr"/>
                        <m:ctrlPr>
                          <a:rPr lang="en-US" sz="2200" i="1">
                            <a:latin typeface="Cambria Math" panose="02040503050406030204" pitchFamily="18" charset="0"/>
                          </a:rPr>
                        </m:ctrlPr>
                      </m:naryPr>
                      <m:sub>
                        <m:r>
                          <a:rPr lang="en-US" sz="2200" i="1">
                            <a:latin typeface="Cambria Math"/>
                          </a:rPr>
                          <m:t>𝑅</m:t>
                        </m:r>
                      </m:sub>
                      <m:sup>
                        <m:r>
                          <a:rPr lang="en-US" sz="2200" i="1">
                            <a:latin typeface="Cambria Math"/>
                          </a:rPr>
                          <m:t> </m:t>
                        </m:r>
                      </m:sup>
                      <m:e>
                        <m:sSup>
                          <m:sSupPr>
                            <m:ctrlPr>
                              <a:rPr lang="en-US" sz="2200" i="1">
                                <a:latin typeface="Cambria Math" panose="02040503050406030204" pitchFamily="18" charset="0"/>
                              </a:rPr>
                            </m:ctrlPr>
                          </m:sSupPr>
                          <m:e>
                            <m:r>
                              <a:rPr lang="en-US" sz="2200" i="1">
                                <a:latin typeface="Cambria Math"/>
                              </a:rPr>
                              <m:t>(</m:t>
                            </m:r>
                            <m:r>
                              <a:rPr lang="en-US" sz="2200" i="1">
                                <a:latin typeface="Cambria Math"/>
                              </a:rPr>
                              <m:t>𝑥</m:t>
                            </m:r>
                            <m:r>
                              <a:rPr lang="en-US" sz="2200" i="1">
                                <a:latin typeface="Cambria Math"/>
                              </a:rPr>
                              <m:t>+</m:t>
                            </m:r>
                            <m:r>
                              <a:rPr lang="en-US" sz="2200" i="1">
                                <a:latin typeface="Cambria Math"/>
                              </a:rPr>
                              <m:t>𝑦</m:t>
                            </m:r>
                            <m:r>
                              <a:rPr lang="en-US" sz="2200" i="1">
                                <a:latin typeface="Cambria Math"/>
                              </a:rPr>
                              <m:t>)</m:t>
                            </m:r>
                          </m:e>
                          <m:sup>
                            <m:r>
                              <a:rPr lang="en-US" sz="2200" i="1">
                                <a:latin typeface="Cambria Math"/>
                              </a:rPr>
                              <m:t>2</m:t>
                            </m:r>
                          </m:sup>
                        </m:sSup>
                        <m:r>
                          <a:rPr lang="en-US" sz="2200" i="1">
                            <a:latin typeface="Cambria Math"/>
                          </a:rPr>
                          <m:t>𝑑𝑥𝑑𝑦</m:t>
                        </m:r>
                      </m:e>
                    </m:nary>
                  </m:oMath>
                </a14:m>
                <a:r>
                  <a:rPr lang="en-US" sz="2200" dirty="0"/>
                  <a:t>, where R is the region bounded by the parallelogram</a:t>
                </a:r>
                <a14:m>
                  <m:oMath xmlns:m="http://schemas.openxmlformats.org/officeDocument/2006/math">
                    <m:r>
                      <a:rPr lang="en-US" sz="2200" i="1">
                        <a:latin typeface="Cambria Math"/>
                      </a:rPr>
                      <m:t> </m:t>
                    </m:r>
                    <m:r>
                      <a:rPr lang="en-US" sz="2200" i="1">
                        <a:latin typeface="Cambria Math"/>
                      </a:rPr>
                      <m:t>𝑥</m:t>
                    </m:r>
                    <m:r>
                      <a:rPr lang="en-US" sz="2200" i="1">
                        <a:latin typeface="Cambria Math"/>
                      </a:rPr>
                      <m:t>+</m:t>
                    </m:r>
                    <m:r>
                      <a:rPr lang="en-US" sz="2200" i="1">
                        <a:latin typeface="Cambria Math"/>
                      </a:rPr>
                      <m:t>𝑦</m:t>
                    </m:r>
                    <m:r>
                      <a:rPr lang="en-US" sz="2200" i="1">
                        <a:latin typeface="Cambria Math"/>
                      </a:rPr>
                      <m:t>=0,</m:t>
                    </m:r>
                    <m:r>
                      <a:rPr lang="en-US" sz="2200" i="1">
                        <a:latin typeface="Cambria Math"/>
                      </a:rPr>
                      <m:t>𝑥</m:t>
                    </m:r>
                    <m:r>
                      <a:rPr lang="en-US" sz="2200" i="1">
                        <a:latin typeface="Cambria Math"/>
                      </a:rPr>
                      <m:t>+</m:t>
                    </m:r>
                    <m:r>
                      <a:rPr lang="en-US" sz="2200" i="1">
                        <a:latin typeface="Cambria Math"/>
                      </a:rPr>
                      <m:t>𝑦</m:t>
                    </m:r>
                    <m:r>
                      <a:rPr lang="en-US" sz="2200" i="1">
                        <a:latin typeface="Cambria Math"/>
                      </a:rPr>
                      <m:t>=2, 3</m:t>
                    </m:r>
                    <m:r>
                      <a:rPr lang="en-US" sz="2200" i="1">
                        <a:latin typeface="Cambria Math"/>
                      </a:rPr>
                      <m:t>𝑥</m:t>
                    </m:r>
                    <m:r>
                      <a:rPr lang="en-US" sz="2200" i="1">
                        <a:latin typeface="Cambria Math"/>
                      </a:rPr>
                      <m:t>−2</m:t>
                    </m:r>
                    <m:r>
                      <a:rPr lang="en-US" sz="2200" i="1">
                        <a:latin typeface="Cambria Math"/>
                      </a:rPr>
                      <m:t>𝑦</m:t>
                    </m:r>
                    <m:r>
                      <a:rPr lang="en-US" sz="2200" i="1">
                        <a:latin typeface="Cambria Math"/>
                      </a:rPr>
                      <m:t>=0, 3</m:t>
                    </m:r>
                    <m:r>
                      <a:rPr lang="en-US" sz="2200" i="1">
                        <a:latin typeface="Cambria Math"/>
                      </a:rPr>
                      <m:t>𝑥</m:t>
                    </m:r>
                    <m:r>
                      <a:rPr lang="en-US" sz="2200" i="1">
                        <a:latin typeface="Cambria Math"/>
                      </a:rPr>
                      <m:t>−2</m:t>
                    </m:r>
                    <m:r>
                      <a:rPr lang="en-US" sz="2200" i="1">
                        <a:latin typeface="Cambria Math"/>
                      </a:rPr>
                      <m:t>𝑦</m:t>
                    </m:r>
                    <m:r>
                      <a:rPr lang="en-US" sz="2200" i="1">
                        <a:latin typeface="Cambria Math"/>
                      </a:rPr>
                      <m:t>=3</m:t>
                    </m:r>
                  </m:oMath>
                </a14:m>
                <a:r>
                  <a:rPr lang="en-US" sz="2200" dirty="0"/>
                  <a:t>. </a:t>
                </a:r>
                <a:r>
                  <a:rPr lang="en-US" sz="2200" b="1" dirty="0"/>
                  <a:t>[UPTU-2007]</a:t>
                </a:r>
                <a:r>
                  <a:rPr lang="en-US" sz="2200" b="1" dirty="0" err="1" smtClean="0"/>
                  <a:t>Ans</a:t>
                </a:r>
                <a:r>
                  <a:rPr lang="en-US" sz="2200" b="1" dirty="0"/>
                  <a:t>: </a:t>
                </a:r>
                <a14:m>
                  <m:oMath xmlns:m="http://schemas.openxmlformats.org/officeDocument/2006/math">
                    <m:r>
                      <a:rPr lang="en-US" sz="2200" i="1">
                        <a:latin typeface="Cambria Math"/>
                      </a:rPr>
                      <m:t> </m:t>
                    </m:r>
                    <m:f>
                      <m:fPr>
                        <m:ctrlPr>
                          <a:rPr lang="en-US" sz="2200" i="1">
                            <a:latin typeface="Cambria Math" panose="02040503050406030204" pitchFamily="18" charset="0"/>
                          </a:rPr>
                        </m:ctrlPr>
                      </m:fPr>
                      <m:num>
                        <m:r>
                          <a:rPr lang="en-US" sz="2200" i="1">
                            <a:latin typeface="Cambria Math"/>
                          </a:rPr>
                          <m:t>8</m:t>
                        </m:r>
                      </m:num>
                      <m:den>
                        <m:r>
                          <a:rPr lang="en-US" sz="2200" i="1">
                            <a:latin typeface="Cambria Math"/>
                          </a:rPr>
                          <m:t>5</m:t>
                        </m:r>
                      </m:den>
                    </m:f>
                  </m:oMath>
                </a14:m>
                <a:endParaRPr lang="en-US" sz="2200" dirty="0"/>
              </a:p>
            </p:txBody>
          </p:sp>
        </mc:Choice>
        <mc:Fallback xmlns="">
          <p:sp>
            <p:nvSpPr>
              <p:cNvPr id="19" name="Rectangle 18"/>
              <p:cNvSpPr>
                <a:spLocks noRot="1" noChangeAspect="1" noMove="1" noResize="1" noEditPoints="1" noAdjustHandles="1" noChangeArrowheads="1" noChangeShapeType="1" noTextEdit="1"/>
              </p:cNvSpPr>
              <p:nvPr/>
            </p:nvSpPr>
            <p:spPr>
              <a:xfrm>
                <a:off x="490507" y="3428847"/>
                <a:ext cx="8039100" cy="1352101"/>
              </a:xfrm>
              <a:prstGeom prst="rect">
                <a:avLst/>
              </a:prstGeom>
              <a:blipFill rotWithShape="1">
                <a:blip r:embed="rId7"/>
                <a:stretch>
                  <a:fillRect l="-910" r="-1895" b="-2703"/>
                </a:stretch>
              </a:blipFill>
            </p:spPr>
            <p:txBody>
              <a:bodyPr/>
              <a:lstStyle/>
              <a:p>
                <a:r>
                  <a:rPr lang="en-US">
                    <a:noFill/>
                  </a:rPr>
                  <a:t> </a:t>
                </a:r>
              </a:p>
            </p:txBody>
          </p:sp>
        </mc:Fallback>
      </mc:AlternateContent>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0" name="Object 9"/>
          <p:cNvGraphicFramePr>
            <a:graphicFrameLocks noChangeAspect="1"/>
          </p:cNvGraphicFramePr>
          <p:nvPr>
            <p:extLst>
              <p:ext uri="{D42A27DB-BD31-4B8C-83A1-F6EECF244321}">
                <p14:modId xmlns:p14="http://schemas.microsoft.com/office/powerpoint/2010/main" val="3807366382"/>
              </p:ext>
            </p:extLst>
          </p:nvPr>
        </p:nvGraphicFramePr>
        <p:xfrm>
          <a:off x="1909251" y="2276541"/>
          <a:ext cx="2637714" cy="778720"/>
        </p:xfrm>
        <a:graphic>
          <a:graphicData uri="http://schemas.openxmlformats.org/presentationml/2006/ole">
            <mc:AlternateContent xmlns:mc="http://schemas.openxmlformats.org/markup-compatibility/2006">
              <mc:Choice xmlns:v="urn:schemas-microsoft-com:vml" Requires="v">
                <p:oleObj spid="_x0000_s270358" name="Equation" r:id="rId8" imgW="1943100" imgH="558800" progId="Equation.3">
                  <p:embed/>
                </p:oleObj>
              </mc:Choice>
              <mc:Fallback>
                <p:oleObj name="Equation" r:id="rId8" imgW="1943100" imgH="558800" progId="Equation.3">
                  <p:embed/>
                  <p:pic>
                    <p:nvPicPr>
                      <p:cNvPr id="0" name="Picture 2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9251" y="2276541"/>
                        <a:ext cx="2637714" cy="7787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20862216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600" b="1" dirty="0" smtClean="0">
                <a:latin typeface="Times New Roman" pitchFamily="18" charset="0"/>
                <a:cs typeface="Times New Roman" pitchFamily="18" charset="0"/>
              </a:rPr>
              <a:t>Quiz</a:t>
            </a:r>
            <a:endParaRPr lang="en-US" sz="3400" b="1" dirty="0"/>
          </a:p>
        </p:txBody>
      </p:sp>
      <p:pic>
        <p:nvPicPr>
          <p:cNvPr id="6"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Date Placeholder 5"/>
          <p:cNvSpPr>
            <a:spLocks noGrp="1"/>
          </p:cNvSpPr>
          <p:nvPr>
            <p:ph type="dt" sz="half" idx="10"/>
          </p:nvPr>
        </p:nvSpPr>
        <p:spPr>
          <a:xfrm>
            <a:off x="457200" y="6356350"/>
            <a:ext cx="2133600" cy="365125"/>
          </a:xfrm>
        </p:spPr>
        <p:txBody>
          <a:bodyPr/>
          <a:lstStyle/>
          <a:p>
            <a:fld id="{FB98D4E8-7EE3-4365-AA6D-6AF83401484E}" type="datetime1">
              <a:rPr lang="en-US" smtClean="0"/>
              <a:t>7/5/2021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54</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
        <p:nvSpPr>
          <p:cNvPr id="2" name="Rectangle 1"/>
          <p:cNvSpPr/>
          <p:nvPr/>
        </p:nvSpPr>
        <p:spPr>
          <a:xfrm>
            <a:off x="759157" y="1326107"/>
            <a:ext cx="7841634" cy="430887"/>
          </a:xfrm>
          <a:prstGeom prst="rect">
            <a:avLst/>
          </a:prstGeom>
        </p:spPr>
        <p:txBody>
          <a:bodyPr wrap="none">
            <a:spAutoFit/>
          </a:bodyPr>
          <a:lstStyle/>
          <a:p>
            <a:pPr marL="342900" indent="-342900">
              <a:buFont typeface="Arial" pitchFamily="34" charset="0"/>
              <a:buChar char="•"/>
            </a:pPr>
            <a:r>
              <a:rPr lang="en-US" sz="2200" dirty="0" smtClean="0"/>
              <a:t>Replace x with …………………. in changing Cartesian to polar form .</a:t>
            </a:r>
            <a:endParaRPr lang="en-US" sz="2200" dirty="0"/>
          </a:p>
        </p:txBody>
      </p:sp>
      <p:sp>
        <p:nvSpPr>
          <p:cNvPr id="12" name="Rectangle 11"/>
          <p:cNvSpPr/>
          <p:nvPr/>
        </p:nvSpPr>
        <p:spPr>
          <a:xfrm>
            <a:off x="762569" y="2629140"/>
            <a:ext cx="7848600" cy="769441"/>
          </a:xfrm>
          <a:prstGeom prst="rect">
            <a:avLst/>
          </a:prstGeom>
        </p:spPr>
        <p:txBody>
          <a:bodyPr wrap="square">
            <a:spAutoFit/>
          </a:bodyPr>
          <a:lstStyle/>
          <a:p>
            <a:pPr marL="342900" indent="-342900">
              <a:buFont typeface="Arial" pitchFamily="34" charset="0"/>
              <a:buChar char="•"/>
            </a:pPr>
            <a:r>
              <a:rPr lang="en-US" sz="2200" dirty="0"/>
              <a:t>Replace </a:t>
            </a:r>
            <a:r>
              <a:rPr lang="en-US" sz="2200" dirty="0" smtClean="0"/>
              <a:t>z </a:t>
            </a:r>
            <a:r>
              <a:rPr lang="en-US" sz="2200" dirty="0"/>
              <a:t>with …………………. in </a:t>
            </a:r>
            <a:r>
              <a:rPr lang="en-US" sz="2200" dirty="0" smtClean="0"/>
              <a:t> changing Cartesian </a:t>
            </a:r>
            <a:r>
              <a:rPr lang="en-US" sz="2200" dirty="0"/>
              <a:t>to </a:t>
            </a:r>
            <a:r>
              <a:rPr lang="en-US" sz="2200" dirty="0" smtClean="0"/>
              <a:t>spherical polar </a:t>
            </a:r>
            <a:r>
              <a:rPr lang="en-US" sz="2200" dirty="0"/>
              <a:t>form .</a:t>
            </a:r>
          </a:p>
        </p:txBody>
      </p:sp>
      <mc:AlternateContent xmlns:mc="http://schemas.openxmlformats.org/markup-compatibility/2006" xmlns:a14="http://schemas.microsoft.com/office/drawing/2010/main">
        <mc:Choice Requires="a14">
          <p:sp>
            <p:nvSpPr>
              <p:cNvPr id="16" name="Rectangle 15"/>
              <p:cNvSpPr/>
              <p:nvPr/>
            </p:nvSpPr>
            <p:spPr>
              <a:xfrm>
                <a:off x="819150" y="4038600"/>
                <a:ext cx="8039100" cy="638765"/>
              </a:xfrm>
              <a:prstGeom prst="rect">
                <a:avLst/>
              </a:prstGeom>
            </p:spPr>
            <p:txBody>
              <a:bodyPr wrap="square">
                <a:spAutoFit/>
              </a:bodyPr>
              <a:lstStyle/>
              <a:p>
                <a:pPr marL="342900" indent="-342900">
                  <a:buFont typeface="Arial" pitchFamily="34" charset="0"/>
                  <a:buChar char="•"/>
                </a:pPr>
                <a:r>
                  <a:rPr lang="en-US" sz="2200" dirty="0"/>
                  <a:t>C</a:t>
                </a:r>
                <a14:m>
                  <m:oMath xmlns:m="http://schemas.openxmlformats.org/officeDocument/2006/math">
                    <m:r>
                      <m:rPr>
                        <m:sty m:val="p"/>
                      </m:rPr>
                      <a:rPr lang="en-US" sz="2200" b="0" i="0" smtClean="0">
                        <a:latin typeface="Cambria Math"/>
                      </a:rPr>
                      <m:t>hange</m:t>
                    </m:r>
                    <m:r>
                      <a:rPr lang="en-US" sz="2200" b="0" i="0" smtClean="0">
                        <a:latin typeface="Cambria Math"/>
                      </a:rPr>
                      <m:t> </m:t>
                    </m:r>
                    <m:r>
                      <m:rPr>
                        <m:sty m:val="p"/>
                      </m:rPr>
                      <a:rPr lang="en-US" sz="2200" b="0" i="0" smtClean="0">
                        <a:latin typeface="Cambria Math"/>
                      </a:rPr>
                      <m:t>the</m:t>
                    </m:r>
                    <m:r>
                      <a:rPr lang="en-US" sz="2200" b="0" i="0" smtClean="0">
                        <a:latin typeface="Cambria Math"/>
                      </a:rPr>
                      <m:t> </m:t>
                    </m:r>
                    <m:r>
                      <m:rPr>
                        <m:sty m:val="p"/>
                      </m:rPr>
                      <a:rPr lang="en-US" sz="2200" b="0" i="0" smtClean="0">
                        <a:latin typeface="Cambria Math"/>
                      </a:rPr>
                      <m:t>variable</m:t>
                    </m:r>
                    <m:r>
                      <a:rPr lang="en-US" sz="2200" b="0" i="0" smtClean="0">
                        <a:latin typeface="Cambria Math"/>
                      </a:rPr>
                      <m:t> </m:t>
                    </m:r>
                    <m:r>
                      <m:rPr>
                        <m:sty m:val="p"/>
                      </m:rPr>
                      <a:rPr lang="en-US" sz="2200" b="0" i="0" smtClean="0">
                        <a:latin typeface="Cambria Math"/>
                      </a:rPr>
                      <m:t>into</m:t>
                    </m:r>
                    <m:r>
                      <a:rPr lang="en-US" sz="2200" b="0" i="0" smtClean="0">
                        <a:latin typeface="Cambria Math"/>
                      </a:rPr>
                      <m:t> </m:t>
                    </m:r>
                    <m:r>
                      <m:rPr>
                        <m:sty m:val="p"/>
                      </m:rPr>
                      <a:rPr lang="en-US" sz="2200" b="0" i="0" smtClean="0">
                        <a:latin typeface="Cambria Math"/>
                      </a:rPr>
                      <m:t>polar</m:t>
                    </m:r>
                    <m:r>
                      <a:rPr lang="en-US" sz="2200" b="0" i="0" smtClean="0">
                        <a:latin typeface="Cambria Math"/>
                      </a:rPr>
                      <m:t> </m:t>
                    </m:r>
                    <m:r>
                      <m:rPr>
                        <m:sty m:val="p"/>
                      </m:rPr>
                      <a:rPr lang="en-US" sz="2200" b="0" i="0" smtClean="0">
                        <a:latin typeface="Cambria Math"/>
                      </a:rPr>
                      <m:t>form</m:t>
                    </m:r>
                    <m:nary>
                      <m:naryPr>
                        <m:limLoc m:val="subSup"/>
                        <m:ctrlPr>
                          <a:rPr lang="en-US" sz="2200" i="1">
                            <a:latin typeface="Cambria Math" panose="02040503050406030204" pitchFamily="18" charset="0"/>
                          </a:rPr>
                        </m:ctrlPr>
                      </m:naryPr>
                      <m:sub>
                        <m:r>
                          <a:rPr lang="en-US" sz="2200" i="1">
                            <a:latin typeface="Cambria Math"/>
                          </a:rPr>
                          <m:t>0</m:t>
                        </m:r>
                      </m:sub>
                      <m:sup>
                        <m:r>
                          <a:rPr lang="en-US" sz="2200" i="1">
                            <a:latin typeface="Cambria Math"/>
                          </a:rPr>
                          <m:t>𝑎</m:t>
                        </m:r>
                      </m:sup>
                      <m:e>
                        <m:nary>
                          <m:naryPr>
                            <m:limLoc m:val="subSup"/>
                            <m:ctrlPr>
                              <a:rPr lang="en-US" sz="2200" i="1">
                                <a:latin typeface="Cambria Math" panose="02040503050406030204" pitchFamily="18" charset="0"/>
                              </a:rPr>
                            </m:ctrlPr>
                          </m:naryPr>
                          <m:sub>
                            <m:r>
                              <a:rPr lang="en-US" sz="2200" i="1">
                                <a:latin typeface="Cambria Math"/>
                              </a:rPr>
                              <m:t>0</m:t>
                            </m:r>
                          </m:sub>
                          <m:sup>
                            <m:rad>
                              <m:radPr>
                                <m:degHide m:val="on"/>
                                <m:ctrlPr>
                                  <a:rPr lang="en-US" sz="2200" i="1">
                                    <a:latin typeface="Cambria Math" panose="02040503050406030204" pitchFamily="18" charset="0"/>
                                  </a:rPr>
                                </m:ctrlPr>
                              </m:radPr>
                              <m:deg/>
                              <m:e>
                                <m:sSup>
                                  <m:sSupPr>
                                    <m:ctrlPr>
                                      <a:rPr lang="en-US" sz="2200" i="1">
                                        <a:latin typeface="Cambria Math" panose="02040503050406030204" pitchFamily="18" charset="0"/>
                                      </a:rPr>
                                    </m:ctrlPr>
                                  </m:sSupPr>
                                  <m:e>
                                    <m:r>
                                      <a:rPr lang="en-US" sz="2200" i="1">
                                        <a:latin typeface="Cambria Math"/>
                                      </a:rPr>
                                      <m:t>𝑎</m:t>
                                    </m:r>
                                  </m:e>
                                  <m:sup>
                                    <m:r>
                                      <a:rPr lang="en-US" sz="2200" i="1">
                                        <a:latin typeface="Cambria Math"/>
                                      </a:rPr>
                                      <m:t>2</m:t>
                                    </m:r>
                                  </m:sup>
                                </m:sSup>
                                <m:r>
                                  <a:rPr lang="en-US" sz="2200" i="1">
                                    <a:latin typeface="Cambria Math"/>
                                  </a:rPr>
                                  <m:t>−</m:t>
                                </m:r>
                                <m:sSup>
                                  <m:sSupPr>
                                    <m:ctrlPr>
                                      <a:rPr lang="en-US" sz="2200" i="1">
                                        <a:latin typeface="Cambria Math" panose="02040503050406030204" pitchFamily="18" charset="0"/>
                                      </a:rPr>
                                    </m:ctrlPr>
                                  </m:sSupPr>
                                  <m:e>
                                    <m:r>
                                      <a:rPr lang="en-US" sz="2200" i="1">
                                        <a:latin typeface="Cambria Math"/>
                                      </a:rPr>
                                      <m:t>𝑦</m:t>
                                    </m:r>
                                  </m:e>
                                  <m:sup>
                                    <m:r>
                                      <a:rPr lang="en-US" sz="2200" i="1">
                                        <a:latin typeface="Cambria Math"/>
                                      </a:rPr>
                                      <m:t>2</m:t>
                                    </m:r>
                                  </m:sup>
                                </m:sSup>
                              </m:e>
                            </m:rad>
                          </m:sup>
                          <m:e>
                            <m:r>
                              <a:rPr lang="en-US" sz="2200" i="1">
                                <a:latin typeface="Cambria Math"/>
                              </a:rPr>
                              <m:t>(</m:t>
                            </m:r>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2</m:t>
                                </m:r>
                              </m:sup>
                            </m:sSup>
                            <m:r>
                              <a:rPr lang="en-US" sz="2200" i="1">
                                <a:latin typeface="Cambria Math"/>
                              </a:rPr>
                              <m:t>+</m:t>
                            </m:r>
                            <m:sSup>
                              <m:sSupPr>
                                <m:ctrlPr>
                                  <a:rPr lang="en-US" sz="2200" i="1">
                                    <a:latin typeface="Cambria Math" panose="02040503050406030204" pitchFamily="18" charset="0"/>
                                  </a:rPr>
                                </m:ctrlPr>
                              </m:sSupPr>
                              <m:e>
                                <m:r>
                                  <a:rPr lang="en-US" sz="2200" i="1">
                                    <a:latin typeface="Cambria Math"/>
                                  </a:rPr>
                                  <m:t>𝑦</m:t>
                                </m:r>
                              </m:e>
                              <m:sup>
                                <m:r>
                                  <a:rPr lang="en-US" sz="2200" i="1">
                                    <a:latin typeface="Cambria Math"/>
                                  </a:rPr>
                                  <m:t>2</m:t>
                                </m:r>
                              </m:sup>
                            </m:sSup>
                            <m:r>
                              <a:rPr lang="en-US" sz="2200" i="1">
                                <a:latin typeface="Cambria Math"/>
                              </a:rPr>
                              <m:t>)</m:t>
                            </m:r>
                          </m:e>
                        </m:nary>
                      </m:e>
                    </m:nary>
                    <m:r>
                      <a:rPr lang="en-US" sz="2200" i="1">
                        <a:latin typeface="Cambria Math"/>
                      </a:rPr>
                      <m:t>𝑑𝑥𝑑𝑦</m:t>
                    </m:r>
                  </m:oMath>
                </a14:m>
                <a:endParaRPr lang="en-US" sz="2200" dirty="0"/>
              </a:p>
            </p:txBody>
          </p:sp>
        </mc:Choice>
        <mc:Fallback xmlns="">
          <p:sp>
            <p:nvSpPr>
              <p:cNvPr id="16" name="Rectangle 15"/>
              <p:cNvSpPr>
                <a:spLocks noRot="1" noChangeAspect="1" noMove="1" noResize="1" noEditPoints="1" noAdjustHandles="1" noChangeArrowheads="1" noChangeShapeType="1" noTextEdit="1"/>
              </p:cNvSpPr>
              <p:nvPr/>
            </p:nvSpPr>
            <p:spPr>
              <a:xfrm>
                <a:off x="819150" y="4038600"/>
                <a:ext cx="8039100" cy="638765"/>
              </a:xfrm>
              <a:prstGeom prst="rect">
                <a:avLst/>
              </a:prstGeom>
              <a:blipFill rotWithShape="1">
                <a:blip r:embed="rId3"/>
                <a:stretch>
                  <a:fillRect l="-834" r="-379" b="-11538"/>
                </a:stretch>
              </a:blipFill>
            </p:spPr>
            <p:txBody>
              <a:bodyPr/>
              <a:lstStyle/>
              <a:p>
                <a:r>
                  <a:rPr lang="en-US">
                    <a:noFill/>
                  </a:rPr>
                  <a:t> </a:t>
                </a:r>
              </a:p>
            </p:txBody>
          </p:sp>
        </mc:Fallback>
      </mc:AlternateContent>
    </p:spTree>
    <p:extLst>
      <p:ext uri="{BB962C8B-B14F-4D97-AF65-F5344CB8AC3E}">
        <p14:creationId xmlns:p14="http://schemas.microsoft.com/office/powerpoint/2010/main" val="4098979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C6D4F04-588B-433F-A5CB-A80707C39D72}" type="datetime1">
              <a:rPr lang="en-US" smtClean="0"/>
              <a:t>7/5/2021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55</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cs typeface="Times New Roman" panose="02020603050405020304" pitchFamily="18" charset="0"/>
              </a:rPr>
              <a:t>Faculty Video Links, </a:t>
            </a:r>
            <a:r>
              <a:rPr lang="en-US" sz="2400" b="1" dirty="0" err="1">
                <a:cs typeface="Times New Roman" panose="02020603050405020304" pitchFamily="18" charset="0"/>
              </a:rPr>
              <a:t>Youtube</a:t>
            </a:r>
            <a:r>
              <a:rPr lang="en-US" sz="2400" b="1" dirty="0">
                <a:cs typeface="Times New Roman" panose="02020603050405020304" pitchFamily="18" charset="0"/>
              </a:rPr>
              <a:t> &amp; NPTEL Video Links and Online Courses Details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Rectangle 8"/>
          <p:cNvSpPr/>
          <p:nvPr/>
        </p:nvSpPr>
        <p:spPr>
          <a:xfrm>
            <a:off x="533400" y="1219200"/>
            <a:ext cx="8077200" cy="4832092"/>
          </a:xfrm>
          <a:prstGeom prst="rect">
            <a:avLst/>
          </a:prstGeom>
        </p:spPr>
        <p:txBody>
          <a:bodyPr wrap="square">
            <a:spAutoFit/>
          </a:bodyPr>
          <a:lstStyle/>
          <a:p>
            <a:pPr marL="457200" indent="-457200">
              <a:buFont typeface="Arial" pitchFamily="34" charset="0"/>
              <a:buChar char="•"/>
            </a:pPr>
            <a:r>
              <a:rPr lang="en-US" sz="2800" b="1" dirty="0" smtClean="0"/>
              <a:t>Change of variable</a:t>
            </a:r>
          </a:p>
          <a:p>
            <a:endParaRPr lang="en-US" sz="2800" b="1" dirty="0" smtClean="0"/>
          </a:p>
          <a:p>
            <a:pPr marL="342900" indent="-342900">
              <a:buFont typeface="Arial" pitchFamily="34" charset="0"/>
              <a:buChar char="•"/>
            </a:pPr>
            <a:r>
              <a:rPr lang="en-US" sz="2400" dirty="0" smtClean="0"/>
              <a:t>NPTEL: Lecture </a:t>
            </a:r>
            <a:r>
              <a:rPr lang="en-US" sz="2400" dirty="0"/>
              <a:t>1</a:t>
            </a:r>
            <a:r>
              <a:rPr lang="en-US" sz="2400" dirty="0" smtClean="0"/>
              <a:t>1– Change of variables</a:t>
            </a:r>
            <a:endParaRPr lang="en-US" sz="2400" u="sng" dirty="0">
              <a:solidFill>
                <a:schemeClr val="tx2">
                  <a:lumMod val="60000"/>
                  <a:lumOff val="40000"/>
                </a:schemeClr>
              </a:solidFill>
            </a:endParaRPr>
          </a:p>
          <a:p>
            <a:pPr marL="342900" indent="-342900">
              <a:buFont typeface="Arial" pitchFamily="34" charset="0"/>
              <a:buChar char="•"/>
            </a:pPr>
            <a:r>
              <a:rPr lang="en-US" sz="2200" u="sng" dirty="0">
                <a:solidFill>
                  <a:schemeClr val="tx2">
                    <a:lumMod val="60000"/>
                    <a:lumOff val="40000"/>
                  </a:schemeClr>
                </a:solidFill>
                <a:hlinkClick r:id="rId3"/>
              </a:rPr>
              <a:t>https://</a:t>
            </a:r>
            <a:r>
              <a:rPr lang="en-US" sz="2200" u="sng" dirty="0" smtClean="0">
                <a:solidFill>
                  <a:schemeClr val="tx2">
                    <a:lumMod val="60000"/>
                    <a:lumOff val="40000"/>
                  </a:schemeClr>
                </a:solidFill>
                <a:hlinkClick r:id="rId3"/>
              </a:rPr>
              <a:t>www.youtube.com/watch?v=X6kp2o3mGtA&amp;t=1003s</a:t>
            </a:r>
            <a:endParaRPr lang="en-US" sz="2200" u="sng" dirty="0" smtClean="0">
              <a:solidFill>
                <a:schemeClr val="tx2">
                  <a:lumMod val="60000"/>
                  <a:lumOff val="40000"/>
                </a:schemeClr>
              </a:solidFill>
            </a:endParaRPr>
          </a:p>
          <a:p>
            <a:endParaRPr lang="en-US" sz="2200" u="sng" dirty="0">
              <a:solidFill>
                <a:schemeClr val="tx2">
                  <a:lumMod val="60000"/>
                  <a:lumOff val="40000"/>
                </a:schemeClr>
              </a:solidFill>
            </a:endParaRPr>
          </a:p>
          <a:p>
            <a:pPr marL="342900" indent="-342900">
              <a:buFont typeface="Arial" pitchFamily="34" charset="0"/>
              <a:buChar char="•"/>
            </a:pPr>
            <a:r>
              <a:rPr lang="en-US" sz="2400" dirty="0"/>
              <a:t>NPTEL: Lecture </a:t>
            </a:r>
            <a:r>
              <a:rPr lang="en-US" sz="2400" dirty="0" smtClean="0"/>
              <a:t>22– </a:t>
            </a:r>
            <a:r>
              <a:rPr lang="en-US" sz="2400" dirty="0"/>
              <a:t>Change of </a:t>
            </a:r>
            <a:r>
              <a:rPr lang="en-US" sz="2400" dirty="0" smtClean="0"/>
              <a:t>variables in multiple integral</a:t>
            </a:r>
            <a:endParaRPr lang="en-US" sz="2400" u="sng" dirty="0">
              <a:solidFill>
                <a:schemeClr val="tx2">
                  <a:lumMod val="60000"/>
                  <a:lumOff val="40000"/>
                </a:schemeClr>
              </a:solidFill>
            </a:endParaRPr>
          </a:p>
          <a:p>
            <a:pPr marL="342900" indent="-342900">
              <a:buFont typeface="Arial" pitchFamily="34" charset="0"/>
              <a:buChar char="•"/>
            </a:pPr>
            <a:r>
              <a:rPr lang="en-US" sz="2200" u="sng" dirty="0">
                <a:solidFill>
                  <a:schemeClr val="tx2">
                    <a:lumMod val="60000"/>
                    <a:lumOff val="40000"/>
                  </a:schemeClr>
                </a:solidFill>
                <a:hlinkClick r:id="rId4"/>
              </a:rPr>
              <a:t>https://</a:t>
            </a:r>
            <a:r>
              <a:rPr lang="en-US" sz="2200" u="sng" dirty="0" smtClean="0">
                <a:solidFill>
                  <a:schemeClr val="tx2">
                    <a:lumMod val="60000"/>
                    <a:lumOff val="40000"/>
                  </a:schemeClr>
                </a:solidFill>
                <a:hlinkClick r:id="rId4"/>
              </a:rPr>
              <a:t>www.youtube.com/watch?v=wtY5fx6VMGQ&amp;t=1151s</a:t>
            </a:r>
            <a:endParaRPr lang="en-US" sz="2200" u="sng" dirty="0" smtClean="0">
              <a:solidFill>
                <a:schemeClr val="tx2">
                  <a:lumMod val="60000"/>
                  <a:lumOff val="40000"/>
                </a:schemeClr>
              </a:solidFill>
            </a:endParaRPr>
          </a:p>
          <a:p>
            <a:pPr marL="342900" indent="-342900">
              <a:buFont typeface="Arial" pitchFamily="34" charset="0"/>
              <a:buChar char="•"/>
            </a:pPr>
            <a:endParaRPr lang="en-US" sz="2200" u="sng" dirty="0" smtClean="0">
              <a:solidFill>
                <a:schemeClr val="tx2">
                  <a:lumMod val="60000"/>
                  <a:lumOff val="40000"/>
                </a:schemeClr>
              </a:solidFill>
            </a:endParaRPr>
          </a:p>
          <a:p>
            <a:pPr marL="342900" indent="-342900">
              <a:buFont typeface="Arial" pitchFamily="34" charset="0"/>
              <a:buChar char="•"/>
            </a:pPr>
            <a:r>
              <a:rPr lang="en-US" sz="2400" dirty="0"/>
              <a:t>NPTEL: Lecture </a:t>
            </a:r>
            <a:r>
              <a:rPr lang="en-US" sz="2400" dirty="0" smtClean="0"/>
              <a:t>35– Triple integrals</a:t>
            </a:r>
            <a:endParaRPr lang="en-US" sz="2400" u="sng" dirty="0" smtClean="0">
              <a:solidFill>
                <a:schemeClr val="tx2">
                  <a:lumMod val="60000"/>
                  <a:lumOff val="40000"/>
                </a:schemeClr>
              </a:solidFill>
            </a:endParaRPr>
          </a:p>
          <a:p>
            <a:pPr marL="342900" indent="-342900">
              <a:buFont typeface="Arial" pitchFamily="34" charset="0"/>
              <a:buChar char="•"/>
            </a:pPr>
            <a:r>
              <a:rPr lang="en-US" sz="2200" dirty="0" smtClean="0">
                <a:hlinkClick r:id="rId5"/>
              </a:rPr>
              <a:t>https</a:t>
            </a:r>
            <a:r>
              <a:rPr lang="en-US" sz="2200" dirty="0">
                <a:hlinkClick r:id="rId5"/>
              </a:rPr>
              <a:t>://www.youtube.com/watch?v=-I3HUeHi1Ys&amp;t=1933s</a:t>
            </a:r>
            <a:endParaRPr lang="en-US" sz="2200" dirty="0"/>
          </a:p>
          <a:p>
            <a:endParaRPr lang="en-US" sz="2200" u="sng" dirty="0" smtClean="0">
              <a:solidFill>
                <a:schemeClr val="tx2">
                  <a:lumMod val="60000"/>
                  <a:lumOff val="40000"/>
                </a:schemeClr>
              </a:solidFill>
            </a:endParaRPr>
          </a:p>
          <a:p>
            <a:endParaRPr lang="en-US" sz="2800" dirty="0" smtClean="0"/>
          </a:p>
          <a:p>
            <a:endParaRPr lang="en-US" sz="2200" dirty="0"/>
          </a:p>
        </p:txBody>
      </p:sp>
    </p:spTree>
    <p:extLst>
      <p:ext uri="{BB962C8B-B14F-4D97-AF65-F5344CB8AC3E}">
        <p14:creationId xmlns:p14="http://schemas.microsoft.com/office/powerpoint/2010/main" val="267211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animEffect transition="in" filter="fade">
                                      <p:cBhvr>
                                        <p:cTn id="15" dur="500"/>
                                        <p:tgtEl>
                                          <p:spTgt spid="9">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xEl>
                                              <p:pRg st="5" end="5"/>
                                            </p:txEl>
                                          </p:spTgt>
                                        </p:tgtEl>
                                        <p:attrNameLst>
                                          <p:attrName>style.visibility</p:attrName>
                                        </p:attrNameLst>
                                      </p:cBhvr>
                                      <p:to>
                                        <p:strVal val="visible"/>
                                      </p:to>
                                    </p:set>
                                    <p:animEffect transition="in" filter="fade">
                                      <p:cBhvr>
                                        <p:cTn id="20" dur="500"/>
                                        <p:tgtEl>
                                          <p:spTgt spid="9">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animEffect transition="in" filter="fade">
                                      <p:cBhvr>
                                        <p:cTn id="23" dur="500"/>
                                        <p:tgtEl>
                                          <p:spTgt spid="9">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xEl>
                                              <p:pRg st="8" end="8"/>
                                            </p:txEl>
                                          </p:spTgt>
                                        </p:tgtEl>
                                        <p:attrNameLst>
                                          <p:attrName>style.visibility</p:attrName>
                                        </p:attrNameLst>
                                      </p:cBhvr>
                                      <p:to>
                                        <p:strVal val="visible"/>
                                      </p:to>
                                    </p:set>
                                    <p:animEffect transition="in" filter="fade">
                                      <p:cBhvr>
                                        <p:cTn id="28" dur="500"/>
                                        <p:tgtEl>
                                          <p:spTgt spid="9">
                                            <p:txEl>
                                              <p:pRg st="8" end="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9">
                                            <p:txEl>
                                              <p:pRg st="9" end="9"/>
                                            </p:txEl>
                                          </p:spTgt>
                                        </p:tgtEl>
                                        <p:attrNameLst>
                                          <p:attrName>style.visibility</p:attrName>
                                        </p:attrNameLst>
                                      </p:cBhvr>
                                      <p:to>
                                        <p:strVal val="visible"/>
                                      </p:to>
                                    </p:set>
                                    <p:animEffect transition="in" filter="fade">
                                      <p:cBhvr>
                                        <p:cTn id="31"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Content Placeholder 6"/>
          <p:cNvSpPr>
            <a:spLocks noGrp="1"/>
          </p:cNvSpPr>
          <p:nvPr>
            <p:ph idx="1"/>
          </p:nvPr>
        </p:nvSpPr>
        <p:spPr/>
        <p:txBody>
          <a:bodyPr/>
          <a:lstStyle/>
          <a:p>
            <a:pPr>
              <a:buFont typeface="Wingdings" pitchFamily="2" charset="2"/>
              <a:buChar char="ü"/>
            </a:pPr>
            <a:r>
              <a:rPr lang="en-US" sz="2400" dirty="0" smtClean="0"/>
              <a:t>Change of variables</a:t>
            </a:r>
            <a:endParaRPr lang="en-US" sz="2400" dirty="0"/>
          </a:p>
          <a:p>
            <a:pPr>
              <a:buFont typeface="Wingdings" pitchFamily="2" charset="2"/>
              <a:buChar char="ü"/>
            </a:pPr>
            <a:endParaRPr lang="en-US" sz="2400" dirty="0" smtClean="0"/>
          </a:p>
          <a:p>
            <a:pPr>
              <a:buFont typeface="Wingdings" pitchFamily="2" charset="2"/>
              <a:buChar char="ü"/>
            </a:pPr>
            <a:r>
              <a:rPr lang="en-US" sz="2400" dirty="0" smtClean="0"/>
              <a:t>Polar form</a:t>
            </a:r>
          </a:p>
          <a:p>
            <a:pPr>
              <a:buFont typeface="Wingdings" pitchFamily="2" charset="2"/>
              <a:buChar char="ü"/>
            </a:pPr>
            <a:endParaRPr lang="en-US" sz="2400" dirty="0"/>
          </a:p>
          <a:p>
            <a:pPr>
              <a:buFont typeface="Wingdings" pitchFamily="2" charset="2"/>
              <a:buChar char="ü"/>
            </a:pPr>
            <a:r>
              <a:rPr lang="en-US" sz="2400" dirty="0" smtClean="0"/>
              <a:t>Spherical form</a:t>
            </a:r>
          </a:p>
          <a:p>
            <a:pPr>
              <a:buFont typeface="Wingdings" pitchFamily="2" charset="2"/>
              <a:buChar char="ü"/>
            </a:pPr>
            <a:endParaRPr lang="en-US" sz="2400" dirty="0"/>
          </a:p>
          <a:p>
            <a:pPr>
              <a:buFont typeface="Wingdings" pitchFamily="2" charset="2"/>
              <a:buChar char="ü"/>
            </a:pPr>
            <a:r>
              <a:rPr lang="en-US" sz="2400" dirty="0" smtClean="0"/>
              <a:t>Cylindrical form</a:t>
            </a:r>
            <a:endParaRPr lang="en-US" dirty="0" smtClean="0"/>
          </a:p>
          <a:p>
            <a:pPr>
              <a:buFont typeface="Wingdings" pitchFamily="2" charset="2"/>
              <a:buChar char="Ø"/>
            </a:pPr>
            <a:endParaRPr lang="en-US" dirty="0" smtClean="0"/>
          </a:p>
          <a:p>
            <a:pPr>
              <a:buFont typeface="Wingdings" pitchFamily="2" charset="2"/>
              <a:buChar char="Ø"/>
            </a:pPr>
            <a:endParaRPr lang="en-US" dirty="0" smtClean="0"/>
          </a:p>
        </p:txBody>
      </p:sp>
      <p:sp>
        <p:nvSpPr>
          <p:cNvPr id="4"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cs typeface="Times New Roman" pitchFamily="18" charset="0"/>
              </a:rPr>
              <a:t>Recap</a:t>
            </a:r>
            <a:endParaRPr lang="en-US" sz="3400" b="1" dirty="0"/>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6" name="Date Placeholder 5"/>
          <p:cNvSpPr>
            <a:spLocks noGrp="1"/>
          </p:cNvSpPr>
          <p:nvPr>
            <p:ph type="dt" sz="half" idx="10"/>
          </p:nvPr>
        </p:nvSpPr>
        <p:spPr>
          <a:xfrm>
            <a:off x="457200" y="6356350"/>
            <a:ext cx="2133600" cy="365125"/>
          </a:xfrm>
        </p:spPr>
        <p:txBody>
          <a:bodyPr/>
          <a:lstStyle/>
          <a:p>
            <a:fld id="{06FD6AE2-C45E-47D7-8F60-D5B7AC649421}" type="datetime1">
              <a:rPr lang="en-US" smtClean="0"/>
              <a:t>7/5/2021</a:t>
            </a:fld>
            <a:endParaRPr lang="en-US"/>
          </a:p>
        </p:txBody>
      </p:sp>
      <p:sp>
        <p:nvSpPr>
          <p:cNvPr id="7"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56</a:t>
            </a:fld>
            <a:endParaRPr lang="en-US"/>
          </a:p>
        </p:txBody>
      </p:sp>
      <p:sp>
        <p:nvSpPr>
          <p:cNvPr id="8"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Tree>
    <p:extLst>
      <p:ext uri="{BB962C8B-B14F-4D97-AF65-F5344CB8AC3E}">
        <p14:creationId xmlns:p14="http://schemas.microsoft.com/office/powerpoint/2010/main" val="22520037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animEffect transition="in" filter="fade">
                                      <p:cBhvr>
                                        <p:cTn id="7" dur="500"/>
                                        <p:tgtEl>
                                          <p:spTgt spid="532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3251">
                                            <p:txEl>
                                              <p:pRg st="2" end="2"/>
                                            </p:txEl>
                                          </p:spTgt>
                                        </p:tgtEl>
                                        <p:attrNameLst>
                                          <p:attrName>style.visibility</p:attrName>
                                        </p:attrNameLst>
                                      </p:cBhvr>
                                      <p:to>
                                        <p:strVal val="visible"/>
                                      </p:to>
                                    </p:set>
                                    <p:animEffect transition="in" filter="fade">
                                      <p:cBhvr>
                                        <p:cTn id="12" dur="500"/>
                                        <p:tgtEl>
                                          <p:spTgt spid="5325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3251">
                                            <p:txEl>
                                              <p:pRg st="4" end="4"/>
                                            </p:txEl>
                                          </p:spTgt>
                                        </p:tgtEl>
                                        <p:attrNameLst>
                                          <p:attrName>style.visibility</p:attrName>
                                        </p:attrNameLst>
                                      </p:cBhvr>
                                      <p:to>
                                        <p:strVal val="visible"/>
                                      </p:to>
                                    </p:set>
                                    <p:animEffect transition="in" filter="fade">
                                      <p:cBhvr>
                                        <p:cTn id="17" dur="500"/>
                                        <p:tgtEl>
                                          <p:spTgt spid="53251">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3251">
                                            <p:txEl>
                                              <p:pRg st="6" end="6"/>
                                            </p:txEl>
                                          </p:spTgt>
                                        </p:tgtEl>
                                        <p:attrNameLst>
                                          <p:attrName>style.visibility</p:attrName>
                                        </p:attrNameLst>
                                      </p:cBhvr>
                                      <p:to>
                                        <p:strVal val="visible"/>
                                      </p:to>
                                    </p:set>
                                    <p:animEffect transition="in" filter="fade">
                                      <p:cBhvr>
                                        <p:cTn id="22" dur="500"/>
                                        <p:tgtEl>
                                          <p:spTgt spid="5325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cs typeface="Times New Roman" pitchFamily="18" charset="0"/>
              </a:rPr>
              <a:t>Topic Objective</a:t>
            </a:r>
            <a:endParaRPr lang="en-US" sz="3400" b="1" dirty="0">
              <a:cs typeface="Times New Roman" pitchFamily="18" charset="0"/>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2" name="Rectangle 1"/>
          <p:cNvSpPr/>
          <p:nvPr/>
        </p:nvSpPr>
        <p:spPr>
          <a:xfrm>
            <a:off x="1722795" y="1066800"/>
            <a:ext cx="5777607" cy="523220"/>
          </a:xfrm>
          <a:prstGeom prst="rect">
            <a:avLst/>
          </a:prstGeom>
        </p:spPr>
        <p:txBody>
          <a:bodyPr wrap="none">
            <a:spAutoFit/>
          </a:bodyPr>
          <a:lstStyle/>
          <a:p>
            <a:pPr lvl="0" algn="ctr">
              <a:spcBef>
                <a:spcPct val="0"/>
              </a:spcBef>
              <a:defRPr/>
            </a:pPr>
            <a:r>
              <a:rPr lang="en-US" sz="2800" b="1" u="sng" dirty="0">
                <a:cs typeface="Times New Roman" pitchFamily="18" charset="0"/>
              </a:rPr>
              <a:t>Applications: Area and Volume </a:t>
            </a:r>
            <a:r>
              <a:rPr lang="en-US" sz="2800" b="1" u="sng" dirty="0" smtClean="0">
                <a:cs typeface="Times New Roman" pitchFamily="18" charset="0"/>
              </a:rPr>
              <a:t>(CO 1)</a:t>
            </a:r>
            <a:endParaRPr lang="en-US" sz="2800" b="1" u="sng" dirty="0">
              <a:cs typeface="Times New Roman" pitchFamily="18" charset="0"/>
            </a:endParaRPr>
          </a:p>
        </p:txBody>
      </p:sp>
      <p:sp>
        <p:nvSpPr>
          <p:cNvPr id="10" name="Date Placeholder 5"/>
          <p:cNvSpPr>
            <a:spLocks noGrp="1"/>
          </p:cNvSpPr>
          <p:nvPr>
            <p:ph type="dt" sz="half" idx="10"/>
          </p:nvPr>
        </p:nvSpPr>
        <p:spPr>
          <a:xfrm>
            <a:off x="457200" y="6356350"/>
            <a:ext cx="2133600" cy="365125"/>
          </a:xfrm>
        </p:spPr>
        <p:txBody>
          <a:bodyPr/>
          <a:lstStyle/>
          <a:p>
            <a:fld id="{1CD708A0-9726-4CAC-95BE-E15023E020F4}" type="datetime1">
              <a:rPr lang="en-US" smtClean="0"/>
              <a:t>7/5/2021</a:t>
            </a:fld>
            <a:endParaRPr lang="en-US"/>
          </a:p>
        </p:txBody>
      </p:sp>
      <p:sp>
        <p:nvSpPr>
          <p:cNvPr id="11"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57</a:t>
            </a:fld>
            <a:endParaRPr lang="en-US"/>
          </a:p>
        </p:txBody>
      </p:sp>
      <p:sp>
        <p:nvSpPr>
          <p:cNvPr id="12"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
        <p:nvSpPr>
          <p:cNvPr id="14" name="Rectangle 13"/>
          <p:cNvSpPr/>
          <p:nvPr/>
        </p:nvSpPr>
        <p:spPr>
          <a:xfrm>
            <a:off x="577755" y="1752599"/>
            <a:ext cx="7848599" cy="1446550"/>
          </a:xfrm>
          <a:prstGeom prst="rect">
            <a:avLst/>
          </a:prstGeom>
        </p:spPr>
        <p:txBody>
          <a:bodyPr wrap="square">
            <a:spAutoFit/>
          </a:bodyPr>
          <a:lstStyle/>
          <a:p>
            <a:pPr algn="just"/>
            <a:endParaRPr lang="en-US" sz="2200" dirty="0" smtClean="0"/>
          </a:p>
          <a:p>
            <a:pPr marL="342900" indent="-342900" algn="just">
              <a:buFont typeface="Arial" pitchFamily="34" charset="0"/>
              <a:buChar char="•"/>
            </a:pPr>
            <a:r>
              <a:rPr lang="en-US" sz="2200" dirty="0" smtClean="0"/>
              <a:t>In </a:t>
            </a:r>
            <a:r>
              <a:rPr lang="en-US" sz="2200" dirty="0"/>
              <a:t>engineering, volume and area are very important. </a:t>
            </a:r>
            <a:r>
              <a:rPr lang="en-US" sz="2200" dirty="0" smtClean="0"/>
              <a:t>With this students  can figure </a:t>
            </a:r>
            <a:r>
              <a:rPr lang="en-US" sz="2200" dirty="0"/>
              <a:t>out density, </a:t>
            </a:r>
            <a:r>
              <a:rPr lang="en-US" sz="2200" dirty="0" smtClean="0"/>
              <a:t> </a:t>
            </a:r>
            <a:r>
              <a:rPr lang="en-US" sz="2200" dirty="0"/>
              <a:t>capacitance, </a:t>
            </a:r>
            <a:r>
              <a:rPr lang="en-US" sz="2200" dirty="0" smtClean="0"/>
              <a:t> </a:t>
            </a:r>
            <a:r>
              <a:rPr lang="en-US" sz="2200" dirty="0"/>
              <a:t>flux</a:t>
            </a:r>
            <a:r>
              <a:rPr lang="en-US" sz="2200" dirty="0" smtClean="0"/>
              <a:t>, and  </a:t>
            </a:r>
            <a:r>
              <a:rPr lang="en-US" sz="2200" dirty="0"/>
              <a:t>many other things</a:t>
            </a:r>
            <a:r>
              <a:rPr lang="en-US" sz="2200" dirty="0" smtClean="0"/>
              <a:t>.</a:t>
            </a:r>
          </a:p>
        </p:txBody>
      </p:sp>
      <p:sp>
        <p:nvSpPr>
          <p:cNvPr id="4" name="Rectangle 3"/>
          <p:cNvSpPr/>
          <p:nvPr/>
        </p:nvSpPr>
        <p:spPr>
          <a:xfrm>
            <a:off x="577756" y="3414593"/>
            <a:ext cx="7848598" cy="1107996"/>
          </a:xfrm>
          <a:prstGeom prst="rect">
            <a:avLst/>
          </a:prstGeom>
        </p:spPr>
        <p:txBody>
          <a:bodyPr wrap="square">
            <a:spAutoFit/>
          </a:bodyPr>
          <a:lstStyle/>
          <a:p>
            <a:pPr marL="342900" indent="-342900" algn="just">
              <a:buFont typeface="Arial" pitchFamily="34" charset="0"/>
              <a:buChar char="•"/>
            </a:pPr>
            <a:r>
              <a:rPr lang="en-US" sz="2200" dirty="0"/>
              <a:t>One very useful application of Integration is finding the area and volume of “curved” figures, that we couldn’t typically get without using Calculus. </a:t>
            </a:r>
          </a:p>
        </p:txBody>
      </p:sp>
    </p:spTree>
    <p:extLst>
      <p:ext uri="{BB962C8B-B14F-4D97-AF65-F5344CB8AC3E}">
        <p14:creationId xmlns:p14="http://schemas.microsoft.com/office/powerpoint/2010/main" val="31993526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71600" y="3"/>
            <a:ext cx="7772400" cy="685798"/>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cs typeface="Times New Roman" pitchFamily="18" charset="0"/>
              </a:rPr>
              <a:t>Applications: Area and Volume (CO 1)</a:t>
            </a:r>
          </a:p>
        </p:txBody>
      </p:sp>
      <p:pic>
        <p:nvPicPr>
          <p:cNvPr id="5"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6" name="Date Placeholder 5"/>
          <p:cNvSpPr>
            <a:spLocks noGrp="1"/>
          </p:cNvSpPr>
          <p:nvPr>
            <p:ph type="dt" sz="half" idx="10"/>
          </p:nvPr>
        </p:nvSpPr>
        <p:spPr>
          <a:xfrm>
            <a:off x="457200" y="6356350"/>
            <a:ext cx="2133600" cy="365125"/>
          </a:xfrm>
        </p:spPr>
        <p:txBody>
          <a:bodyPr/>
          <a:lstStyle/>
          <a:p>
            <a:fld id="{2FCE8BD3-D551-4101-A8D2-127FE6D86E56}" type="datetime1">
              <a:rPr lang="en-US" smtClean="0"/>
              <a:t>7/5/2021</a:t>
            </a:fld>
            <a:endParaRPr lang="en-US"/>
          </a:p>
        </p:txBody>
      </p:sp>
      <p:sp>
        <p:nvSpPr>
          <p:cNvPr id="7"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58</a:t>
            </a:fld>
            <a:endParaRPr lang="en-US"/>
          </a:p>
        </p:txBody>
      </p:sp>
      <p:sp>
        <p:nvSpPr>
          <p:cNvPr id="8"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
        <p:nvSpPr>
          <p:cNvPr id="3" name="Rectangle 2"/>
          <p:cNvSpPr/>
          <p:nvPr/>
        </p:nvSpPr>
        <p:spPr>
          <a:xfrm>
            <a:off x="755176" y="1924334"/>
            <a:ext cx="6705600" cy="430887"/>
          </a:xfrm>
          <a:prstGeom prst="rect">
            <a:avLst/>
          </a:prstGeom>
        </p:spPr>
        <p:txBody>
          <a:bodyPr wrap="square">
            <a:spAutoFit/>
          </a:bodyPr>
          <a:lstStyle/>
          <a:p>
            <a:r>
              <a:rPr lang="en-US" sz="2200" dirty="0" smtClean="0"/>
              <a:t>Area of region R </a:t>
            </a:r>
            <a:r>
              <a:rPr lang="en-US" sz="2200" dirty="0"/>
              <a:t>for Cartesian </a:t>
            </a:r>
            <a:r>
              <a:rPr lang="en-US" sz="2200" dirty="0" smtClean="0"/>
              <a:t>co-ordinates: </a:t>
            </a:r>
            <a:endParaRPr lang="en-US" sz="2200" dirty="0"/>
          </a:p>
        </p:txBody>
      </p:sp>
      <p:sp>
        <p:nvSpPr>
          <p:cNvPr id="9" name="Rectangle 8"/>
          <p:cNvSpPr/>
          <p:nvPr/>
        </p:nvSpPr>
        <p:spPr>
          <a:xfrm>
            <a:off x="755176" y="1238534"/>
            <a:ext cx="4525085" cy="523220"/>
          </a:xfrm>
          <a:prstGeom prst="rect">
            <a:avLst/>
          </a:prstGeom>
        </p:spPr>
        <p:txBody>
          <a:bodyPr wrap="none">
            <a:spAutoFit/>
          </a:bodyPr>
          <a:lstStyle/>
          <a:p>
            <a:r>
              <a:rPr lang="en-US" sz="2800" b="1" dirty="0"/>
              <a:t>Area as a Double integration:</a:t>
            </a:r>
            <a:endParaRPr lang="en-US" sz="2800" dirty="0"/>
          </a:p>
        </p:txBody>
      </p:sp>
      <p:sp>
        <p:nvSpPr>
          <p:cNvPr id="10"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1406006049"/>
              </p:ext>
            </p:extLst>
          </p:nvPr>
        </p:nvGraphicFramePr>
        <p:xfrm>
          <a:off x="2850676" y="2533934"/>
          <a:ext cx="1425742" cy="685800"/>
        </p:xfrm>
        <a:graphic>
          <a:graphicData uri="http://schemas.openxmlformats.org/presentationml/2006/ole">
            <mc:AlternateContent xmlns:mc="http://schemas.openxmlformats.org/markup-compatibility/2006">
              <mc:Choice xmlns:v="urn:schemas-microsoft-com:vml" Requires="v">
                <p:oleObj spid="_x0000_s171072" name="Equation" r:id="rId4" imgW="761669" imgH="368140" progId="Equation.3">
                  <p:embed/>
                </p:oleObj>
              </mc:Choice>
              <mc:Fallback>
                <p:oleObj name="Equation" r:id="rId4" imgW="761669" imgH="368140" progId="Equation.3">
                  <p:embed/>
                  <p:pic>
                    <p:nvPicPr>
                      <p:cNvPr id="0" name="Picture 6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0676" y="2533934"/>
                        <a:ext cx="1425742"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Rectangle 11"/>
          <p:cNvSpPr/>
          <p:nvPr/>
        </p:nvSpPr>
        <p:spPr>
          <a:xfrm>
            <a:off x="755176" y="4236647"/>
            <a:ext cx="7332260" cy="430887"/>
          </a:xfrm>
          <a:prstGeom prst="rect">
            <a:avLst/>
          </a:prstGeom>
        </p:spPr>
        <p:txBody>
          <a:bodyPr wrap="square">
            <a:spAutoFit/>
          </a:bodyPr>
          <a:lstStyle/>
          <a:p>
            <a:r>
              <a:rPr lang="en-US" sz="2200" dirty="0" smtClean="0"/>
              <a:t>Volume V of </a:t>
            </a:r>
            <a:r>
              <a:rPr lang="en-US" sz="2200" dirty="0"/>
              <a:t>region for Cartesian co-ordinates </a:t>
            </a:r>
            <a:r>
              <a:rPr lang="en-US" sz="2200" dirty="0" smtClean="0"/>
              <a:t>:</a:t>
            </a:r>
            <a:endParaRPr lang="en-US" sz="2200" dirty="0"/>
          </a:p>
        </p:txBody>
      </p:sp>
      <p:sp>
        <p:nvSpPr>
          <p:cNvPr id="13" name="Rectangle 12"/>
          <p:cNvSpPr/>
          <p:nvPr/>
        </p:nvSpPr>
        <p:spPr>
          <a:xfrm>
            <a:off x="819434" y="3443853"/>
            <a:ext cx="4729693" cy="523220"/>
          </a:xfrm>
          <a:prstGeom prst="rect">
            <a:avLst/>
          </a:prstGeom>
        </p:spPr>
        <p:txBody>
          <a:bodyPr wrap="none">
            <a:spAutoFit/>
          </a:bodyPr>
          <a:lstStyle/>
          <a:p>
            <a:r>
              <a:rPr lang="en-US" sz="2800" b="1" dirty="0"/>
              <a:t>Volume as a Triple integration:</a:t>
            </a:r>
            <a:endParaRPr lang="en-US" sz="2800" dirty="0"/>
          </a:p>
        </p:txBody>
      </p:sp>
      <p:graphicFrame>
        <p:nvGraphicFramePr>
          <p:cNvPr id="15" name="Object 14"/>
          <p:cNvGraphicFramePr>
            <a:graphicFrameLocks noChangeAspect="1"/>
          </p:cNvGraphicFramePr>
          <p:nvPr>
            <p:extLst>
              <p:ext uri="{D42A27DB-BD31-4B8C-83A1-F6EECF244321}">
                <p14:modId xmlns:p14="http://schemas.microsoft.com/office/powerpoint/2010/main" val="2250732665"/>
              </p:ext>
            </p:extLst>
          </p:nvPr>
        </p:nvGraphicFramePr>
        <p:xfrm>
          <a:off x="2986442" y="4896134"/>
          <a:ext cx="1795463" cy="736600"/>
        </p:xfrm>
        <a:graphic>
          <a:graphicData uri="http://schemas.openxmlformats.org/presentationml/2006/ole">
            <mc:AlternateContent xmlns:mc="http://schemas.openxmlformats.org/markup-compatibility/2006">
              <mc:Choice xmlns:v="urn:schemas-microsoft-com:vml" Requires="v">
                <p:oleObj spid="_x0000_s171073" name="Equation" r:id="rId6" imgW="927000" imgH="380880" progId="Equation.DSMT4">
                  <p:embed/>
                </p:oleObj>
              </mc:Choice>
              <mc:Fallback>
                <p:oleObj name="Equation" r:id="rId6" imgW="927000" imgH="380880" progId="Equation.DSMT4">
                  <p:embed/>
                  <p:pic>
                    <p:nvPicPr>
                      <p:cNvPr id="0" name="Picture 6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6442" y="4896134"/>
                        <a:ext cx="1795463"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440078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2" grpId="0"/>
      <p:bldP spid="1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49991" y="0"/>
            <a:ext cx="7772400" cy="685798"/>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cs typeface="Times New Roman" pitchFamily="18" charset="0"/>
              </a:rPr>
              <a:t>Applications:</a:t>
            </a:r>
            <a:r>
              <a:rPr lang="en-US" sz="3400" b="1" dirty="0">
                <a:cs typeface="Times New Roman" pitchFamily="18" charset="0"/>
              </a:rPr>
              <a:t> </a:t>
            </a:r>
            <a:r>
              <a:rPr lang="en-US" sz="3400" b="1" dirty="0" smtClean="0">
                <a:cs typeface="Times New Roman" pitchFamily="18" charset="0"/>
              </a:rPr>
              <a:t>Centre of Mass (CO 1)</a:t>
            </a:r>
            <a:endParaRPr lang="en-US" sz="3400" b="1" dirty="0"/>
          </a:p>
        </p:txBody>
      </p:sp>
      <p:pic>
        <p:nvPicPr>
          <p:cNvPr id="5"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6" name="Date Placeholder 5"/>
          <p:cNvSpPr>
            <a:spLocks noGrp="1"/>
          </p:cNvSpPr>
          <p:nvPr>
            <p:ph type="dt" sz="half" idx="10"/>
          </p:nvPr>
        </p:nvSpPr>
        <p:spPr>
          <a:xfrm>
            <a:off x="457200" y="6356350"/>
            <a:ext cx="2133600" cy="365125"/>
          </a:xfrm>
        </p:spPr>
        <p:txBody>
          <a:bodyPr/>
          <a:lstStyle/>
          <a:p>
            <a:fld id="{7FE70237-D562-49E3-80E1-C5F5A6A1C348}" type="datetime1">
              <a:rPr lang="en-US" smtClean="0"/>
              <a:t>7/5/2021</a:t>
            </a:fld>
            <a:endParaRPr lang="en-US"/>
          </a:p>
        </p:txBody>
      </p:sp>
      <p:sp>
        <p:nvSpPr>
          <p:cNvPr id="7"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59</a:t>
            </a:fld>
            <a:endParaRPr lang="en-US"/>
          </a:p>
        </p:txBody>
      </p:sp>
      <p:sp>
        <p:nvSpPr>
          <p:cNvPr id="8"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
        <p:nvSpPr>
          <p:cNvPr id="3" name="Rectangle 2"/>
          <p:cNvSpPr/>
          <p:nvPr/>
        </p:nvSpPr>
        <p:spPr>
          <a:xfrm>
            <a:off x="755176" y="1924334"/>
            <a:ext cx="6705600" cy="430887"/>
          </a:xfrm>
          <a:prstGeom prst="rect">
            <a:avLst/>
          </a:prstGeom>
        </p:spPr>
        <p:txBody>
          <a:bodyPr wrap="square">
            <a:spAutoFit/>
          </a:bodyPr>
          <a:lstStyle/>
          <a:p>
            <a:r>
              <a:rPr lang="en-US" sz="2200" dirty="0" smtClean="0"/>
              <a:t>For a region R of a lamina with given density:</a:t>
            </a:r>
            <a:endParaRPr lang="en-US" sz="2200" dirty="0"/>
          </a:p>
        </p:txBody>
      </p:sp>
      <p:sp>
        <p:nvSpPr>
          <p:cNvPr id="9" name="Rectangle 8"/>
          <p:cNvSpPr/>
          <p:nvPr/>
        </p:nvSpPr>
        <p:spPr>
          <a:xfrm>
            <a:off x="755176" y="1238534"/>
            <a:ext cx="2500043" cy="523220"/>
          </a:xfrm>
          <a:prstGeom prst="rect">
            <a:avLst/>
          </a:prstGeom>
        </p:spPr>
        <p:txBody>
          <a:bodyPr wrap="none">
            <a:spAutoFit/>
          </a:bodyPr>
          <a:lstStyle/>
          <a:p>
            <a:r>
              <a:rPr lang="en-US" sz="2800" b="1" dirty="0" smtClean="0"/>
              <a:t>Centre of mass:</a:t>
            </a:r>
            <a:endParaRPr lang="en-US" sz="2800" dirty="0"/>
          </a:p>
        </p:txBody>
      </p:sp>
      <p:sp>
        <p:nvSpPr>
          <p:cNvPr id="10"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6" name="Object 15"/>
          <p:cNvGraphicFramePr>
            <a:graphicFrameLocks noChangeAspect="1"/>
          </p:cNvGraphicFramePr>
          <p:nvPr>
            <p:extLst>
              <p:ext uri="{D42A27DB-BD31-4B8C-83A1-F6EECF244321}">
                <p14:modId xmlns:p14="http://schemas.microsoft.com/office/powerpoint/2010/main" val="3063674498"/>
              </p:ext>
            </p:extLst>
          </p:nvPr>
        </p:nvGraphicFramePr>
        <p:xfrm>
          <a:off x="1066800" y="2514600"/>
          <a:ext cx="3678237" cy="676275"/>
        </p:xfrm>
        <a:graphic>
          <a:graphicData uri="http://schemas.openxmlformats.org/presentationml/2006/ole">
            <mc:AlternateContent xmlns:mc="http://schemas.openxmlformats.org/markup-compatibility/2006">
              <mc:Choice xmlns:v="urn:schemas-microsoft-com:vml" Requires="v">
                <p:oleObj spid="_x0000_s166022" name="Equation" r:id="rId4" imgW="2006280" imgH="368280" progId="Equation.DSMT4">
                  <p:embed/>
                </p:oleObj>
              </mc:Choice>
              <mc:Fallback>
                <p:oleObj name="Equation" r:id="rId4" imgW="2006280" imgH="368280" progId="Equation.DSMT4">
                  <p:embed/>
                  <p:pic>
                    <p:nvPicPr>
                      <p:cNvPr id="0" name="Picture 1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2514600"/>
                        <a:ext cx="3678237" cy="676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365497823"/>
              </p:ext>
            </p:extLst>
          </p:nvPr>
        </p:nvGraphicFramePr>
        <p:xfrm>
          <a:off x="1082201" y="3276600"/>
          <a:ext cx="6378575" cy="676275"/>
        </p:xfrm>
        <a:graphic>
          <a:graphicData uri="http://schemas.openxmlformats.org/presentationml/2006/ole">
            <mc:AlternateContent xmlns:mc="http://schemas.openxmlformats.org/markup-compatibility/2006">
              <mc:Choice xmlns:v="urn:schemas-microsoft-com:vml" Requires="v">
                <p:oleObj spid="_x0000_s166023" name="Equation" r:id="rId6" imgW="3479760" imgH="368280" progId="Equation.DSMT4">
                  <p:embed/>
                </p:oleObj>
              </mc:Choice>
              <mc:Fallback>
                <p:oleObj name="Equation" r:id="rId6" imgW="3479760" imgH="368280" progId="Equation.DSMT4">
                  <p:embed/>
                  <p:pic>
                    <p:nvPicPr>
                      <p:cNvPr id="0" name="Picture 13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2201" y="3276600"/>
                        <a:ext cx="6378575" cy="676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900962108"/>
              </p:ext>
            </p:extLst>
          </p:nvPr>
        </p:nvGraphicFramePr>
        <p:xfrm>
          <a:off x="1111250" y="4114800"/>
          <a:ext cx="6356350" cy="676275"/>
        </p:xfrm>
        <a:graphic>
          <a:graphicData uri="http://schemas.openxmlformats.org/presentationml/2006/ole">
            <mc:AlternateContent xmlns:mc="http://schemas.openxmlformats.org/markup-compatibility/2006">
              <mc:Choice xmlns:v="urn:schemas-microsoft-com:vml" Requires="v">
                <p:oleObj spid="_x0000_s166024" name="Equation" r:id="rId8" imgW="3466800" imgH="368280" progId="Equation.DSMT4">
                  <p:embed/>
                </p:oleObj>
              </mc:Choice>
              <mc:Fallback>
                <p:oleObj name="Equation" r:id="rId8" imgW="3466800" imgH="368280" progId="Equation.DSMT4">
                  <p:embed/>
                  <p:pic>
                    <p:nvPicPr>
                      <p:cNvPr id="0" name="Picture 13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11250" y="4114800"/>
                        <a:ext cx="6356350" cy="676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3124855782"/>
              </p:ext>
            </p:extLst>
          </p:nvPr>
        </p:nvGraphicFramePr>
        <p:xfrm>
          <a:off x="1069975" y="4876800"/>
          <a:ext cx="4889500" cy="887413"/>
        </p:xfrm>
        <a:graphic>
          <a:graphicData uri="http://schemas.openxmlformats.org/presentationml/2006/ole">
            <mc:AlternateContent xmlns:mc="http://schemas.openxmlformats.org/markup-compatibility/2006">
              <mc:Choice xmlns:v="urn:schemas-microsoft-com:vml" Requires="v">
                <p:oleObj spid="_x0000_s166025" name="Equation" r:id="rId10" imgW="2666880" imgH="482400" progId="Equation.DSMT4">
                  <p:embed/>
                </p:oleObj>
              </mc:Choice>
              <mc:Fallback>
                <p:oleObj name="Equation" r:id="rId10" imgW="2666880" imgH="482400" progId="Equation.DSMT4">
                  <p:embed/>
                  <p:pic>
                    <p:nvPicPr>
                      <p:cNvPr id="0" name="Picture 13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69975" y="4876800"/>
                        <a:ext cx="4889500" cy="887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5895457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t>Program Outcomes (PO)</a:t>
            </a:r>
            <a:endParaRPr kumimoji="0" lang="en-US" sz="3400" b="1"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1" name="Rectangle 10"/>
          <p:cNvSpPr/>
          <p:nvPr/>
        </p:nvSpPr>
        <p:spPr>
          <a:xfrm>
            <a:off x="685800" y="762000"/>
            <a:ext cx="8077200" cy="5509200"/>
          </a:xfrm>
          <a:prstGeom prst="rect">
            <a:avLst/>
          </a:prstGeom>
        </p:spPr>
        <p:txBody>
          <a:bodyPr wrap="square">
            <a:spAutoFit/>
          </a:bodyPr>
          <a:lstStyle/>
          <a:p>
            <a:pPr marL="342900" indent="-342900" algn="just">
              <a:buAutoNum type="arabicPeriod"/>
            </a:pPr>
            <a:r>
              <a:rPr lang="en-US" sz="2200" b="1" dirty="0" smtClean="0"/>
              <a:t>Engineering knowledge: </a:t>
            </a:r>
            <a:r>
              <a:rPr lang="en-US" sz="2200" dirty="0" smtClean="0"/>
              <a:t>Apply the knowledge of mathematics, science, engineering fundamentals, and an engineering specialization to the solution of complex engineering problems. </a:t>
            </a:r>
          </a:p>
          <a:p>
            <a:pPr marL="342900" indent="-342900" algn="just"/>
            <a:r>
              <a:rPr lang="en-US" sz="2200" b="1" dirty="0" smtClean="0"/>
              <a:t>2. Problem analysis: </a:t>
            </a:r>
            <a:r>
              <a:rPr lang="en-US" sz="2200" dirty="0" smtClean="0"/>
              <a:t>Identify, formulate, review research literature, and analyze complex engineering problems reaching substantiated conclusions using first principles of mathematics, natural sciences, and engineering sciences. </a:t>
            </a:r>
          </a:p>
          <a:p>
            <a:pPr marL="342900" indent="-342900" algn="just"/>
            <a:r>
              <a:rPr lang="en-US" sz="2200" b="1" dirty="0" smtClean="0"/>
              <a:t>3. Design/development of solutions: </a:t>
            </a:r>
            <a:r>
              <a:rPr lang="en-US" sz="2200" dirty="0" smtClean="0"/>
              <a:t>Design solutions for complex engineering problems and design system components or processes that meet the specified needs with appropriate consideration for the public health and safety, and the cultural, societal, and environmental considerations.</a:t>
            </a:r>
          </a:p>
          <a:p>
            <a:pPr marL="342900" indent="-342900" algn="just"/>
            <a:r>
              <a:rPr lang="en-US" sz="2200" b="1" dirty="0" smtClean="0"/>
              <a:t>4. Conduct investigations of complex problems: </a:t>
            </a:r>
            <a:r>
              <a:rPr lang="en-US" sz="2200" dirty="0" smtClean="0"/>
              <a:t>Use research-based knowledge and research methods including design of experiments, analysis and interpretation of data, and synthesis of the information to provide valid conclusions. </a:t>
            </a:r>
          </a:p>
        </p:txBody>
      </p:sp>
      <p:sp>
        <p:nvSpPr>
          <p:cNvPr id="9" name="Date Placeholder 5"/>
          <p:cNvSpPr>
            <a:spLocks noGrp="1"/>
          </p:cNvSpPr>
          <p:nvPr>
            <p:ph type="dt" sz="half" idx="10"/>
          </p:nvPr>
        </p:nvSpPr>
        <p:spPr>
          <a:xfrm>
            <a:off x="457200" y="6356350"/>
            <a:ext cx="2133600" cy="365125"/>
          </a:xfrm>
        </p:spPr>
        <p:txBody>
          <a:bodyPr/>
          <a:lstStyle/>
          <a:p>
            <a:fld id="{BE7C2C1B-AD5C-4BDA-B5B6-84912EE07387}" type="datetime1">
              <a:rPr lang="en-US" smtClean="0"/>
              <a:t>7/5/2021</a:t>
            </a:fld>
            <a:endParaRPr lang="en-US"/>
          </a:p>
        </p:txBody>
      </p:sp>
      <p:sp>
        <p:nvSpPr>
          <p:cNvPr id="10"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6</a:t>
            </a:fld>
            <a:endParaRPr lang="en-US"/>
          </a:p>
        </p:txBody>
      </p:sp>
      <p:sp>
        <p:nvSpPr>
          <p:cNvPr id="12"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Tree>
    <p:extLst>
      <p:ext uri="{BB962C8B-B14F-4D97-AF65-F5344CB8AC3E}">
        <p14:creationId xmlns:p14="http://schemas.microsoft.com/office/powerpoint/2010/main" val="41461165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216" y="724524"/>
            <a:ext cx="1640962" cy="523220"/>
          </a:xfrm>
          <a:prstGeom prst="rect">
            <a:avLst/>
          </a:prstGeom>
          <a:noFill/>
        </p:spPr>
        <p:txBody>
          <a:bodyPr wrap="none" rtlCol="0">
            <a:spAutoFit/>
          </a:bodyPr>
          <a:lstStyle/>
          <a:p>
            <a:r>
              <a:rPr lang="en-US" sz="2800" b="1" dirty="0" smtClean="0"/>
              <a:t>Question:</a:t>
            </a:r>
            <a:endParaRPr lang="en-US" sz="2800" b="1" dirty="0"/>
          </a:p>
        </p:txBody>
      </p:sp>
      <p:sp>
        <p:nvSpPr>
          <p:cNvPr id="7" name="TextBox 6"/>
          <p:cNvSpPr txBox="1"/>
          <p:nvPr/>
        </p:nvSpPr>
        <p:spPr>
          <a:xfrm>
            <a:off x="115617" y="1640542"/>
            <a:ext cx="1524776" cy="523220"/>
          </a:xfrm>
          <a:prstGeom prst="rect">
            <a:avLst/>
          </a:prstGeom>
          <a:noFill/>
        </p:spPr>
        <p:txBody>
          <a:bodyPr wrap="none" rtlCol="0">
            <a:spAutoFit/>
          </a:bodyPr>
          <a:lstStyle/>
          <a:p>
            <a:r>
              <a:rPr lang="en-US" sz="2800" b="1" dirty="0" smtClean="0"/>
              <a:t>Solution:</a:t>
            </a:r>
            <a:endParaRPr lang="en-US" sz="2800" b="1" dirty="0"/>
          </a:p>
        </p:txBody>
      </p:sp>
      <p:sp>
        <p:nvSpPr>
          <p:cNvPr id="10"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Example 1</a:t>
            </a:r>
            <a:endParaRPr lang="en-US" sz="3400" b="1" dirty="0"/>
          </a:p>
        </p:txBody>
      </p:sp>
      <p:pic>
        <p:nvPicPr>
          <p:cNvPr id="13"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4" name="Date Placeholder 5"/>
          <p:cNvSpPr>
            <a:spLocks noGrp="1"/>
          </p:cNvSpPr>
          <p:nvPr>
            <p:ph type="dt" sz="half" idx="10"/>
          </p:nvPr>
        </p:nvSpPr>
        <p:spPr>
          <a:xfrm>
            <a:off x="457200" y="6356350"/>
            <a:ext cx="2133600" cy="365125"/>
          </a:xfrm>
        </p:spPr>
        <p:txBody>
          <a:bodyPr/>
          <a:lstStyle/>
          <a:p>
            <a:fld id="{87EF93EE-0CEF-4B1A-A011-FDA0224D5061}" type="datetime1">
              <a:rPr lang="en-US" smtClean="0"/>
              <a:t>7/5/2021</a:t>
            </a:fld>
            <a:endParaRPr lang="en-US"/>
          </a:p>
        </p:txBody>
      </p:sp>
      <p:sp>
        <p:nvSpPr>
          <p:cNvPr id="15"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60</a:t>
            </a:fld>
            <a:endParaRPr lang="en-US"/>
          </a:p>
        </p:txBody>
      </p:sp>
      <p:sp>
        <p:nvSpPr>
          <p:cNvPr id="16"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2004881340"/>
              </p:ext>
            </p:extLst>
          </p:nvPr>
        </p:nvGraphicFramePr>
        <p:xfrm>
          <a:off x="112205" y="1143000"/>
          <a:ext cx="8280400" cy="412750"/>
        </p:xfrm>
        <a:graphic>
          <a:graphicData uri="http://schemas.openxmlformats.org/presentationml/2006/ole">
            <mc:AlternateContent xmlns:mc="http://schemas.openxmlformats.org/markup-compatibility/2006">
              <mc:Choice xmlns:v="urn:schemas-microsoft-com:vml" Requires="v">
                <p:oleObj spid="_x0000_s167118" name="Equation" r:id="rId4" imgW="4012920" imgH="228600" progId="Equation.DSMT4">
                  <p:embed/>
                </p:oleObj>
              </mc:Choice>
              <mc:Fallback>
                <p:oleObj name="Equation" r:id="rId4" imgW="4012920" imgH="228600" progId="Equation.DSMT4">
                  <p:embed/>
                  <p:pic>
                    <p:nvPicPr>
                      <p:cNvPr id="0" name="Picture 2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205" y="1143000"/>
                        <a:ext cx="8280400" cy="412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2219219735"/>
              </p:ext>
            </p:extLst>
          </p:nvPr>
        </p:nvGraphicFramePr>
        <p:xfrm>
          <a:off x="2060812" y="1750218"/>
          <a:ext cx="2871788" cy="827087"/>
        </p:xfrm>
        <a:graphic>
          <a:graphicData uri="http://schemas.openxmlformats.org/presentationml/2006/ole">
            <mc:AlternateContent xmlns:mc="http://schemas.openxmlformats.org/markup-compatibility/2006">
              <mc:Choice xmlns:v="urn:schemas-microsoft-com:vml" Requires="v">
                <p:oleObj spid="_x0000_s167119" name="Equation" r:id="rId6" imgW="1409400" imgH="457200" progId="Equation.DSMT4">
                  <p:embed/>
                </p:oleObj>
              </mc:Choice>
              <mc:Fallback>
                <p:oleObj name="Equation" r:id="rId6" imgW="1409400" imgH="457200" progId="Equation.DSMT4">
                  <p:embed/>
                  <p:pic>
                    <p:nvPicPr>
                      <p:cNvPr id="0" name="Picture 20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60812" y="1750218"/>
                        <a:ext cx="2871788" cy="827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1715809364"/>
              </p:ext>
            </p:extLst>
          </p:nvPr>
        </p:nvGraphicFramePr>
        <p:xfrm>
          <a:off x="457200" y="2590800"/>
          <a:ext cx="3881438" cy="781050"/>
        </p:xfrm>
        <a:graphic>
          <a:graphicData uri="http://schemas.openxmlformats.org/presentationml/2006/ole">
            <mc:AlternateContent xmlns:mc="http://schemas.openxmlformats.org/markup-compatibility/2006">
              <mc:Choice xmlns:v="urn:schemas-microsoft-com:vml" Requires="v">
                <p:oleObj spid="_x0000_s167120" name="Equation" r:id="rId8" imgW="1904760" imgH="431640" progId="Equation.DSMT4">
                  <p:embed/>
                </p:oleObj>
              </mc:Choice>
              <mc:Fallback>
                <p:oleObj name="Equation" r:id="rId8" imgW="1904760" imgH="431640" progId="Equation.DSMT4">
                  <p:embed/>
                  <p:pic>
                    <p:nvPicPr>
                      <p:cNvPr id="0" name="Picture 20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00" y="2590800"/>
                        <a:ext cx="3881438" cy="781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068353642"/>
              </p:ext>
            </p:extLst>
          </p:nvPr>
        </p:nvGraphicFramePr>
        <p:xfrm>
          <a:off x="735012" y="4648200"/>
          <a:ext cx="1425575" cy="685800"/>
        </p:xfrm>
        <a:graphic>
          <a:graphicData uri="http://schemas.openxmlformats.org/presentationml/2006/ole">
            <mc:AlternateContent xmlns:mc="http://schemas.openxmlformats.org/markup-compatibility/2006">
              <mc:Choice xmlns:v="urn:schemas-microsoft-com:vml" Requires="v">
                <p:oleObj spid="_x0000_s167121" name="Equation" r:id="rId10" imgW="761669" imgH="368140" progId="Equation.3">
                  <p:embed/>
                </p:oleObj>
              </mc:Choice>
              <mc:Fallback>
                <p:oleObj name="Equation" r:id="rId10" imgW="761669" imgH="368140" progId="Equation.3">
                  <p:embed/>
                  <p:pic>
                    <p:nvPicPr>
                      <p:cNvPr id="0" name="Picture 20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5012" y="4648200"/>
                        <a:ext cx="1425575"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725325803"/>
              </p:ext>
            </p:extLst>
          </p:nvPr>
        </p:nvGraphicFramePr>
        <p:xfrm>
          <a:off x="2286000" y="4495800"/>
          <a:ext cx="1319212" cy="873125"/>
        </p:xfrm>
        <a:graphic>
          <a:graphicData uri="http://schemas.openxmlformats.org/presentationml/2006/ole">
            <mc:AlternateContent xmlns:mc="http://schemas.openxmlformats.org/markup-compatibility/2006">
              <mc:Choice xmlns:v="urn:schemas-microsoft-com:vml" Requires="v">
                <p:oleObj spid="_x0000_s167122" name="Equation" r:id="rId12" imgW="647640" imgH="482400" progId="Equation.DSMT4">
                  <p:embed/>
                </p:oleObj>
              </mc:Choice>
              <mc:Fallback>
                <p:oleObj name="Equation" r:id="rId12" imgW="647640" imgH="482400" progId="Equation.DSMT4">
                  <p:embed/>
                  <p:pic>
                    <p:nvPicPr>
                      <p:cNvPr id="0" name="Picture 20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0" y="4495800"/>
                        <a:ext cx="1319212" cy="873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329940995"/>
              </p:ext>
            </p:extLst>
          </p:nvPr>
        </p:nvGraphicFramePr>
        <p:xfrm>
          <a:off x="379413" y="3581400"/>
          <a:ext cx="4191000" cy="781050"/>
        </p:xfrm>
        <a:graphic>
          <a:graphicData uri="http://schemas.openxmlformats.org/presentationml/2006/ole">
            <mc:AlternateContent xmlns:mc="http://schemas.openxmlformats.org/markup-compatibility/2006">
              <mc:Choice xmlns:v="urn:schemas-microsoft-com:vml" Requires="v">
                <p:oleObj spid="_x0000_s167123" name="Equation" r:id="rId14" imgW="2057400" imgH="431640" progId="Equation.DSMT4">
                  <p:embed/>
                </p:oleObj>
              </mc:Choice>
              <mc:Fallback>
                <p:oleObj name="Equation" r:id="rId14" imgW="2057400" imgH="431640" progId="Equation.DSMT4">
                  <p:embed/>
                  <p:pic>
                    <p:nvPicPr>
                      <p:cNvPr id="0" name="Picture 20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9413" y="3581400"/>
                        <a:ext cx="4191000" cy="781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66949" name="Picture 3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181599" y="2613001"/>
            <a:ext cx="3962401" cy="3559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730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6949"/>
                                        </p:tgtEl>
                                        <p:attrNameLst>
                                          <p:attrName>style.visibility</p:attrName>
                                        </p:attrNameLst>
                                      </p:cBhvr>
                                      <p:to>
                                        <p:strVal val="visible"/>
                                      </p:to>
                                    </p:set>
                                    <p:animEffect transition="in" filter="fade">
                                      <p:cBhvr>
                                        <p:cTn id="27" dur="500"/>
                                        <p:tgtEl>
                                          <p:spTgt spid="16694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Example </a:t>
            </a:r>
            <a:r>
              <a:rPr lang="en-US" sz="3400" b="1" dirty="0" smtClean="0">
                <a:cs typeface="Times New Roman" pitchFamily="18" charset="0"/>
              </a:rPr>
              <a:t>1 </a:t>
            </a:r>
            <a:r>
              <a:rPr lang="en-US" sz="3400" b="1" dirty="0" err="1" smtClean="0">
                <a:cs typeface="Times New Roman" pitchFamily="18" charset="0"/>
              </a:rPr>
              <a:t>Contd</a:t>
            </a:r>
            <a:r>
              <a:rPr lang="en-US" sz="3400" b="1" dirty="0" smtClean="0">
                <a:cs typeface="Times New Roman" pitchFamily="18" charset="0"/>
              </a:rPr>
              <a:t>…</a:t>
            </a:r>
            <a:endParaRPr lang="en-US" sz="3400" b="1" dirty="0"/>
          </a:p>
        </p:txBody>
      </p:sp>
      <p:pic>
        <p:nvPicPr>
          <p:cNvPr id="13"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4" name="Date Placeholder 5"/>
          <p:cNvSpPr>
            <a:spLocks noGrp="1"/>
          </p:cNvSpPr>
          <p:nvPr>
            <p:ph type="dt" sz="half" idx="10"/>
          </p:nvPr>
        </p:nvSpPr>
        <p:spPr>
          <a:xfrm>
            <a:off x="457200" y="6356350"/>
            <a:ext cx="2133600" cy="365125"/>
          </a:xfrm>
        </p:spPr>
        <p:txBody>
          <a:bodyPr/>
          <a:lstStyle/>
          <a:p>
            <a:fld id="{453E291E-7F64-4EA9-9952-5802585486D1}" type="datetime1">
              <a:rPr lang="en-US" smtClean="0"/>
              <a:t>7/5/2021</a:t>
            </a:fld>
            <a:endParaRPr lang="en-US"/>
          </a:p>
        </p:txBody>
      </p:sp>
      <p:sp>
        <p:nvSpPr>
          <p:cNvPr id="15"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61</a:t>
            </a:fld>
            <a:endParaRPr lang="en-US"/>
          </a:p>
        </p:txBody>
      </p:sp>
      <p:sp>
        <p:nvSpPr>
          <p:cNvPr id="16"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graphicFrame>
        <p:nvGraphicFramePr>
          <p:cNvPr id="12" name="Object 11"/>
          <p:cNvGraphicFramePr>
            <a:graphicFrameLocks noChangeAspect="1"/>
          </p:cNvGraphicFramePr>
          <p:nvPr>
            <p:extLst>
              <p:ext uri="{D42A27DB-BD31-4B8C-83A1-F6EECF244321}">
                <p14:modId xmlns:p14="http://schemas.microsoft.com/office/powerpoint/2010/main" val="3506854549"/>
              </p:ext>
            </p:extLst>
          </p:nvPr>
        </p:nvGraphicFramePr>
        <p:xfrm>
          <a:off x="1306513" y="1066800"/>
          <a:ext cx="1603375" cy="873125"/>
        </p:xfrm>
        <a:graphic>
          <a:graphicData uri="http://schemas.openxmlformats.org/presentationml/2006/ole">
            <mc:AlternateContent xmlns:mc="http://schemas.openxmlformats.org/markup-compatibility/2006">
              <mc:Choice xmlns:v="urn:schemas-microsoft-com:vml" Requires="v">
                <p:oleObj spid="_x0000_s168243" name="Equation" r:id="rId4" imgW="787320" imgH="482400" progId="Equation.DSMT4">
                  <p:embed/>
                </p:oleObj>
              </mc:Choice>
              <mc:Fallback>
                <p:oleObj name="Equation" r:id="rId4" imgW="787320" imgH="482400" progId="Equation.DSMT4">
                  <p:embed/>
                  <p:pic>
                    <p:nvPicPr>
                      <p:cNvPr id="0" name="Picture 3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6513" y="1066800"/>
                        <a:ext cx="1603375" cy="873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93688542"/>
              </p:ext>
            </p:extLst>
          </p:nvPr>
        </p:nvGraphicFramePr>
        <p:xfrm>
          <a:off x="3290888" y="1120775"/>
          <a:ext cx="1422400" cy="919163"/>
        </p:xfrm>
        <a:graphic>
          <a:graphicData uri="http://schemas.openxmlformats.org/presentationml/2006/ole">
            <mc:AlternateContent xmlns:mc="http://schemas.openxmlformats.org/markup-compatibility/2006">
              <mc:Choice xmlns:v="urn:schemas-microsoft-com:vml" Requires="v">
                <p:oleObj spid="_x0000_s168244" name="Equation" r:id="rId6" imgW="698400" imgH="507960" progId="Equation.DSMT4">
                  <p:embed/>
                </p:oleObj>
              </mc:Choice>
              <mc:Fallback>
                <p:oleObj name="Equation" r:id="rId6" imgW="698400" imgH="507960" progId="Equation.DSMT4">
                  <p:embed/>
                  <p:pic>
                    <p:nvPicPr>
                      <p:cNvPr id="0" name="Picture 30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90888" y="1120775"/>
                        <a:ext cx="1422400" cy="919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848464280"/>
              </p:ext>
            </p:extLst>
          </p:nvPr>
        </p:nvGraphicFramePr>
        <p:xfrm>
          <a:off x="1790700" y="2209800"/>
          <a:ext cx="1652588" cy="919163"/>
        </p:xfrm>
        <a:graphic>
          <a:graphicData uri="http://schemas.openxmlformats.org/presentationml/2006/ole">
            <mc:AlternateContent xmlns:mc="http://schemas.openxmlformats.org/markup-compatibility/2006">
              <mc:Choice xmlns:v="urn:schemas-microsoft-com:vml" Requires="v">
                <p:oleObj spid="_x0000_s168245" name="Equation" r:id="rId8" imgW="812520" imgH="507960" progId="Equation.DSMT4">
                  <p:embed/>
                </p:oleObj>
              </mc:Choice>
              <mc:Fallback>
                <p:oleObj name="Equation" r:id="rId8" imgW="812520" imgH="507960" progId="Equation.DSMT4">
                  <p:embed/>
                  <p:pic>
                    <p:nvPicPr>
                      <p:cNvPr id="0" name="Picture 30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90700" y="2209800"/>
                        <a:ext cx="1652588" cy="919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3883325311"/>
              </p:ext>
            </p:extLst>
          </p:nvPr>
        </p:nvGraphicFramePr>
        <p:xfrm>
          <a:off x="1955800" y="3254375"/>
          <a:ext cx="1654175" cy="919163"/>
        </p:xfrm>
        <a:graphic>
          <a:graphicData uri="http://schemas.openxmlformats.org/presentationml/2006/ole">
            <mc:AlternateContent xmlns:mc="http://schemas.openxmlformats.org/markup-compatibility/2006">
              <mc:Choice xmlns:v="urn:schemas-microsoft-com:vml" Requires="v">
                <p:oleObj spid="_x0000_s168246" name="Equation" r:id="rId10" imgW="812520" imgH="507960" progId="Equation.DSMT4">
                  <p:embed/>
                </p:oleObj>
              </mc:Choice>
              <mc:Fallback>
                <p:oleObj name="Equation" r:id="rId10" imgW="812520" imgH="507960" progId="Equation.DSMT4">
                  <p:embed/>
                  <p:pic>
                    <p:nvPicPr>
                      <p:cNvPr id="0" name="Picture 30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55800" y="3254375"/>
                        <a:ext cx="1654175" cy="919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2307905487"/>
              </p:ext>
            </p:extLst>
          </p:nvPr>
        </p:nvGraphicFramePr>
        <p:xfrm>
          <a:off x="2085975" y="4411663"/>
          <a:ext cx="1292225" cy="781050"/>
        </p:xfrm>
        <a:graphic>
          <a:graphicData uri="http://schemas.openxmlformats.org/presentationml/2006/ole">
            <mc:AlternateContent xmlns:mc="http://schemas.openxmlformats.org/markup-compatibility/2006">
              <mc:Choice xmlns:v="urn:schemas-microsoft-com:vml" Requires="v">
                <p:oleObj spid="_x0000_s168247" name="Equation" r:id="rId12" imgW="634680" imgH="431640" progId="Equation.DSMT4">
                  <p:embed/>
                </p:oleObj>
              </mc:Choice>
              <mc:Fallback>
                <p:oleObj name="Equation" r:id="rId12" imgW="634680" imgH="431640" progId="Equation.DSMT4">
                  <p:embed/>
                  <p:pic>
                    <p:nvPicPr>
                      <p:cNvPr id="0" name="Picture 30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85975" y="4411663"/>
                        <a:ext cx="1292225" cy="781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2738785093"/>
              </p:ext>
            </p:extLst>
          </p:nvPr>
        </p:nvGraphicFramePr>
        <p:xfrm>
          <a:off x="1946275" y="5292725"/>
          <a:ext cx="750888" cy="711200"/>
        </p:xfrm>
        <a:graphic>
          <a:graphicData uri="http://schemas.openxmlformats.org/presentationml/2006/ole">
            <mc:AlternateContent xmlns:mc="http://schemas.openxmlformats.org/markup-compatibility/2006">
              <mc:Choice xmlns:v="urn:schemas-microsoft-com:vml" Requires="v">
                <p:oleObj spid="_x0000_s168248" name="Equation" r:id="rId14" imgW="368280" imgH="393480" progId="Equation.DSMT4">
                  <p:embed/>
                </p:oleObj>
              </mc:Choice>
              <mc:Fallback>
                <p:oleObj name="Equation" r:id="rId14" imgW="368280" imgH="393480" progId="Equation.DSMT4">
                  <p:embed/>
                  <p:pic>
                    <p:nvPicPr>
                      <p:cNvPr id="0" name="Picture 30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46275" y="5292725"/>
                        <a:ext cx="750888" cy="711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16310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216" y="724524"/>
            <a:ext cx="1640962" cy="523220"/>
          </a:xfrm>
          <a:prstGeom prst="rect">
            <a:avLst/>
          </a:prstGeom>
          <a:noFill/>
        </p:spPr>
        <p:txBody>
          <a:bodyPr wrap="none" rtlCol="0">
            <a:spAutoFit/>
          </a:bodyPr>
          <a:lstStyle/>
          <a:p>
            <a:r>
              <a:rPr lang="en-US" sz="2800" b="1" dirty="0" smtClean="0"/>
              <a:t>Question:</a:t>
            </a:r>
            <a:endParaRPr lang="en-US" sz="2800" b="1" dirty="0"/>
          </a:p>
        </p:txBody>
      </p:sp>
      <p:sp>
        <p:nvSpPr>
          <p:cNvPr id="7" name="TextBox 6"/>
          <p:cNvSpPr txBox="1"/>
          <p:nvPr/>
        </p:nvSpPr>
        <p:spPr>
          <a:xfrm>
            <a:off x="115617" y="1640542"/>
            <a:ext cx="1524776" cy="523220"/>
          </a:xfrm>
          <a:prstGeom prst="rect">
            <a:avLst/>
          </a:prstGeom>
          <a:noFill/>
        </p:spPr>
        <p:txBody>
          <a:bodyPr wrap="none" rtlCol="0">
            <a:spAutoFit/>
          </a:bodyPr>
          <a:lstStyle/>
          <a:p>
            <a:r>
              <a:rPr lang="en-US" sz="2800" b="1" dirty="0" smtClean="0"/>
              <a:t>Solution:</a:t>
            </a:r>
            <a:endParaRPr lang="en-US" sz="2800" b="1" dirty="0"/>
          </a:p>
        </p:txBody>
      </p:sp>
      <p:sp>
        <p:nvSpPr>
          <p:cNvPr id="10"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Example </a:t>
            </a:r>
            <a:r>
              <a:rPr lang="en-US" sz="3400" b="1" dirty="0" smtClean="0">
                <a:cs typeface="Times New Roman" pitchFamily="18" charset="0"/>
              </a:rPr>
              <a:t>2</a:t>
            </a:r>
            <a:endParaRPr lang="en-US" sz="3400" b="1" dirty="0"/>
          </a:p>
        </p:txBody>
      </p:sp>
      <p:pic>
        <p:nvPicPr>
          <p:cNvPr id="13"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4" name="Date Placeholder 5"/>
          <p:cNvSpPr>
            <a:spLocks noGrp="1"/>
          </p:cNvSpPr>
          <p:nvPr>
            <p:ph type="dt" sz="half" idx="10"/>
          </p:nvPr>
        </p:nvSpPr>
        <p:spPr>
          <a:xfrm>
            <a:off x="457200" y="6356350"/>
            <a:ext cx="2133600" cy="365125"/>
          </a:xfrm>
        </p:spPr>
        <p:txBody>
          <a:bodyPr/>
          <a:lstStyle/>
          <a:p>
            <a:fld id="{556ED2FD-0248-4476-B42E-3948F99FD72B}" type="datetime1">
              <a:rPr lang="en-US" smtClean="0"/>
              <a:t>7/5/2021</a:t>
            </a:fld>
            <a:endParaRPr lang="en-US"/>
          </a:p>
        </p:txBody>
      </p:sp>
      <p:sp>
        <p:nvSpPr>
          <p:cNvPr id="15"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62</a:t>
            </a:fld>
            <a:endParaRPr lang="en-US"/>
          </a:p>
        </p:txBody>
      </p:sp>
      <p:sp>
        <p:nvSpPr>
          <p:cNvPr id="16"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1927132507"/>
              </p:ext>
            </p:extLst>
          </p:nvPr>
        </p:nvGraphicFramePr>
        <p:xfrm>
          <a:off x="115617" y="1227792"/>
          <a:ext cx="8855075" cy="412750"/>
        </p:xfrm>
        <a:graphic>
          <a:graphicData uri="http://schemas.openxmlformats.org/presentationml/2006/ole">
            <mc:AlternateContent xmlns:mc="http://schemas.openxmlformats.org/markup-compatibility/2006">
              <mc:Choice xmlns:v="urn:schemas-microsoft-com:vml" Requires="v">
                <p:oleObj spid="_x0000_s169151" name="Equation" r:id="rId4" imgW="4292280" imgH="228600" progId="Equation.DSMT4">
                  <p:embed/>
                </p:oleObj>
              </mc:Choice>
              <mc:Fallback>
                <p:oleObj name="Equation" r:id="rId4" imgW="4292280" imgH="228600" progId="Equation.DSMT4">
                  <p:embed/>
                  <p:pic>
                    <p:nvPicPr>
                      <p:cNvPr id="0" name="Picture 18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617" y="1227792"/>
                        <a:ext cx="8855075" cy="412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1004885599"/>
              </p:ext>
            </p:extLst>
          </p:nvPr>
        </p:nvGraphicFramePr>
        <p:xfrm>
          <a:off x="1752600" y="1828800"/>
          <a:ext cx="2095500" cy="1217612"/>
        </p:xfrm>
        <a:graphic>
          <a:graphicData uri="http://schemas.openxmlformats.org/presentationml/2006/ole">
            <mc:AlternateContent xmlns:mc="http://schemas.openxmlformats.org/markup-compatibility/2006">
              <mc:Choice xmlns:v="urn:schemas-microsoft-com:vml" Requires="v">
                <p:oleObj spid="_x0000_s169152" name="Equation" r:id="rId6" imgW="1028520" imgH="672840" progId="Equation.DSMT4">
                  <p:embed/>
                </p:oleObj>
              </mc:Choice>
              <mc:Fallback>
                <p:oleObj name="Equation" r:id="rId6" imgW="1028520" imgH="672840" progId="Equation.DSMT4">
                  <p:embed/>
                  <p:pic>
                    <p:nvPicPr>
                      <p:cNvPr id="0" name="Picture 18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2600" y="1828800"/>
                        <a:ext cx="2095500" cy="1217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4055272242"/>
              </p:ext>
            </p:extLst>
          </p:nvPr>
        </p:nvGraphicFramePr>
        <p:xfrm>
          <a:off x="723900" y="3276600"/>
          <a:ext cx="3338512" cy="368300"/>
        </p:xfrm>
        <a:graphic>
          <a:graphicData uri="http://schemas.openxmlformats.org/presentationml/2006/ole">
            <mc:AlternateContent xmlns:mc="http://schemas.openxmlformats.org/markup-compatibility/2006">
              <mc:Choice xmlns:v="urn:schemas-microsoft-com:vml" Requires="v">
                <p:oleObj spid="_x0000_s169153" name="Equation" r:id="rId8" imgW="1638000" imgH="203040" progId="Equation.DSMT4">
                  <p:embed/>
                </p:oleObj>
              </mc:Choice>
              <mc:Fallback>
                <p:oleObj name="Equation" r:id="rId8" imgW="1638000" imgH="203040" progId="Equation.DSMT4">
                  <p:embed/>
                  <p:pic>
                    <p:nvPicPr>
                      <p:cNvPr id="0" name="Picture 18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3900" y="3276600"/>
                        <a:ext cx="3338512"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2441483493"/>
              </p:ext>
            </p:extLst>
          </p:nvPr>
        </p:nvGraphicFramePr>
        <p:xfrm>
          <a:off x="457200" y="4191000"/>
          <a:ext cx="1425575" cy="685800"/>
        </p:xfrm>
        <a:graphic>
          <a:graphicData uri="http://schemas.openxmlformats.org/presentationml/2006/ole">
            <mc:AlternateContent xmlns:mc="http://schemas.openxmlformats.org/markup-compatibility/2006">
              <mc:Choice xmlns:v="urn:schemas-microsoft-com:vml" Requires="v">
                <p:oleObj spid="_x0000_s169154" name="Equation" r:id="rId10" imgW="761669" imgH="368140" progId="Equation.3">
                  <p:embed/>
                </p:oleObj>
              </mc:Choice>
              <mc:Fallback>
                <p:oleObj name="Equation" r:id="rId10" imgW="761669" imgH="368140" progId="Equation.3">
                  <p:embed/>
                  <p:pic>
                    <p:nvPicPr>
                      <p:cNvPr id="0" name="Picture 18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7200" y="4191000"/>
                        <a:ext cx="1425575"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1361814853"/>
              </p:ext>
            </p:extLst>
          </p:nvPr>
        </p:nvGraphicFramePr>
        <p:xfrm>
          <a:off x="2057400" y="4038600"/>
          <a:ext cx="1500187" cy="1149350"/>
        </p:xfrm>
        <a:graphic>
          <a:graphicData uri="http://schemas.openxmlformats.org/presentationml/2006/ole">
            <mc:AlternateContent xmlns:mc="http://schemas.openxmlformats.org/markup-compatibility/2006">
              <mc:Choice xmlns:v="urn:schemas-microsoft-com:vml" Requires="v">
                <p:oleObj spid="_x0000_s169155" name="Equation" r:id="rId12" imgW="736560" imgH="634680" progId="Equation.DSMT4">
                  <p:embed/>
                </p:oleObj>
              </mc:Choice>
              <mc:Fallback>
                <p:oleObj name="Equation" r:id="rId12" imgW="736560" imgH="634680" progId="Equation.DSMT4">
                  <p:embed/>
                  <p:pic>
                    <p:nvPicPr>
                      <p:cNvPr id="0" name="Picture 18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57400" y="4038600"/>
                        <a:ext cx="1500187" cy="1149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258369497"/>
              </p:ext>
            </p:extLst>
          </p:nvPr>
        </p:nvGraphicFramePr>
        <p:xfrm>
          <a:off x="1981200" y="5221287"/>
          <a:ext cx="1577975" cy="1103313"/>
        </p:xfrm>
        <a:graphic>
          <a:graphicData uri="http://schemas.openxmlformats.org/presentationml/2006/ole">
            <mc:AlternateContent xmlns:mc="http://schemas.openxmlformats.org/markup-compatibility/2006">
              <mc:Choice xmlns:v="urn:schemas-microsoft-com:vml" Requires="v">
                <p:oleObj spid="_x0000_s169156" name="Equation" r:id="rId14" imgW="774360" imgH="609480" progId="Equation.DSMT4">
                  <p:embed/>
                </p:oleObj>
              </mc:Choice>
              <mc:Fallback>
                <p:oleObj name="Equation" r:id="rId14" imgW="774360" imgH="609480" progId="Equation.DSMT4">
                  <p:embed/>
                  <p:pic>
                    <p:nvPicPr>
                      <p:cNvPr id="0" name="Picture 19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81200" y="5221287"/>
                        <a:ext cx="1577975" cy="1103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68988" name="Picture 28"/>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800600" y="2743200"/>
            <a:ext cx="3657600" cy="3276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626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8988"/>
                                        </p:tgtEl>
                                        <p:attrNameLst>
                                          <p:attrName>style.visibility</p:attrName>
                                        </p:attrNameLst>
                                      </p:cBhvr>
                                      <p:to>
                                        <p:strVal val="visible"/>
                                      </p:to>
                                    </p:set>
                                    <p:animEffect transition="in" filter="fade">
                                      <p:cBhvr>
                                        <p:cTn id="27" dur="500"/>
                                        <p:tgtEl>
                                          <p:spTgt spid="16898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Example 2</a:t>
            </a:r>
            <a:r>
              <a:rPr lang="en-US" sz="3400" b="1" dirty="0" smtClean="0">
                <a:cs typeface="Times New Roman" pitchFamily="18" charset="0"/>
              </a:rPr>
              <a:t> </a:t>
            </a:r>
            <a:r>
              <a:rPr lang="en-US" sz="3400" b="1" dirty="0" err="1" smtClean="0">
                <a:cs typeface="Times New Roman" pitchFamily="18" charset="0"/>
              </a:rPr>
              <a:t>Contd</a:t>
            </a:r>
            <a:r>
              <a:rPr lang="en-US" sz="3400" b="1" dirty="0" smtClean="0">
                <a:cs typeface="Times New Roman" pitchFamily="18" charset="0"/>
              </a:rPr>
              <a:t>…</a:t>
            </a:r>
            <a:endParaRPr lang="en-US" sz="3400" b="1" dirty="0"/>
          </a:p>
        </p:txBody>
      </p:sp>
      <p:pic>
        <p:nvPicPr>
          <p:cNvPr id="13"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4" name="Date Placeholder 5"/>
          <p:cNvSpPr>
            <a:spLocks noGrp="1"/>
          </p:cNvSpPr>
          <p:nvPr>
            <p:ph type="dt" sz="half" idx="10"/>
          </p:nvPr>
        </p:nvSpPr>
        <p:spPr>
          <a:xfrm>
            <a:off x="457200" y="6356350"/>
            <a:ext cx="2133600" cy="365125"/>
          </a:xfrm>
        </p:spPr>
        <p:txBody>
          <a:bodyPr/>
          <a:lstStyle/>
          <a:p>
            <a:fld id="{5E9254FA-E51C-431D-A117-0B1336ED79AB}" type="datetime1">
              <a:rPr lang="en-US" smtClean="0"/>
              <a:t>7/5/2021</a:t>
            </a:fld>
            <a:endParaRPr lang="en-US"/>
          </a:p>
        </p:txBody>
      </p:sp>
      <p:sp>
        <p:nvSpPr>
          <p:cNvPr id="15"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63</a:t>
            </a:fld>
            <a:endParaRPr lang="en-US"/>
          </a:p>
        </p:txBody>
      </p:sp>
      <p:sp>
        <p:nvSpPr>
          <p:cNvPr id="16"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graphicFrame>
        <p:nvGraphicFramePr>
          <p:cNvPr id="12" name="Object 11"/>
          <p:cNvGraphicFramePr>
            <a:graphicFrameLocks noChangeAspect="1"/>
          </p:cNvGraphicFramePr>
          <p:nvPr>
            <p:extLst>
              <p:ext uri="{D42A27DB-BD31-4B8C-83A1-F6EECF244321}">
                <p14:modId xmlns:p14="http://schemas.microsoft.com/office/powerpoint/2010/main" val="330804234"/>
              </p:ext>
            </p:extLst>
          </p:nvPr>
        </p:nvGraphicFramePr>
        <p:xfrm>
          <a:off x="1177925" y="952500"/>
          <a:ext cx="1862138" cy="1103313"/>
        </p:xfrm>
        <a:graphic>
          <a:graphicData uri="http://schemas.openxmlformats.org/presentationml/2006/ole">
            <mc:AlternateContent xmlns:mc="http://schemas.openxmlformats.org/markup-compatibility/2006">
              <mc:Choice xmlns:v="urn:schemas-microsoft-com:vml" Requires="v">
                <p:oleObj spid="_x0000_s170142" name="Equation" r:id="rId4" imgW="914400" imgH="609480" progId="Equation.DSMT4">
                  <p:embed/>
                </p:oleObj>
              </mc:Choice>
              <mc:Fallback>
                <p:oleObj name="Equation" r:id="rId4" imgW="914400" imgH="609480" progId="Equation.DSMT4">
                  <p:embed/>
                  <p:pic>
                    <p:nvPicPr>
                      <p:cNvPr id="0" name="Picture 15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7925" y="952500"/>
                        <a:ext cx="1862138" cy="1103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355645669"/>
              </p:ext>
            </p:extLst>
          </p:nvPr>
        </p:nvGraphicFramePr>
        <p:xfrm>
          <a:off x="1531938" y="2243138"/>
          <a:ext cx="2170112" cy="850900"/>
        </p:xfrm>
        <a:graphic>
          <a:graphicData uri="http://schemas.openxmlformats.org/presentationml/2006/ole">
            <mc:AlternateContent xmlns:mc="http://schemas.openxmlformats.org/markup-compatibility/2006">
              <mc:Choice xmlns:v="urn:schemas-microsoft-com:vml" Requires="v">
                <p:oleObj spid="_x0000_s170143" name="Equation" r:id="rId6" imgW="1066680" imgH="469800" progId="Equation.DSMT4">
                  <p:embed/>
                </p:oleObj>
              </mc:Choice>
              <mc:Fallback>
                <p:oleObj name="Equation" r:id="rId6" imgW="1066680" imgH="469800" progId="Equation.DSMT4">
                  <p:embed/>
                  <p:pic>
                    <p:nvPicPr>
                      <p:cNvPr id="0" name="Picture 15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1938" y="2243138"/>
                        <a:ext cx="2170112" cy="850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1763047183"/>
              </p:ext>
            </p:extLst>
          </p:nvPr>
        </p:nvGraphicFramePr>
        <p:xfrm>
          <a:off x="1516063" y="3254375"/>
          <a:ext cx="2533650" cy="919163"/>
        </p:xfrm>
        <a:graphic>
          <a:graphicData uri="http://schemas.openxmlformats.org/presentationml/2006/ole">
            <mc:AlternateContent xmlns:mc="http://schemas.openxmlformats.org/markup-compatibility/2006">
              <mc:Choice xmlns:v="urn:schemas-microsoft-com:vml" Requires="v">
                <p:oleObj spid="_x0000_s170144" name="Equation" r:id="rId8" imgW="1244520" imgH="507960" progId="Equation.DSMT4">
                  <p:embed/>
                </p:oleObj>
              </mc:Choice>
              <mc:Fallback>
                <p:oleObj name="Equation" r:id="rId8" imgW="1244520" imgH="507960" progId="Equation.DSMT4">
                  <p:embed/>
                  <p:pic>
                    <p:nvPicPr>
                      <p:cNvPr id="0" name="Picture 15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16063" y="3254375"/>
                        <a:ext cx="2533650" cy="919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3153887448"/>
              </p:ext>
            </p:extLst>
          </p:nvPr>
        </p:nvGraphicFramePr>
        <p:xfrm>
          <a:off x="1479550" y="4411663"/>
          <a:ext cx="2506663" cy="781050"/>
        </p:xfrm>
        <a:graphic>
          <a:graphicData uri="http://schemas.openxmlformats.org/presentationml/2006/ole">
            <mc:AlternateContent xmlns:mc="http://schemas.openxmlformats.org/markup-compatibility/2006">
              <mc:Choice xmlns:v="urn:schemas-microsoft-com:vml" Requires="v">
                <p:oleObj spid="_x0000_s170145" name="Equation" r:id="rId10" imgW="1231560" imgH="431640" progId="Equation.DSMT4">
                  <p:embed/>
                </p:oleObj>
              </mc:Choice>
              <mc:Fallback>
                <p:oleObj name="Equation" r:id="rId10" imgW="1231560" imgH="431640" progId="Equation.DSMT4">
                  <p:embed/>
                  <p:pic>
                    <p:nvPicPr>
                      <p:cNvPr id="0" name="Picture 15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79550" y="4411663"/>
                        <a:ext cx="2506663" cy="781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2957846144"/>
              </p:ext>
            </p:extLst>
          </p:nvPr>
        </p:nvGraphicFramePr>
        <p:xfrm>
          <a:off x="1752600" y="5257800"/>
          <a:ext cx="1968500" cy="711200"/>
        </p:xfrm>
        <a:graphic>
          <a:graphicData uri="http://schemas.openxmlformats.org/presentationml/2006/ole">
            <mc:AlternateContent xmlns:mc="http://schemas.openxmlformats.org/markup-compatibility/2006">
              <mc:Choice xmlns:v="urn:schemas-microsoft-com:vml" Requires="v">
                <p:oleObj spid="_x0000_s170146" name="Equation" r:id="rId12" imgW="965160" imgH="393480" progId="Equation.DSMT4">
                  <p:embed/>
                </p:oleObj>
              </mc:Choice>
              <mc:Fallback>
                <p:oleObj name="Equation" r:id="rId12" imgW="965160" imgH="393480" progId="Equation.DSMT4">
                  <p:embed/>
                  <p:pic>
                    <p:nvPicPr>
                      <p:cNvPr id="0" name="Picture 15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52600" y="5257800"/>
                        <a:ext cx="1968500" cy="711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71314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216" y="670801"/>
            <a:ext cx="1640962" cy="523220"/>
          </a:xfrm>
          <a:prstGeom prst="rect">
            <a:avLst/>
          </a:prstGeom>
          <a:noFill/>
        </p:spPr>
        <p:txBody>
          <a:bodyPr wrap="none" rtlCol="0">
            <a:spAutoFit/>
          </a:bodyPr>
          <a:lstStyle/>
          <a:p>
            <a:r>
              <a:rPr lang="en-US" sz="2800" b="1" dirty="0" smtClean="0"/>
              <a:t>Question:</a:t>
            </a:r>
            <a:endParaRPr lang="en-US" sz="2800" b="1" dirty="0"/>
          </a:p>
        </p:txBody>
      </p:sp>
      <p:sp>
        <p:nvSpPr>
          <p:cNvPr id="7" name="TextBox 6"/>
          <p:cNvSpPr txBox="1"/>
          <p:nvPr/>
        </p:nvSpPr>
        <p:spPr>
          <a:xfrm>
            <a:off x="50259" y="1867547"/>
            <a:ext cx="1524776" cy="523220"/>
          </a:xfrm>
          <a:prstGeom prst="rect">
            <a:avLst/>
          </a:prstGeom>
          <a:noFill/>
        </p:spPr>
        <p:txBody>
          <a:bodyPr wrap="none" rtlCol="0">
            <a:spAutoFit/>
          </a:bodyPr>
          <a:lstStyle/>
          <a:p>
            <a:r>
              <a:rPr lang="en-US" sz="2800" b="1" dirty="0" smtClean="0"/>
              <a:t>Solution:</a:t>
            </a:r>
            <a:endParaRPr lang="en-US" sz="2800" b="1" dirty="0"/>
          </a:p>
        </p:txBody>
      </p:sp>
      <p:sp>
        <p:nvSpPr>
          <p:cNvPr id="10"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Example 3</a:t>
            </a:r>
            <a:endParaRPr lang="en-US" sz="3400" b="1" dirty="0"/>
          </a:p>
        </p:txBody>
      </p:sp>
      <p:pic>
        <p:nvPicPr>
          <p:cNvPr id="13"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4" name="Date Placeholder 5"/>
          <p:cNvSpPr>
            <a:spLocks noGrp="1"/>
          </p:cNvSpPr>
          <p:nvPr>
            <p:ph type="dt" sz="half" idx="10"/>
          </p:nvPr>
        </p:nvSpPr>
        <p:spPr>
          <a:xfrm>
            <a:off x="457200" y="6356350"/>
            <a:ext cx="2133600" cy="365125"/>
          </a:xfrm>
        </p:spPr>
        <p:txBody>
          <a:bodyPr/>
          <a:lstStyle/>
          <a:p>
            <a:fld id="{F78D73F2-EFC4-4B54-B778-12263445C56B}" type="datetime1">
              <a:rPr lang="en-US" smtClean="0"/>
              <a:t>7/5/2021</a:t>
            </a:fld>
            <a:endParaRPr lang="en-US"/>
          </a:p>
        </p:txBody>
      </p:sp>
      <p:sp>
        <p:nvSpPr>
          <p:cNvPr id="15"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64</a:t>
            </a:fld>
            <a:endParaRPr lang="en-US"/>
          </a:p>
        </p:txBody>
      </p:sp>
      <p:sp>
        <p:nvSpPr>
          <p:cNvPr id="16"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1487543699"/>
              </p:ext>
            </p:extLst>
          </p:nvPr>
        </p:nvGraphicFramePr>
        <p:xfrm>
          <a:off x="304800" y="1088085"/>
          <a:ext cx="8724900" cy="779462"/>
        </p:xfrm>
        <a:graphic>
          <a:graphicData uri="http://schemas.openxmlformats.org/presentationml/2006/ole">
            <mc:AlternateContent xmlns:mc="http://schemas.openxmlformats.org/markup-compatibility/2006">
              <mc:Choice xmlns:v="urn:schemas-microsoft-com:vml" Requires="v">
                <p:oleObj spid="_x0000_s271475" name="Equation" r:id="rId4" imgW="4228920" imgH="431640" progId="Equation.DSMT4">
                  <p:embed/>
                </p:oleObj>
              </mc:Choice>
              <mc:Fallback>
                <p:oleObj name="Equation" r:id="rId4" imgW="4228920" imgH="431640" progId="Equation.DSMT4">
                  <p:embed/>
                  <p:pic>
                    <p:nvPicPr>
                      <p:cNvPr id="0" name="Picture 1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088085"/>
                        <a:ext cx="8724900" cy="779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1809432623"/>
              </p:ext>
            </p:extLst>
          </p:nvPr>
        </p:nvGraphicFramePr>
        <p:xfrm>
          <a:off x="1575035" y="1867546"/>
          <a:ext cx="4566869" cy="951853"/>
        </p:xfrm>
        <a:graphic>
          <a:graphicData uri="http://schemas.openxmlformats.org/presentationml/2006/ole">
            <mc:AlternateContent xmlns:mc="http://schemas.openxmlformats.org/markup-compatibility/2006">
              <mc:Choice xmlns:v="urn:schemas-microsoft-com:vml" Requires="v">
                <p:oleObj spid="_x0000_s271476" name="Equation" r:id="rId6" imgW="2108160" imgH="495000" progId="Equation.DSMT4">
                  <p:embed/>
                </p:oleObj>
              </mc:Choice>
              <mc:Fallback>
                <p:oleObj name="Equation" r:id="rId6" imgW="2108160" imgH="495000" progId="Equation.DSMT4">
                  <p:embed/>
                  <p:pic>
                    <p:nvPicPr>
                      <p:cNvPr id="0" name="Picture 1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5035" y="1867546"/>
                        <a:ext cx="4566869" cy="9518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993807640"/>
              </p:ext>
            </p:extLst>
          </p:nvPr>
        </p:nvGraphicFramePr>
        <p:xfrm>
          <a:off x="381000" y="2743200"/>
          <a:ext cx="3207155" cy="990600"/>
        </p:xfrm>
        <a:graphic>
          <a:graphicData uri="http://schemas.openxmlformats.org/presentationml/2006/ole">
            <mc:AlternateContent xmlns:mc="http://schemas.openxmlformats.org/markup-compatibility/2006">
              <mc:Choice xmlns:v="urn:schemas-microsoft-com:vml" Requires="v">
                <p:oleObj spid="_x0000_s271477" name="Equation" r:id="rId8" imgW="1422360" imgH="495000" progId="Equation.DSMT4">
                  <p:embed/>
                </p:oleObj>
              </mc:Choice>
              <mc:Fallback>
                <p:oleObj name="Equation" r:id="rId8" imgW="1422360" imgH="495000" progId="Equation.DSMT4">
                  <p:embed/>
                  <p:pic>
                    <p:nvPicPr>
                      <p:cNvPr id="0" name="Picture 1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000" y="2743200"/>
                        <a:ext cx="3207155"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2777247723"/>
              </p:ext>
            </p:extLst>
          </p:nvPr>
        </p:nvGraphicFramePr>
        <p:xfrm>
          <a:off x="834697" y="3810000"/>
          <a:ext cx="3149194" cy="990600"/>
        </p:xfrm>
        <a:graphic>
          <a:graphicData uri="http://schemas.openxmlformats.org/presentationml/2006/ole">
            <mc:AlternateContent xmlns:mc="http://schemas.openxmlformats.org/markup-compatibility/2006">
              <mc:Choice xmlns:v="urn:schemas-microsoft-com:vml" Requires="v">
                <p:oleObj spid="_x0000_s271478" name="Equation" r:id="rId10" imgW="1396800" imgH="495000" progId="Equation.DSMT4">
                  <p:embed/>
                </p:oleObj>
              </mc:Choice>
              <mc:Fallback>
                <p:oleObj name="Equation" r:id="rId10" imgW="1396800" imgH="495000" progId="Equation.DSMT4">
                  <p:embed/>
                  <p:pic>
                    <p:nvPicPr>
                      <p:cNvPr id="0" name="Picture 1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4697" y="3810000"/>
                        <a:ext cx="3149194"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2996816657"/>
              </p:ext>
            </p:extLst>
          </p:nvPr>
        </p:nvGraphicFramePr>
        <p:xfrm>
          <a:off x="990600" y="4953000"/>
          <a:ext cx="3752850" cy="1333500"/>
        </p:xfrm>
        <a:graphic>
          <a:graphicData uri="http://schemas.openxmlformats.org/presentationml/2006/ole">
            <mc:AlternateContent xmlns:mc="http://schemas.openxmlformats.org/markup-compatibility/2006">
              <mc:Choice xmlns:v="urn:schemas-microsoft-com:vml" Requires="v">
                <p:oleObj spid="_x0000_s271479" name="Equation" r:id="rId12" imgW="1841400" imgH="736560" progId="Equation.DSMT4">
                  <p:embed/>
                </p:oleObj>
              </mc:Choice>
              <mc:Fallback>
                <p:oleObj name="Equation" r:id="rId12" imgW="1841400" imgH="736560" progId="Equation.DSMT4">
                  <p:embed/>
                  <p:pic>
                    <p:nvPicPr>
                      <p:cNvPr id="0" name="Picture 1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0600" y="4953000"/>
                        <a:ext cx="3752850" cy="1333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71379" name="Picture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57800" y="2514600"/>
            <a:ext cx="3657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5637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1379"/>
                                        </p:tgtEl>
                                        <p:attrNameLst>
                                          <p:attrName>style.visibility</p:attrName>
                                        </p:attrNameLst>
                                      </p:cBhvr>
                                      <p:to>
                                        <p:strVal val="visible"/>
                                      </p:to>
                                    </p:set>
                                    <p:animEffect transition="in" filter="fade">
                                      <p:cBhvr>
                                        <p:cTn id="22" dur="500"/>
                                        <p:tgtEl>
                                          <p:spTgt spid="27137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Example </a:t>
            </a:r>
            <a:r>
              <a:rPr lang="en-US" sz="3400" b="1" dirty="0" smtClean="0">
                <a:cs typeface="Times New Roman" pitchFamily="18" charset="0"/>
              </a:rPr>
              <a:t>3 </a:t>
            </a:r>
            <a:r>
              <a:rPr lang="en-US" sz="3400" b="1" dirty="0" err="1" smtClean="0">
                <a:cs typeface="Times New Roman" pitchFamily="18" charset="0"/>
              </a:rPr>
              <a:t>Contd</a:t>
            </a:r>
            <a:r>
              <a:rPr lang="en-US" sz="3400" b="1" dirty="0" smtClean="0">
                <a:cs typeface="Times New Roman" pitchFamily="18" charset="0"/>
              </a:rPr>
              <a:t>…</a:t>
            </a:r>
            <a:endParaRPr lang="en-US" sz="3400" b="1" dirty="0"/>
          </a:p>
        </p:txBody>
      </p:sp>
      <p:pic>
        <p:nvPicPr>
          <p:cNvPr id="13"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4" name="Date Placeholder 5"/>
          <p:cNvSpPr>
            <a:spLocks noGrp="1"/>
          </p:cNvSpPr>
          <p:nvPr>
            <p:ph type="dt" sz="half" idx="10"/>
          </p:nvPr>
        </p:nvSpPr>
        <p:spPr>
          <a:xfrm>
            <a:off x="457200" y="6356350"/>
            <a:ext cx="2133600" cy="365125"/>
          </a:xfrm>
        </p:spPr>
        <p:txBody>
          <a:bodyPr/>
          <a:lstStyle/>
          <a:p>
            <a:fld id="{EFFF5FBA-3074-4E0B-A219-B9E33D5AAF81}" type="datetime1">
              <a:rPr lang="en-US" smtClean="0"/>
              <a:t>7/5/2021</a:t>
            </a:fld>
            <a:endParaRPr lang="en-US"/>
          </a:p>
        </p:txBody>
      </p:sp>
      <p:sp>
        <p:nvSpPr>
          <p:cNvPr id="15"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65</a:t>
            </a:fld>
            <a:endParaRPr lang="en-US"/>
          </a:p>
        </p:txBody>
      </p:sp>
      <p:sp>
        <p:nvSpPr>
          <p:cNvPr id="16"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graphicFrame>
        <p:nvGraphicFramePr>
          <p:cNvPr id="17" name="Object 16"/>
          <p:cNvGraphicFramePr>
            <a:graphicFrameLocks noChangeAspect="1"/>
          </p:cNvGraphicFramePr>
          <p:nvPr>
            <p:extLst>
              <p:ext uri="{D42A27DB-BD31-4B8C-83A1-F6EECF244321}">
                <p14:modId xmlns:p14="http://schemas.microsoft.com/office/powerpoint/2010/main" val="2639396181"/>
              </p:ext>
            </p:extLst>
          </p:nvPr>
        </p:nvGraphicFramePr>
        <p:xfrm>
          <a:off x="806450" y="1295400"/>
          <a:ext cx="3054350" cy="874713"/>
        </p:xfrm>
        <a:graphic>
          <a:graphicData uri="http://schemas.openxmlformats.org/presentationml/2006/ole">
            <mc:AlternateContent xmlns:mc="http://schemas.openxmlformats.org/markup-compatibility/2006">
              <mc:Choice xmlns:v="urn:schemas-microsoft-com:vml" Requires="v">
                <p:oleObj spid="_x0000_s272468" name="Equation" r:id="rId4" imgW="1498320" imgH="482400" progId="Equation.DSMT4">
                  <p:embed/>
                </p:oleObj>
              </mc:Choice>
              <mc:Fallback>
                <p:oleObj name="Equation" r:id="rId4" imgW="1498320" imgH="482400" progId="Equation.DSMT4">
                  <p:embed/>
                  <p:pic>
                    <p:nvPicPr>
                      <p:cNvPr id="0" name="Picture 8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6450" y="1295400"/>
                        <a:ext cx="3054350" cy="874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3084472225"/>
              </p:ext>
            </p:extLst>
          </p:nvPr>
        </p:nvGraphicFramePr>
        <p:xfrm>
          <a:off x="1004888" y="2416175"/>
          <a:ext cx="2873375" cy="920750"/>
        </p:xfrm>
        <a:graphic>
          <a:graphicData uri="http://schemas.openxmlformats.org/presentationml/2006/ole">
            <mc:AlternateContent xmlns:mc="http://schemas.openxmlformats.org/markup-compatibility/2006">
              <mc:Choice xmlns:v="urn:schemas-microsoft-com:vml" Requires="v">
                <p:oleObj spid="_x0000_s272469" name="Equation" r:id="rId6" imgW="1409400" imgH="507960" progId="Equation.DSMT4">
                  <p:embed/>
                </p:oleObj>
              </mc:Choice>
              <mc:Fallback>
                <p:oleObj name="Equation" r:id="rId6" imgW="1409400" imgH="507960" progId="Equation.DSMT4">
                  <p:embed/>
                  <p:pic>
                    <p:nvPicPr>
                      <p:cNvPr id="0" name="Picture 8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4888" y="2416175"/>
                        <a:ext cx="2873375" cy="920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3624459603"/>
              </p:ext>
            </p:extLst>
          </p:nvPr>
        </p:nvGraphicFramePr>
        <p:xfrm>
          <a:off x="1223963" y="3573463"/>
          <a:ext cx="2406650" cy="782637"/>
        </p:xfrm>
        <a:graphic>
          <a:graphicData uri="http://schemas.openxmlformats.org/presentationml/2006/ole">
            <mc:AlternateContent xmlns:mc="http://schemas.openxmlformats.org/markup-compatibility/2006">
              <mc:Choice xmlns:v="urn:schemas-microsoft-com:vml" Requires="v">
                <p:oleObj spid="_x0000_s272470" name="Equation" r:id="rId8" imgW="1180800" imgH="431640" progId="Equation.DSMT4">
                  <p:embed/>
                </p:oleObj>
              </mc:Choice>
              <mc:Fallback>
                <p:oleObj name="Equation" r:id="rId8" imgW="1180800" imgH="431640" progId="Equation.DSMT4">
                  <p:embed/>
                  <p:pic>
                    <p:nvPicPr>
                      <p:cNvPr id="0" name="Picture 8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23963" y="3573463"/>
                        <a:ext cx="2406650" cy="782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252396706"/>
              </p:ext>
            </p:extLst>
          </p:nvPr>
        </p:nvGraphicFramePr>
        <p:xfrm>
          <a:off x="2095500" y="4659313"/>
          <a:ext cx="957263" cy="758825"/>
        </p:xfrm>
        <a:graphic>
          <a:graphicData uri="http://schemas.openxmlformats.org/presentationml/2006/ole">
            <mc:AlternateContent xmlns:mc="http://schemas.openxmlformats.org/markup-compatibility/2006">
              <mc:Choice xmlns:v="urn:schemas-microsoft-com:vml" Requires="v">
                <p:oleObj spid="_x0000_s272471" name="Equation" r:id="rId10" imgW="469800" imgH="419040" progId="Equation.DSMT4">
                  <p:embed/>
                </p:oleObj>
              </mc:Choice>
              <mc:Fallback>
                <p:oleObj name="Equation" r:id="rId10" imgW="469800" imgH="419040" progId="Equation.DSMT4">
                  <p:embed/>
                  <p:pic>
                    <p:nvPicPr>
                      <p:cNvPr id="0" name="Picture 8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95500" y="4659313"/>
                        <a:ext cx="957263" cy="758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91572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p:cNvSpPr txBox="1"/>
              <p:nvPr/>
            </p:nvSpPr>
            <p:spPr>
              <a:xfrm>
                <a:off x="79288" y="793311"/>
                <a:ext cx="8816837" cy="1631216"/>
              </a:xfrm>
              <a:prstGeom prst="rect">
                <a:avLst/>
              </a:prstGeom>
              <a:noFill/>
            </p:spPr>
            <p:txBody>
              <a:bodyPr wrap="none" rtlCol="0">
                <a:spAutoFit/>
              </a:bodyPr>
              <a:lstStyle/>
              <a:p>
                <a:r>
                  <a:rPr lang="en-US" sz="2800" b="1" dirty="0" smtClean="0"/>
                  <a:t>Question:   </a:t>
                </a:r>
                <a:r>
                  <a:rPr lang="en-US" sz="2200" dirty="0" smtClean="0"/>
                  <a:t>A </a:t>
                </a:r>
                <a:r>
                  <a:rPr lang="en-US" sz="2200" dirty="0"/>
                  <a:t>triangular thin plate with vertices (0,0), </a:t>
                </a:r>
                <a:r>
                  <a:rPr lang="en-US" sz="2200" dirty="0" smtClean="0"/>
                  <a:t>(1,0</a:t>
                </a:r>
                <a:r>
                  <a:rPr lang="en-US" sz="2200" dirty="0"/>
                  <a:t>) and </a:t>
                </a:r>
                <a:r>
                  <a:rPr lang="en-US" sz="2200" dirty="0" smtClean="0"/>
                  <a:t>(1,1) </a:t>
                </a:r>
                <a:r>
                  <a:rPr lang="en-US" sz="2200" dirty="0"/>
                  <a:t>has </a:t>
                </a:r>
                <a:endParaRPr lang="en-US" sz="2200" dirty="0" smtClean="0"/>
              </a:p>
              <a:p>
                <a:r>
                  <a:rPr lang="en-US" sz="2200" dirty="0" smtClean="0"/>
                  <a:t>              density </a:t>
                </a:r>
                <a14:m>
                  <m:oMath xmlns:m="http://schemas.openxmlformats.org/officeDocument/2006/math">
                    <m:r>
                      <a:rPr lang="en-US" sz="2200" i="1">
                        <a:latin typeface="Cambria Math"/>
                      </a:rPr>
                      <m:t>𝜌</m:t>
                    </m:r>
                    <m:r>
                      <a:rPr lang="en-US" sz="2200" i="1">
                        <a:latin typeface="Cambria Math"/>
                      </a:rPr>
                      <m:t>=1+</m:t>
                    </m:r>
                    <m:r>
                      <a:rPr lang="en-US" sz="2200" i="1">
                        <a:latin typeface="Cambria Math"/>
                      </a:rPr>
                      <m:t>𝑥</m:t>
                    </m:r>
                    <m:r>
                      <a:rPr lang="en-US" sz="2200" i="1">
                        <a:latin typeface="Cambria Math"/>
                      </a:rPr>
                      <m:t>+</m:t>
                    </m:r>
                    <m:r>
                      <a:rPr lang="en-US" sz="2200" i="1">
                        <a:latin typeface="Cambria Math"/>
                      </a:rPr>
                      <m:t>𝑦</m:t>
                    </m:r>
                  </m:oMath>
                </a14:m>
                <a:r>
                  <a:rPr lang="en-US" sz="2200" dirty="0"/>
                  <a:t>. Then find : </a:t>
                </a:r>
                <a:endParaRPr lang="en-US" sz="2200" dirty="0" smtClean="0"/>
              </a:p>
              <a:p>
                <a:r>
                  <a:rPr lang="en-US" sz="2200" dirty="0" smtClean="0"/>
                  <a:t>               (</a:t>
                </a:r>
                <a:r>
                  <a:rPr lang="en-US" sz="2200" dirty="0"/>
                  <a:t>i) The mass of the plate      (ii)The position of its </a:t>
                </a:r>
                <a:r>
                  <a:rPr lang="en-US" sz="2200" dirty="0" smtClean="0"/>
                  <a:t>Centre </a:t>
                </a:r>
                <a:r>
                  <a:rPr lang="en-US" sz="2200" dirty="0"/>
                  <a:t>of </a:t>
                </a:r>
                <a:r>
                  <a:rPr lang="en-US" sz="2200" dirty="0" smtClean="0"/>
                  <a:t>mass .</a:t>
                </a:r>
                <a:endParaRPr lang="en-US" sz="2200" dirty="0"/>
              </a:p>
              <a:p>
                <a:endParaRPr lang="en-US" sz="2800" b="1" dirty="0"/>
              </a:p>
            </p:txBody>
          </p:sp>
        </mc:Choice>
        <mc:Fallback xmlns="">
          <p:sp>
            <p:nvSpPr>
              <p:cNvPr id="6" name="TextBox 5"/>
              <p:cNvSpPr txBox="1">
                <a:spLocks noRot="1" noChangeAspect="1" noMove="1" noResize="1" noEditPoints="1" noAdjustHandles="1" noChangeArrowheads="1" noChangeShapeType="1" noTextEdit="1"/>
              </p:cNvSpPr>
              <p:nvPr/>
            </p:nvSpPr>
            <p:spPr>
              <a:xfrm>
                <a:off x="79288" y="793311"/>
                <a:ext cx="8816837" cy="1631216"/>
              </a:xfrm>
              <a:prstGeom prst="rect">
                <a:avLst/>
              </a:prstGeom>
              <a:blipFill rotWithShape="1">
                <a:blip r:embed="rId3"/>
                <a:stretch>
                  <a:fillRect l="-1383" t="-3358" r="-207" b="-9701"/>
                </a:stretch>
              </a:blipFill>
            </p:spPr>
            <p:txBody>
              <a:bodyPr/>
              <a:lstStyle/>
              <a:p>
                <a:r>
                  <a:rPr lang="en-US">
                    <a:noFill/>
                  </a:rPr>
                  <a:t> </a:t>
                </a:r>
              </a:p>
            </p:txBody>
          </p:sp>
        </mc:Fallback>
      </mc:AlternateContent>
      <p:sp>
        <p:nvSpPr>
          <p:cNvPr id="7" name="TextBox 6"/>
          <p:cNvSpPr txBox="1"/>
          <p:nvPr/>
        </p:nvSpPr>
        <p:spPr>
          <a:xfrm>
            <a:off x="50259" y="1911731"/>
            <a:ext cx="1524776" cy="523220"/>
          </a:xfrm>
          <a:prstGeom prst="rect">
            <a:avLst/>
          </a:prstGeom>
          <a:noFill/>
        </p:spPr>
        <p:txBody>
          <a:bodyPr wrap="none" rtlCol="0">
            <a:spAutoFit/>
          </a:bodyPr>
          <a:lstStyle/>
          <a:p>
            <a:r>
              <a:rPr lang="en-US" sz="2800" b="1" dirty="0" smtClean="0"/>
              <a:t>Solution:</a:t>
            </a:r>
            <a:endParaRPr lang="en-US" sz="2800" b="1" dirty="0"/>
          </a:p>
        </p:txBody>
      </p:sp>
      <p:sp>
        <p:nvSpPr>
          <p:cNvPr id="10"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Example </a:t>
            </a:r>
            <a:r>
              <a:rPr lang="en-US" sz="3400" b="1" dirty="0" smtClean="0">
                <a:cs typeface="Times New Roman" pitchFamily="18" charset="0"/>
              </a:rPr>
              <a:t>4</a:t>
            </a:r>
            <a:endParaRPr lang="en-US" sz="3400" b="1" dirty="0"/>
          </a:p>
        </p:txBody>
      </p:sp>
      <p:pic>
        <p:nvPicPr>
          <p:cNvPr id="13" name="Picture 2" descr="E:\NIET\Project\xLogo11.png.pagespeed.ic.pydHLuCQEZ.png"/>
          <p:cNvPicPr>
            <a:picLocks noChangeAspect="1" noChangeArrowheads="1"/>
          </p:cNvPicPr>
          <p:nvPr/>
        </p:nvPicPr>
        <p:blipFill>
          <a:blip r:embed="rId4"/>
          <a:srcRect/>
          <a:stretch>
            <a:fillRect/>
          </a:stretch>
        </p:blipFill>
        <p:spPr bwMode="auto">
          <a:xfrm>
            <a:off x="0" y="0"/>
            <a:ext cx="1447800" cy="817163"/>
          </a:xfrm>
          <a:prstGeom prst="rect">
            <a:avLst/>
          </a:prstGeom>
          <a:noFill/>
        </p:spPr>
      </p:pic>
      <p:sp>
        <p:nvSpPr>
          <p:cNvPr id="14" name="Date Placeholder 5"/>
          <p:cNvSpPr>
            <a:spLocks noGrp="1"/>
          </p:cNvSpPr>
          <p:nvPr>
            <p:ph type="dt" sz="half" idx="10"/>
          </p:nvPr>
        </p:nvSpPr>
        <p:spPr>
          <a:xfrm>
            <a:off x="457200" y="6356350"/>
            <a:ext cx="2133600" cy="365125"/>
          </a:xfrm>
        </p:spPr>
        <p:txBody>
          <a:bodyPr/>
          <a:lstStyle/>
          <a:p>
            <a:fld id="{3ED6D377-1FD6-42AA-B107-002A1A77BF43}" type="datetime1">
              <a:rPr lang="en-US" smtClean="0"/>
              <a:t>7/5/2021</a:t>
            </a:fld>
            <a:endParaRPr lang="en-US"/>
          </a:p>
        </p:txBody>
      </p:sp>
      <p:sp>
        <p:nvSpPr>
          <p:cNvPr id="15"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66</a:t>
            </a:fld>
            <a:endParaRPr lang="en-US"/>
          </a:p>
        </p:txBody>
      </p:sp>
      <p:sp>
        <p:nvSpPr>
          <p:cNvPr id="16"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graphicFrame>
        <p:nvGraphicFramePr>
          <p:cNvPr id="2" name="Object 1"/>
          <p:cNvGraphicFramePr>
            <a:graphicFrameLocks noChangeAspect="1"/>
          </p:cNvGraphicFramePr>
          <p:nvPr>
            <p:extLst>
              <p:ext uri="{D42A27DB-BD31-4B8C-83A1-F6EECF244321}">
                <p14:modId xmlns:p14="http://schemas.microsoft.com/office/powerpoint/2010/main" val="3063674498"/>
              </p:ext>
            </p:extLst>
          </p:nvPr>
        </p:nvGraphicFramePr>
        <p:xfrm>
          <a:off x="1066800" y="2514600"/>
          <a:ext cx="3678238" cy="676275"/>
        </p:xfrm>
        <a:graphic>
          <a:graphicData uri="http://schemas.openxmlformats.org/presentationml/2006/ole">
            <mc:AlternateContent xmlns:mc="http://schemas.openxmlformats.org/markup-compatibility/2006">
              <mc:Choice xmlns:v="urn:schemas-microsoft-com:vml" Requires="v">
                <p:oleObj spid="_x0000_s273633" name="Equation" r:id="rId5" imgW="2006280" imgH="368280" progId="Equation.DSMT4">
                  <p:embed/>
                </p:oleObj>
              </mc:Choice>
              <mc:Fallback>
                <p:oleObj name="Equation" r:id="rId5" imgW="2006280" imgH="368280" progId="Equation.DSMT4">
                  <p:embed/>
                  <p:pic>
                    <p:nvPicPr>
                      <p:cNvPr id="0" name="Picture 2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2514600"/>
                        <a:ext cx="3678238" cy="676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3474213731"/>
              </p:ext>
            </p:extLst>
          </p:nvPr>
        </p:nvGraphicFramePr>
        <p:xfrm>
          <a:off x="2133600" y="3200400"/>
          <a:ext cx="2654300" cy="884237"/>
        </p:xfrm>
        <a:graphic>
          <a:graphicData uri="http://schemas.openxmlformats.org/presentationml/2006/ole">
            <mc:AlternateContent xmlns:mc="http://schemas.openxmlformats.org/markup-compatibility/2006">
              <mc:Choice xmlns:v="urn:schemas-microsoft-com:vml" Requires="v">
                <p:oleObj spid="_x0000_s273634" name="Equation" r:id="rId7" imgW="1447560" imgH="482400" progId="Equation.DSMT4">
                  <p:embed/>
                </p:oleObj>
              </mc:Choice>
              <mc:Fallback>
                <p:oleObj name="Equation" r:id="rId7" imgW="1447560" imgH="482400" progId="Equation.DSMT4">
                  <p:embed/>
                  <p:pic>
                    <p:nvPicPr>
                      <p:cNvPr id="0" name="Picture 2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33600" y="3200400"/>
                        <a:ext cx="2654300" cy="884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3693735402"/>
              </p:ext>
            </p:extLst>
          </p:nvPr>
        </p:nvGraphicFramePr>
        <p:xfrm>
          <a:off x="2303463" y="4243388"/>
          <a:ext cx="2466975" cy="931862"/>
        </p:xfrm>
        <a:graphic>
          <a:graphicData uri="http://schemas.openxmlformats.org/presentationml/2006/ole">
            <mc:AlternateContent xmlns:mc="http://schemas.openxmlformats.org/markup-compatibility/2006">
              <mc:Choice xmlns:v="urn:schemas-microsoft-com:vml" Requires="v">
                <p:oleObj spid="_x0000_s273635" name="Equation" r:id="rId9" imgW="1346040" imgH="507960" progId="Equation.DSMT4">
                  <p:embed/>
                </p:oleObj>
              </mc:Choice>
              <mc:Fallback>
                <p:oleObj name="Equation" r:id="rId9" imgW="1346040" imgH="507960" progId="Equation.DSMT4">
                  <p:embed/>
                  <p:pic>
                    <p:nvPicPr>
                      <p:cNvPr id="0" name="Picture 2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03463" y="4243388"/>
                        <a:ext cx="2466975" cy="931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3537420753"/>
              </p:ext>
            </p:extLst>
          </p:nvPr>
        </p:nvGraphicFramePr>
        <p:xfrm>
          <a:off x="5048250" y="4291013"/>
          <a:ext cx="2303463" cy="884237"/>
        </p:xfrm>
        <a:graphic>
          <a:graphicData uri="http://schemas.openxmlformats.org/presentationml/2006/ole">
            <mc:AlternateContent xmlns:mc="http://schemas.openxmlformats.org/markup-compatibility/2006">
              <mc:Choice xmlns:v="urn:schemas-microsoft-com:vml" Requires="v">
                <p:oleObj spid="_x0000_s273636" name="Equation" r:id="rId11" imgW="1257120" imgH="482400" progId="Equation.DSMT4">
                  <p:embed/>
                </p:oleObj>
              </mc:Choice>
              <mc:Fallback>
                <p:oleObj name="Equation" r:id="rId11" imgW="1257120" imgH="482400" progId="Equation.DSMT4">
                  <p:embed/>
                  <p:pic>
                    <p:nvPicPr>
                      <p:cNvPr id="0" name="Picture 22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48250" y="4291013"/>
                        <a:ext cx="2303463" cy="884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113988387"/>
              </p:ext>
            </p:extLst>
          </p:nvPr>
        </p:nvGraphicFramePr>
        <p:xfrm>
          <a:off x="2719388" y="5311775"/>
          <a:ext cx="2046287" cy="930275"/>
        </p:xfrm>
        <a:graphic>
          <a:graphicData uri="http://schemas.openxmlformats.org/presentationml/2006/ole">
            <mc:AlternateContent xmlns:mc="http://schemas.openxmlformats.org/markup-compatibility/2006">
              <mc:Choice xmlns:v="urn:schemas-microsoft-com:vml" Requires="v">
                <p:oleObj spid="_x0000_s273637" name="Equation" r:id="rId13" imgW="1117440" imgH="507960" progId="Equation.DSMT4">
                  <p:embed/>
                </p:oleObj>
              </mc:Choice>
              <mc:Fallback>
                <p:oleObj name="Equation" r:id="rId13" imgW="1117440" imgH="507960" progId="Equation.DSMT4">
                  <p:embed/>
                  <p:pic>
                    <p:nvPicPr>
                      <p:cNvPr id="0" name="Picture 22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19388" y="5311775"/>
                        <a:ext cx="2046287" cy="930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2628664969"/>
              </p:ext>
            </p:extLst>
          </p:nvPr>
        </p:nvGraphicFramePr>
        <p:xfrm>
          <a:off x="5060156" y="5638800"/>
          <a:ext cx="395288" cy="301625"/>
        </p:xfrm>
        <a:graphic>
          <a:graphicData uri="http://schemas.openxmlformats.org/presentationml/2006/ole">
            <mc:AlternateContent xmlns:mc="http://schemas.openxmlformats.org/markup-compatibility/2006">
              <mc:Choice xmlns:v="urn:schemas-microsoft-com:vml" Requires="v">
                <p:oleObj spid="_x0000_s273638" name="Equation" r:id="rId15" imgW="215640" imgH="164880" progId="Equation.DSMT4">
                  <p:embed/>
                </p:oleObj>
              </mc:Choice>
              <mc:Fallback>
                <p:oleObj name="Equation" r:id="rId15" imgW="215640" imgH="164880" progId="Equation.DSMT4">
                  <p:embed/>
                  <p:pic>
                    <p:nvPicPr>
                      <p:cNvPr id="0" name="Picture 22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60156" y="5638800"/>
                        <a:ext cx="395288" cy="301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53757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1371600" y="-14499"/>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Example </a:t>
            </a:r>
            <a:r>
              <a:rPr lang="en-US" sz="3400" b="1" dirty="0" smtClean="0">
                <a:cs typeface="Times New Roman" pitchFamily="18" charset="0"/>
              </a:rPr>
              <a:t>4 </a:t>
            </a:r>
            <a:r>
              <a:rPr lang="en-US" sz="3400" b="1" dirty="0" err="1" smtClean="0">
                <a:cs typeface="Times New Roman" pitchFamily="18" charset="0"/>
              </a:rPr>
              <a:t>Contd</a:t>
            </a:r>
            <a:r>
              <a:rPr lang="en-US" sz="3400" b="1" dirty="0" smtClean="0">
                <a:cs typeface="Times New Roman" pitchFamily="18" charset="0"/>
              </a:rPr>
              <a:t>…</a:t>
            </a:r>
            <a:endParaRPr lang="en-US" sz="3400" b="1" dirty="0"/>
          </a:p>
        </p:txBody>
      </p:sp>
      <p:pic>
        <p:nvPicPr>
          <p:cNvPr id="13" name="Picture 2" descr="E:\NIET\Project\xLogo11.png.pagespeed.ic.pydHLuCQEZ.png"/>
          <p:cNvPicPr>
            <a:picLocks noChangeAspect="1" noChangeArrowheads="1"/>
          </p:cNvPicPr>
          <p:nvPr/>
        </p:nvPicPr>
        <p:blipFill>
          <a:blip r:embed="rId3"/>
          <a:srcRect/>
          <a:stretch>
            <a:fillRect/>
          </a:stretch>
        </p:blipFill>
        <p:spPr bwMode="auto">
          <a:xfrm>
            <a:off x="13648" y="0"/>
            <a:ext cx="1447800" cy="817163"/>
          </a:xfrm>
          <a:prstGeom prst="rect">
            <a:avLst/>
          </a:prstGeom>
          <a:noFill/>
        </p:spPr>
      </p:pic>
      <p:sp>
        <p:nvSpPr>
          <p:cNvPr id="14" name="Date Placeholder 5"/>
          <p:cNvSpPr>
            <a:spLocks noGrp="1"/>
          </p:cNvSpPr>
          <p:nvPr>
            <p:ph type="dt" sz="half" idx="10"/>
          </p:nvPr>
        </p:nvSpPr>
        <p:spPr>
          <a:xfrm>
            <a:off x="457200" y="6356350"/>
            <a:ext cx="2133600" cy="365125"/>
          </a:xfrm>
        </p:spPr>
        <p:txBody>
          <a:bodyPr/>
          <a:lstStyle/>
          <a:p>
            <a:fld id="{E1435050-E940-43FA-9C57-DE9CFD0EFA4D}" type="datetime1">
              <a:rPr lang="en-US" smtClean="0"/>
              <a:t>7/5/2021</a:t>
            </a:fld>
            <a:endParaRPr lang="en-US"/>
          </a:p>
        </p:txBody>
      </p:sp>
      <p:sp>
        <p:nvSpPr>
          <p:cNvPr id="15"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67</a:t>
            </a:fld>
            <a:endParaRPr lang="en-US"/>
          </a:p>
        </p:txBody>
      </p:sp>
      <p:sp>
        <p:nvSpPr>
          <p:cNvPr id="16"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648842219"/>
              </p:ext>
            </p:extLst>
          </p:nvPr>
        </p:nvGraphicFramePr>
        <p:xfrm>
          <a:off x="702129" y="2057400"/>
          <a:ext cx="6378575" cy="676275"/>
        </p:xfrm>
        <a:graphic>
          <a:graphicData uri="http://schemas.openxmlformats.org/presentationml/2006/ole">
            <mc:AlternateContent xmlns:mc="http://schemas.openxmlformats.org/markup-compatibility/2006">
              <mc:Choice xmlns:v="urn:schemas-microsoft-com:vml" Requires="v">
                <p:oleObj spid="_x0000_s274624" name="Equation" r:id="rId4" imgW="3479760" imgH="368280" progId="Equation.DSMT4">
                  <p:embed/>
                </p:oleObj>
              </mc:Choice>
              <mc:Fallback>
                <p:oleObj name="Equation" r:id="rId4" imgW="3479760" imgH="368280" progId="Equation.DSMT4">
                  <p:embed/>
                  <p:pic>
                    <p:nvPicPr>
                      <p:cNvPr id="0" name="Picture 18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129" y="2057400"/>
                        <a:ext cx="6378575" cy="676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946443211"/>
              </p:ext>
            </p:extLst>
          </p:nvPr>
        </p:nvGraphicFramePr>
        <p:xfrm>
          <a:off x="723900" y="1066800"/>
          <a:ext cx="4889500" cy="887413"/>
        </p:xfrm>
        <a:graphic>
          <a:graphicData uri="http://schemas.openxmlformats.org/presentationml/2006/ole">
            <mc:AlternateContent xmlns:mc="http://schemas.openxmlformats.org/markup-compatibility/2006">
              <mc:Choice xmlns:v="urn:schemas-microsoft-com:vml" Requires="v">
                <p:oleObj spid="_x0000_s274625" name="Equation" r:id="rId6" imgW="2666880" imgH="482400" progId="Equation.DSMT4">
                  <p:embed/>
                </p:oleObj>
              </mc:Choice>
              <mc:Fallback>
                <p:oleObj name="Equation" r:id="rId6" imgW="2666880" imgH="482400" progId="Equation.DSMT4">
                  <p:embed/>
                  <p:pic>
                    <p:nvPicPr>
                      <p:cNvPr id="0" name="Picture 18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3900" y="1066800"/>
                        <a:ext cx="4889500" cy="887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1185946903"/>
              </p:ext>
            </p:extLst>
          </p:nvPr>
        </p:nvGraphicFramePr>
        <p:xfrm>
          <a:off x="838200" y="2667000"/>
          <a:ext cx="2955925" cy="884238"/>
        </p:xfrm>
        <a:graphic>
          <a:graphicData uri="http://schemas.openxmlformats.org/presentationml/2006/ole">
            <mc:AlternateContent xmlns:mc="http://schemas.openxmlformats.org/markup-compatibility/2006">
              <mc:Choice xmlns:v="urn:schemas-microsoft-com:vml" Requires="v">
                <p:oleObj spid="_x0000_s274626" name="Equation" r:id="rId8" imgW="1612800" imgH="482400" progId="Equation.DSMT4">
                  <p:embed/>
                </p:oleObj>
              </mc:Choice>
              <mc:Fallback>
                <p:oleObj name="Equation" r:id="rId8" imgW="1612800" imgH="482400" progId="Equation.DSMT4">
                  <p:embed/>
                  <p:pic>
                    <p:nvPicPr>
                      <p:cNvPr id="0" name="Picture 18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8200" y="2667000"/>
                        <a:ext cx="2955925" cy="884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284798675"/>
              </p:ext>
            </p:extLst>
          </p:nvPr>
        </p:nvGraphicFramePr>
        <p:xfrm>
          <a:off x="3872706" y="2667000"/>
          <a:ext cx="2770187" cy="931863"/>
        </p:xfrm>
        <a:graphic>
          <a:graphicData uri="http://schemas.openxmlformats.org/presentationml/2006/ole">
            <mc:AlternateContent xmlns:mc="http://schemas.openxmlformats.org/markup-compatibility/2006">
              <mc:Choice xmlns:v="urn:schemas-microsoft-com:vml" Requires="v">
                <p:oleObj spid="_x0000_s274627" name="Equation" r:id="rId10" imgW="1511280" imgH="507960" progId="Equation.DSMT4">
                  <p:embed/>
                </p:oleObj>
              </mc:Choice>
              <mc:Fallback>
                <p:oleObj name="Equation" r:id="rId10" imgW="1511280" imgH="507960" progId="Equation.DSMT4">
                  <p:embed/>
                  <p:pic>
                    <p:nvPicPr>
                      <p:cNvPr id="0" name="Picture 18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72706" y="2667000"/>
                        <a:ext cx="2770187" cy="931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3280295151"/>
              </p:ext>
            </p:extLst>
          </p:nvPr>
        </p:nvGraphicFramePr>
        <p:xfrm>
          <a:off x="1724025" y="3681413"/>
          <a:ext cx="2071688" cy="884237"/>
        </p:xfrm>
        <a:graphic>
          <a:graphicData uri="http://schemas.openxmlformats.org/presentationml/2006/ole">
            <mc:AlternateContent xmlns:mc="http://schemas.openxmlformats.org/markup-compatibility/2006">
              <mc:Choice xmlns:v="urn:schemas-microsoft-com:vml" Requires="v">
                <p:oleObj spid="_x0000_s274628" name="Equation" r:id="rId12" imgW="1130040" imgH="482400" progId="Equation.DSMT4">
                  <p:embed/>
                </p:oleObj>
              </mc:Choice>
              <mc:Fallback>
                <p:oleObj name="Equation" r:id="rId12" imgW="1130040" imgH="482400" progId="Equation.DSMT4">
                  <p:embed/>
                  <p:pic>
                    <p:nvPicPr>
                      <p:cNvPr id="0" name="Picture 18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24025" y="3681413"/>
                        <a:ext cx="2071688" cy="884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815054083"/>
              </p:ext>
            </p:extLst>
          </p:nvPr>
        </p:nvGraphicFramePr>
        <p:xfrm>
          <a:off x="3960813" y="3633788"/>
          <a:ext cx="1770062" cy="931862"/>
        </p:xfrm>
        <a:graphic>
          <a:graphicData uri="http://schemas.openxmlformats.org/presentationml/2006/ole">
            <mc:AlternateContent xmlns:mc="http://schemas.openxmlformats.org/markup-compatibility/2006">
              <mc:Choice xmlns:v="urn:schemas-microsoft-com:vml" Requires="v">
                <p:oleObj spid="_x0000_s274629" name="Equation" r:id="rId14" imgW="965160" imgH="507960" progId="Equation.DSMT4">
                  <p:embed/>
                </p:oleObj>
              </mc:Choice>
              <mc:Fallback>
                <p:oleObj name="Equation" r:id="rId14" imgW="965160" imgH="507960" progId="Equation.DSMT4">
                  <p:embed/>
                  <p:pic>
                    <p:nvPicPr>
                      <p:cNvPr id="0" name="Picture 18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60813" y="3633788"/>
                        <a:ext cx="1770062" cy="931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1696356684"/>
              </p:ext>
            </p:extLst>
          </p:nvPr>
        </p:nvGraphicFramePr>
        <p:xfrm>
          <a:off x="6172200" y="3733800"/>
          <a:ext cx="1770062" cy="931862"/>
        </p:xfrm>
        <a:graphic>
          <a:graphicData uri="http://schemas.openxmlformats.org/presentationml/2006/ole">
            <mc:AlternateContent xmlns:mc="http://schemas.openxmlformats.org/markup-compatibility/2006">
              <mc:Choice xmlns:v="urn:schemas-microsoft-com:vml" Requires="v">
                <p:oleObj spid="_x0000_s274630" name="Equation" r:id="rId16" imgW="965160" imgH="507960" progId="Equation.DSMT4">
                  <p:embed/>
                </p:oleObj>
              </mc:Choice>
              <mc:Fallback>
                <p:oleObj name="Equation" r:id="rId16" imgW="965160" imgH="507960" progId="Equation.DSMT4">
                  <p:embed/>
                  <p:pic>
                    <p:nvPicPr>
                      <p:cNvPr id="0" name="Picture 19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172200" y="3733800"/>
                        <a:ext cx="1770062" cy="931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2695535319"/>
              </p:ext>
            </p:extLst>
          </p:nvPr>
        </p:nvGraphicFramePr>
        <p:xfrm>
          <a:off x="1401763" y="4981575"/>
          <a:ext cx="2166937" cy="722313"/>
        </p:xfrm>
        <a:graphic>
          <a:graphicData uri="http://schemas.openxmlformats.org/presentationml/2006/ole">
            <mc:AlternateContent xmlns:mc="http://schemas.openxmlformats.org/markup-compatibility/2006">
              <mc:Choice xmlns:v="urn:schemas-microsoft-com:vml" Requires="v">
                <p:oleObj spid="_x0000_s274631" name="Equation" r:id="rId17" imgW="1180800" imgH="393480" progId="Equation.DSMT4">
                  <p:embed/>
                </p:oleObj>
              </mc:Choice>
              <mc:Fallback>
                <p:oleObj name="Equation" r:id="rId17" imgW="1180800" imgH="393480" progId="Equation.DSMT4">
                  <p:embed/>
                  <p:pic>
                    <p:nvPicPr>
                      <p:cNvPr id="0" name="Picture 19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01763" y="4981575"/>
                        <a:ext cx="2166937" cy="722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906302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Example </a:t>
            </a:r>
            <a:r>
              <a:rPr lang="en-US" sz="3400" b="1" dirty="0" smtClean="0">
                <a:cs typeface="Times New Roman" pitchFamily="18" charset="0"/>
              </a:rPr>
              <a:t>4 </a:t>
            </a:r>
            <a:r>
              <a:rPr lang="en-US" sz="3400" b="1" dirty="0" err="1" smtClean="0">
                <a:cs typeface="Times New Roman" pitchFamily="18" charset="0"/>
              </a:rPr>
              <a:t>Contd</a:t>
            </a:r>
            <a:r>
              <a:rPr lang="en-US" sz="3400" b="1" dirty="0" smtClean="0">
                <a:cs typeface="Times New Roman" pitchFamily="18" charset="0"/>
              </a:rPr>
              <a:t>…</a:t>
            </a:r>
            <a:endParaRPr lang="en-US" sz="3400" b="1" dirty="0"/>
          </a:p>
        </p:txBody>
      </p:sp>
      <p:pic>
        <p:nvPicPr>
          <p:cNvPr id="13"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4" name="Date Placeholder 5"/>
          <p:cNvSpPr>
            <a:spLocks noGrp="1"/>
          </p:cNvSpPr>
          <p:nvPr>
            <p:ph type="dt" sz="half" idx="10"/>
          </p:nvPr>
        </p:nvSpPr>
        <p:spPr>
          <a:xfrm>
            <a:off x="457200" y="6356350"/>
            <a:ext cx="2133600" cy="365125"/>
          </a:xfrm>
        </p:spPr>
        <p:txBody>
          <a:bodyPr/>
          <a:lstStyle/>
          <a:p>
            <a:fld id="{D93F4AB2-9606-47C2-813A-6B4B675D895A}" type="datetime1">
              <a:rPr lang="en-US" smtClean="0"/>
              <a:t>7/5/2021</a:t>
            </a:fld>
            <a:endParaRPr lang="en-US"/>
          </a:p>
        </p:txBody>
      </p:sp>
      <p:sp>
        <p:nvSpPr>
          <p:cNvPr id="15"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68</a:t>
            </a:fld>
            <a:endParaRPr lang="en-US"/>
          </a:p>
        </p:txBody>
      </p:sp>
      <p:sp>
        <p:nvSpPr>
          <p:cNvPr id="16"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3548166472"/>
              </p:ext>
            </p:extLst>
          </p:nvPr>
        </p:nvGraphicFramePr>
        <p:xfrm>
          <a:off x="723900" y="1066800"/>
          <a:ext cx="6356350" cy="676275"/>
        </p:xfrm>
        <a:graphic>
          <a:graphicData uri="http://schemas.openxmlformats.org/presentationml/2006/ole">
            <mc:AlternateContent xmlns:mc="http://schemas.openxmlformats.org/markup-compatibility/2006">
              <mc:Choice xmlns:v="urn:schemas-microsoft-com:vml" Requires="v">
                <p:oleObj spid="_x0000_s275696" name="Equation" r:id="rId4" imgW="3466800" imgH="368280" progId="Equation.DSMT4">
                  <p:embed/>
                </p:oleObj>
              </mc:Choice>
              <mc:Fallback>
                <p:oleObj name="Equation" r:id="rId4" imgW="3466800" imgH="368280" progId="Equation.DSMT4">
                  <p:embed/>
                  <p:pic>
                    <p:nvPicPr>
                      <p:cNvPr id="0" name="Picture 2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900" y="1066800"/>
                        <a:ext cx="6356350" cy="676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925163378"/>
              </p:ext>
            </p:extLst>
          </p:nvPr>
        </p:nvGraphicFramePr>
        <p:xfrm>
          <a:off x="1019175" y="4694238"/>
          <a:ext cx="4679950" cy="793750"/>
        </p:xfrm>
        <a:graphic>
          <a:graphicData uri="http://schemas.openxmlformats.org/presentationml/2006/ole">
            <mc:AlternateContent xmlns:mc="http://schemas.openxmlformats.org/markup-compatibility/2006">
              <mc:Choice xmlns:v="urn:schemas-microsoft-com:vml" Requires="v">
                <p:oleObj spid="_x0000_s275697" name="Equation" r:id="rId6" imgW="2552400" imgH="431640" progId="Equation.DSMT4">
                  <p:embed/>
                </p:oleObj>
              </mc:Choice>
              <mc:Fallback>
                <p:oleObj name="Equation" r:id="rId6" imgW="2552400" imgH="431640" progId="Equation.DSMT4">
                  <p:embed/>
                  <p:pic>
                    <p:nvPicPr>
                      <p:cNvPr id="0" name="Picture 23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9175" y="4694238"/>
                        <a:ext cx="4679950" cy="793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763996210"/>
              </p:ext>
            </p:extLst>
          </p:nvPr>
        </p:nvGraphicFramePr>
        <p:xfrm>
          <a:off x="731157" y="1676400"/>
          <a:ext cx="2955925" cy="884238"/>
        </p:xfrm>
        <a:graphic>
          <a:graphicData uri="http://schemas.openxmlformats.org/presentationml/2006/ole">
            <mc:AlternateContent xmlns:mc="http://schemas.openxmlformats.org/markup-compatibility/2006">
              <mc:Choice xmlns:v="urn:schemas-microsoft-com:vml" Requires="v">
                <p:oleObj spid="_x0000_s275698" name="Equation" r:id="rId8" imgW="1612800" imgH="482400" progId="Equation.DSMT4">
                  <p:embed/>
                </p:oleObj>
              </mc:Choice>
              <mc:Fallback>
                <p:oleObj name="Equation" r:id="rId8" imgW="1612800" imgH="482400" progId="Equation.DSMT4">
                  <p:embed/>
                  <p:pic>
                    <p:nvPicPr>
                      <p:cNvPr id="0" name="Picture 23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1157" y="1676400"/>
                        <a:ext cx="2955925" cy="884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1877362940"/>
              </p:ext>
            </p:extLst>
          </p:nvPr>
        </p:nvGraphicFramePr>
        <p:xfrm>
          <a:off x="3559175" y="1676400"/>
          <a:ext cx="2816225" cy="931863"/>
        </p:xfrm>
        <a:graphic>
          <a:graphicData uri="http://schemas.openxmlformats.org/presentationml/2006/ole">
            <mc:AlternateContent xmlns:mc="http://schemas.openxmlformats.org/markup-compatibility/2006">
              <mc:Choice xmlns:v="urn:schemas-microsoft-com:vml" Requires="v">
                <p:oleObj spid="_x0000_s275699" name="Equation" r:id="rId10" imgW="1536480" imgH="507960" progId="Equation.DSMT4">
                  <p:embed/>
                </p:oleObj>
              </mc:Choice>
              <mc:Fallback>
                <p:oleObj name="Equation" r:id="rId10" imgW="1536480" imgH="507960" progId="Equation.DSMT4">
                  <p:embed/>
                  <p:pic>
                    <p:nvPicPr>
                      <p:cNvPr id="0" name="Picture 23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59175" y="1676400"/>
                        <a:ext cx="2816225" cy="931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428834242"/>
              </p:ext>
            </p:extLst>
          </p:nvPr>
        </p:nvGraphicFramePr>
        <p:xfrm>
          <a:off x="1357313" y="2590800"/>
          <a:ext cx="2025650" cy="884238"/>
        </p:xfrm>
        <a:graphic>
          <a:graphicData uri="http://schemas.openxmlformats.org/presentationml/2006/ole">
            <mc:AlternateContent xmlns:mc="http://schemas.openxmlformats.org/markup-compatibility/2006">
              <mc:Choice xmlns:v="urn:schemas-microsoft-com:vml" Requires="v">
                <p:oleObj spid="_x0000_s275700" name="Equation" r:id="rId12" imgW="1104840" imgH="482400" progId="Equation.DSMT4">
                  <p:embed/>
                </p:oleObj>
              </mc:Choice>
              <mc:Fallback>
                <p:oleObj name="Equation" r:id="rId12" imgW="1104840" imgH="482400" progId="Equation.DSMT4">
                  <p:embed/>
                  <p:pic>
                    <p:nvPicPr>
                      <p:cNvPr id="0" name="Picture 23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57313" y="2590800"/>
                        <a:ext cx="2025650" cy="884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830879840"/>
              </p:ext>
            </p:extLst>
          </p:nvPr>
        </p:nvGraphicFramePr>
        <p:xfrm>
          <a:off x="3697288" y="2643188"/>
          <a:ext cx="1792287" cy="931862"/>
        </p:xfrm>
        <a:graphic>
          <a:graphicData uri="http://schemas.openxmlformats.org/presentationml/2006/ole">
            <mc:AlternateContent xmlns:mc="http://schemas.openxmlformats.org/markup-compatibility/2006">
              <mc:Choice xmlns:v="urn:schemas-microsoft-com:vml" Requires="v">
                <p:oleObj spid="_x0000_s275701" name="Equation" r:id="rId14" imgW="977760" imgH="507960" progId="Equation.DSMT4">
                  <p:embed/>
                </p:oleObj>
              </mc:Choice>
              <mc:Fallback>
                <p:oleObj name="Equation" r:id="rId14" imgW="977760" imgH="507960" progId="Equation.DSMT4">
                  <p:embed/>
                  <p:pic>
                    <p:nvPicPr>
                      <p:cNvPr id="0" name="Picture 23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97288" y="2643188"/>
                        <a:ext cx="1792287" cy="931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1076739629"/>
              </p:ext>
            </p:extLst>
          </p:nvPr>
        </p:nvGraphicFramePr>
        <p:xfrm>
          <a:off x="1952625" y="3686175"/>
          <a:ext cx="2001838" cy="722313"/>
        </p:xfrm>
        <a:graphic>
          <a:graphicData uri="http://schemas.openxmlformats.org/presentationml/2006/ole">
            <mc:AlternateContent xmlns:mc="http://schemas.openxmlformats.org/markup-compatibility/2006">
              <mc:Choice xmlns:v="urn:schemas-microsoft-com:vml" Requires="v">
                <p:oleObj spid="_x0000_s275702" name="Equation" r:id="rId16" imgW="1091880" imgH="393480" progId="Equation.DSMT4">
                  <p:embed/>
                </p:oleObj>
              </mc:Choice>
              <mc:Fallback>
                <p:oleObj name="Equation" r:id="rId16" imgW="1091880" imgH="393480" progId="Equation.DSMT4">
                  <p:embed/>
                  <p:pic>
                    <p:nvPicPr>
                      <p:cNvPr id="0" name="Picture 23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52625" y="3686175"/>
                        <a:ext cx="2001838" cy="722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89460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600" b="1" dirty="0" smtClean="0">
                <a:latin typeface="Times New Roman" pitchFamily="18" charset="0"/>
                <a:cs typeface="Times New Roman" pitchFamily="18" charset="0"/>
              </a:rPr>
              <a:t>FAQ</a:t>
            </a:r>
            <a:endParaRPr lang="en-US" sz="3400" b="1" dirty="0"/>
          </a:p>
        </p:txBody>
      </p:sp>
      <p:pic>
        <p:nvPicPr>
          <p:cNvPr id="6"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Date Placeholder 5"/>
          <p:cNvSpPr>
            <a:spLocks noGrp="1"/>
          </p:cNvSpPr>
          <p:nvPr>
            <p:ph type="dt" sz="half" idx="10"/>
          </p:nvPr>
        </p:nvSpPr>
        <p:spPr>
          <a:xfrm>
            <a:off x="457200" y="6356350"/>
            <a:ext cx="2133600" cy="365125"/>
          </a:xfrm>
        </p:spPr>
        <p:txBody>
          <a:bodyPr/>
          <a:lstStyle/>
          <a:p>
            <a:fld id="{6A6F5F1E-9B9E-4122-ADAA-AD30AA44065D}" type="datetime1">
              <a:rPr lang="en-US" smtClean="0"/>
              <a:t>7/5/2021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69</a:t>
            </a:fld>
            <a:endParaRPr lang="en-US" dirty="0"/>
          </a:p>
        </p:txBody>
      </p:sp>
      <p:sp>
        <p:nvSpPr>
          <p:cNvPr id="9"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mc:AlternateContent xmlns:mc="http://schemas.openxmlformats.org/markup-compatibility/2006" xmlns:a14="http://schemas.microsoft.com/office/drawing/2010/main">
        <mc:Choice Requires="a14">
          <p:sp>
            <p:nvSpPr>
              <p:cNvPr id="2" name="Rectangle 1"/>
              <p:cNvSpPr/>
              <p:nvPr/>
            </p:nvSpPr>
            <p:spPr>
              <a:xfrm>
                <a:off x="457200" y="881991"/>
                <a:ext cx="8289309" cy="5099473"/>
              </a:xfrm>
              <a:prstGeom prst="rect">
                <a:avLst/>
              </a:prstGeom>
            </p:spPr>
            <p:txBody>
              <a:bodyPr wrap="square">
                <a:spAutoFit/>
              </a:bodyPr>
              <a:lstStyle/>
              <a:p>
                <a:pPr algn="just"/>
                <a:r>
                  <a:rPr lang="en-US" sz="2200" b="1" dirty="0" smtClean="0"/>
                  <a:t>1</a:t>
                </a:r>
                <a:r>
                  <a:rPr lang="en-US" sz="2200" dirty="0" smtClean="0"/>
                  <a:t>. Find </a:t>
                </a:r>
                <a:r>
                  <a:rPr lang="en-US" sz="2200" dirty="0"/>
                  <a:t>by double integration area of the region enclosed by the curve </a:t>
                </a:r>
                <a14:m>
                  <m:oMath xmlns:m="http://schemas.openxmlformats.org/officeDocument/2006/math">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2</m:t>
                        </m:r>
                      </m:sup>
                    </m:sSup>
                    <m:r>
                      <a:rPr lang="en-US" sz="2200" i="1">
                        <a:latin typeface="Cambria Math"/>
                      </a:rPr>
                      <m:t>+</m:t>
                    </m:r>
                    <m:sSup>
                      <m:sSupPr>
                        <m:ctrlPr>
                          <a:rPr lang="en-US" sz="2200" i="1">
                            <a:latin typeface="Cambria Math" panose="02040503050406030204" pitchFamily="18" charset="0"/>
                          </a:rPr>
                        </m:ctrlPr>
                      </m:sSupPr>
                      <m:e>
                        <m:r>
                          <a:rPr lang="en-US" sz="2200" i="1">
                            <a:latin typeface="Cambria Math"/>
                          </a:rPr>
                          <m:t>𝑦</m:t>
                        </m:r>
                      </m:e>
                      <m:sup>
                        <m:r>
                          <a:rPr lang="en-US" sz="2200" i="1">
                            <a:latin typeface="Cambria Math"/>
                          </a:rPr>
                          <m:t>2</m:t>
                        </m:r>
                      </m:sup>
                    </m:sSup>
                    <m:r>
                      <a:rPr lang="en-US" sz="2200" i="1">
                        <a:latin typeface="Cambria Math"/>
                      </a:rPr>
                      <m:t>=</m:t>
                    </m:r>
                    <m:sSup>
                      <m:sSupPr>
                        <m:ctrlPr>
                          <a:rPr lang="en-US" sz="2200" i="1">
                            <a:latin typeface="Cambria Math" panose="02040503050406030204" pitchFamily="18" charset="0"/>
                          </a:rPr>
                        </m:ctrlPr>
                      </m:sSupPr>
                      <m:e>
                        <m:r>
                          <a:rPr lang="en-US" sz="2200" i="1">
                            <a:latin typeface="Cambria Math"/>
                          </a:rPr>
                          <m:t>𝑎</m:t>
                        </m:r>
                      </m:e>
                      <m:sup>
                        <m:r>
                          <a:rPr lang="en-US" sz="2200" i="1">
                            <a:latin typeface="Cambria Math"/>
                          </a:rPr>
                          <m:t>2</m:t>
                        </m:r>
                      </m:sup>
                    </m:sSup>
                    <m:r>
                      <a:rPr lang="en-US" sz="2200" i="1">
                        <a:latin typeface="Cambria Math"/>
                      </a:rPr>
                      <m:t>, </m:t>
                    </m:r>
                    <m:r>
                      <a:rPr lang="en-US" sz="2200" i="1">
                        <a:latin typeface="Cambria Math"/>
                      </a:rPr>
                      <m:t>𝑥</m:t>
                    </m:r>
                    <m:r>
                      <a:rPr lang="en-US" sz="2200" i="1">
                        <a:latin typeface="Cambria Math"/>
                      </a:rPr>
                      <m:t>+</m:t>
                    </m:r>
                    <m:r>
                      <a:rPr lang="en-US" sz="2200" i="1">
                        <a:latin typeface="Cambria Math"/>
                      </a:rPr>
                      <m:t>𝑦</m:t>
                    </m:r>
                    <m:r>
                      <a:rPr lang="en-US" sz="2200" i="1">
                        <a:latin typeface="Cambria Math"/>
                      </a:rPr>
                      <m:t>=</m:t>
                    </m:r>
                    <m:r>
                      <a:rPr lang="en-US" sz="2200" i="1">
                        <a:latin typeface="Cambria Math"/>
                      </a:rPr>
                      <m:t>𝑎</m:t>
                    </m:r>
                    <m:r>
                      <a:rPr lang="en-US" sz="2200" i="1">
                        <a:latin typeface="Cambria Math"/>
                      </a:rPr>
                      <m:t> </m:t>
                    </m:r>
                  </m:oMath>
                </a14:m>
                <a:r>
                  <a:rPr lang="en-US" sz="2200" dirty="0"/>
                  <a:t>in the first quadrant.	</a:t>
                </a:r>
                <a:endParaRPr lang="en-US" sz="2200" dirty="0" smtClean="0"/>
              </a:p>
              <a:p>
                <a:pPr algn="just"/>
                <a:r>
                  <a:rPr lang="en-US" sz="2200" b="1" dirty="0" smtClean="0"/>
                  <a:t>[</a:t>
                </a:r>
                <a:r>
                  <a:rPr lang="en-US" sz="2200" b="1" dirty="0"/>
                  <a:t>UPTU 2014, MTU (C.O.) 13]</a:t>
                </a:r>
                <a:r>
                  <a:rPr lang="en-US" sz="2200" b="1" dirty="0" err="1" smtClean="0"/>
                  <a:t>Ans</a:t>
                </a:r>
                <a:r>
                  <a:rPr lang="en-US" sz="2200" b="1" dirty="0"/>
                  <a:t>: </a:t>
                </a:r>
                <a14:m>
                  <m:oMath xmlns:m="http://schemas.openxmlformats.org/officeDocument/2006/math">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a:rPr>
                              <m:t>𝑎</m:t>
                            </m:r>
                          </m:e>
                          <m:sup>
                            <m:r>
                              <a:rPr lang="en-US" sz="2200" i="1">
                                <a:latin typeface="Cambria Math"/>
                              </a:rPr>
                              <m:t>2</m:t>
                            </m:r>
                          </m:sup>
                        </m:sSup>
                        <m:r>
                          <a:rPr lang="en-US" sz="2200" i="1">
                            <a:latin typeface="Cambria Math"/>
                          </a:rPr>
                          <m:t>(</m:t>
                        </m:r>
                        <m:r>
                          <a:rPr lang="en-US" sz="2200" i="1">
                            <a:latin typeface="Cambria Math"/>
                          </a:rPr>
                          <m:t>𝜋</m:t>
                        </m:r>
                        <m:r>
                          <a:rPr lang="en-US" sz="2200" i="1">
                            <a:latin typeface="Cambria Math"/>
                          </a:rPr>
                          <m:t>−2)</m:t>
                        </m:r>
                      </m:num>
                      <m:den>
                        <m:r>
                          <a:rPr lang="en-US" sz="2200" i="1">
                            <a:latin typeface="Cambria Math"/>
                          </a:rPr>
                          <m:t>4</m:t>
                        </m:r>
                      </m:den>
                    </m:f>
                  </m:oMath>
                </a14:m>
                <a:endParaRPr lang="en-US" sz="2200" dirty="0" smtClean="0"/>
              </a:p>
              <a:p>
                <a:pPr lvl="0" algn="just"/>
                <a:endParaRPr lang="en-US" sz="2200" dirty="0" smtClean="0"/>
              </a:p>
              <a:p>
                <a:pPr lvl="0" algn="just"/>
                <a:r>
                  <a:rPr lang="en-US" sz="2200" b="1" dirty="0" smtClean="0"/>
                  <a:t>2. </a:t>
                </a:r>
                <a:r>
                  <a:rPr lang="en-US" sz="2200" dirty="0" smtClean="0"/>
                  <a:t>Find </a:t>
                </a:r>
                <a:r>
                  <a:rPr lang="en-US" sz="2200" dirty="0"/>
                  <a:t>the volume of integral </a:t>
                </a:r>
                <a14:m>
                  <m:oMath xmlns:m="http://schemas.openxmlformats.org/officeDocument/2006/math">
                    <m:nary>
                      <m:naryPr>
                        <m:chr m:val="∭"/>
                        <m:limLoc m:val="undOvr"/>
                        <m:subHide m:val="on"/>
                        <m:supHide m:val="on"/>
                        <m:ctrlPr>
                          <a:rPr lang="en-US" sz="2200" i="1">
                            <a:latin typeface="Cambria Math" panose="02040503050406030204" pitchFamily="18" charset="0"/>
                          </a:rPr>
                        </m:ctrlPr>
                      </m:naryPr>
                      <m:sub/>
                      <m:sup/>
                      <m:e>
                        <m:r>
                          <a:rPr lang="en-US" sz="2200" i="1">
                            <a:latin typeface="Cambria Math"/>
                          </a:rPr>
                          <m:t>𝑑𝑥𝑑𝑦𝑑𝑧</m:t>
                        </m:r>
                      </m:e>
                    </m:nary>
                  </m:oMath>
                </a14:m>
                <a:r>
                  <a:rPr lang="en-US" sz="2200" dirty="0"/>
                  <a:t> , where </a:t>
                </a:r>
                <a14:m>
                  <m:oMath xmlns:m="http://schemas.openxmlformats.org/officeDocument/2006/math">
                    <m:r>
                      <a:rPr lang="en-US" sz="2200" i="1">
                        <a:latin typeface="Cambria Math"/>
                      </a:rPr>
                      <m:t>𝑅</m:t>
                    </m:r>
                    <m:r>
                      <a:rPr lang="en-US" sz="2200" i="1">
                        <a:latin typeface="Cambria Math"/>
                      </a:rPr>
                      <m:t>: −1≤</m:t>
                    </m:r>
                    <m:r>
                      <a:rPr lang="en-US" sz="2200" i="1">
                        <a:latin typeface="Cambria Math"/>
                      </a:rPr>
                      <m:t>𝑥</m:t>
                    </m:r>
                    <m:r>
                      <a:rPr lang="en-US" sz="2200" i="1">
                        <a:latin typeface="Cambria Math"/>
                      </a:rPr>
                      <m:t>≤1,−2≤</m:t>
                    </m:r>
                    <m:r>
                      <a:rPr lang="en-US" sz="2200" i="1">
                        <a:latin typeface="Cambria Math"/>
                      </a:rPr>
                      <m:t>𝑦</m:t>
                    </m:r>
                    <m:r>
                      <a:rPr lang="en-US" sz="2200" i="1">
                        <a:latin typeface="Cambria Math"/>
                      </a:rPr>
                      <m:t>≤2,−3≤</m:t>
                    </m:r>
                    <m:r>
                      <a:rPr lang="en-US" sz="2200" i="1">
                        <a:latin typeface="Cambria Math"/>
                      </a:rPr>
                      <m:t>𝑧</m:t>
                    </m:r>
                    <m:r>
                      <a:rPr lang="en-US" sz="2200" i="1">
                        <a:latin typeface="Cambria Math"/>
                      </a:rPr>
                      <m:t>≤3.</m:t>
                    </m:r>
                  </m:oMath>
                </a14:m>
                <a:r>
                  <a:rPr lang="en-US" sz="2200" b="1" dirty="0" err="1" smtClean="0"/>
                  <a:t>Ans</a:t>
                </a:r>
                <a:r>
                  <a:rPr lang="en-US" sz="2200" b="1" dirty="0"/>
                  <a:t>: </a:t>
                </a:r>
                <a14:m>
                  <m:oMath xmlns:m="http://schemas.openxmlformats.org/officeDocument/2006/math">
                    <m:r>
                      <a:rPr lang="en-US" sz="2200" i="1">
                        <a:latin typeface="Cambria Math"/>
                      </a:rPr>
                      <m:t> 48</m:t>
                    </m:r>
                  </m:oMath>
                </a14:m>
                <a:endParaRPr lang="en-US" sz="2200" dirty="0"/>
              </a:p>
              <a:p>
                <a:pPr lvl="0" algn="just"/>
                <a:endParaRPr lang="en-US" sz="2200" dirty="0" smtClean="0"/>
              </a:p>
              <a:p>
                <a:pPr algn="just"/>
                <a:r>
                  <a:rPr lang="en-US" sz="2200" b="1" dirty="0" smtClean="0"/>
                  <a:t>3</a:t>
                </a:r>
                <a:r>
                  <a:rPr lang="en-US" sz="2200" dirty="0" smtClean="0"/>
                  <a:t>. Find </a:t>
                </a:r>
                <a:r>
                  <a:rPr lang="en-US" sz="2200" dirty="0"/>
                  <a:t>the volume bounded by the cylinder </a:t>
                </a:r>
                <a14:m>
                  <m:oMath xmlns:m="http://schemas.openxmlformats.org/officeDocument/2006/math">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2</m:t>
                        </m:r>
                      </m:sup>
                    </m:sSup>
                    <m:r>
                      <a:rPr lang="en-US" sz="2200" i="1">
                        <a:latin typeface="Cambria Math"/>
                      </a:rPr>
                      <m:t>+</m:t>
                    </m:r>
                    <m:sSup>
                      <m:sSupPr>
                        <m:ctrlPr>
                          <a:rPr lang="en-US" sz="2200" i="1">
                            <a:latin typeface="Cambria Math" panose="02040503050406030204" pitchFamily="18" charset="0"/>
                          </a:rPr>
                        </m:ctrlPr>
                      </m:sSupPr>
                      <m:e>
                        <m:r>
                          <a:rPr lang="en-US" sz="2200" i="1">
                            <a:latin typeface="Cambria Math"/>
                          </a:rPr>
                          <m:t>𝑦</m:t>
                        </m:r>
                      </m:e>
                      <m:sup>
                        <m:r>
                          <a:rPr lang="en-US" sz="2200" i="1">
                            <a:latin typeface="Cambria Math"/>
                          </a:rPr>
                          <m:t>2</m:t>
                        </m:r>
                      </m:sup>
                    </m:sSup>
                    <m:r>
                      <a:rPr lang="en-US" sz="2200" i="1">
                        <a:latin typeface="Cambria Math"/>
                      </a:rPr>
                      <m:t>=4</m:t>
                    </m:r>
                  </m:oMath>
                </a14:m>
                <a:r>
                  <a:rPr lang="en-US" sz="2200" dirty="0"/>
                  <a:t> and the planes </a:t>
                </a:r>
                <a14:m>
                  <m:oMath xmlns:m="http://schemas.openxmlformats.org/officeDocument/2006/math">
                    <m:r>
                      <a:rPr lang="en-US" sz="2200" i="1">
                        <a:latin typeface="Cambria Math"/>
                      </a:rPr>
                      <m:t>𝑦</m:t>
                    </m:r>
                    <m:r>
                      <a:rPr lang="en-US" sz="2200" i="1">
                        <a:latin typeface="Cambria Math"/>
                      </a:rPr>
                      <m:t>+</m:t>
                    </m:r>
                    <m:r>
                      <a:rPr lang="en-US" sz="2200" i="1">
                        <a:latin typeface="Cambria Math"/>
                      </a:rPr>
                      <m:t>𝑧</m:t>
                    </m:r>
                    <m:r>
                      <a:rPr lang="en-US" sz="2200" i="1">
                        <a:latin typeface="Cambria Math"/>
                      </a:rPr>
                      <m:t>=4</m:t>
                    </m:r>
                  </m:oMath>
                </a14:m>
                <a:r>
                  <a:rPr lang="en-US" sz="2200" dirty="0"/>
                  <a:t>&amp;</a:t>
                </a:r>
                <a14:m>
                  <m:oMath xmlns:m="http://schemas.openxmlformats.org/officeDocument/2006/math">
                    <m:r>
                      <a:rPr lang="en-US" sz="2200" i="1">
                        <a:latin typeface="Cambria Math"/>
                      </a:rPr>
                      <m:t>𝑧</m:t>
                    </m:r>
                    <m:r>
                      <a:rPr lang="en-US" sz="2200" i="1">
                        <a:latin typeface="Cambria Math"/>
                      </a:rPr>
                      <m:t>=0</m:t>
                    </m:r>
                  </m:oMath>
                </a14:m>
                <a:r>
                  <a:rPr lang="en-US" sz="2200" dirty="0" smtClean="0"/>
                  <a:t>. </a:t>
                </a:r>
                <a:r>
                  <a:rPr lang="en-US" sz="2200" b="1" dirty="0" smtClean="0"/>
                  <a:t>[</a:t>
                </a:r>
                <a:r>
                  <a:rPr lang="en-US" sz="2200" b="1" dirty="0"/>
                  <a:t>GBTU-2010,MTU-2011</a:t>
                </a:r>
                <a:r>
                  <a:rPr lang="en-US" sz="2200" dirty="0" smtClean="0"/>
                  <a:t>]          </a:t>
                </a:r>
                <a:r>
                  <a:rPr lang="en-US" sz="2200" b="1" dirty="0" err="1" smtClean="0"/>
                  <a:t>Ans</a:t>
                </a:r>
                <a:r>
                  <a:rPr lang="en-US" sz="2200" b="1" dirty="0"/>
                  <a:t>:</a:t>
                </a:r>
                <a14:m>
                  <m:oMath xmlns:m="http://schemas.openxmlformats.org/officeDocument/2006/math">
                    <m:r>
                      <a:rPr lang="en-US" sz="2200" i="1">
                        <a:latin typeface="Cambria Math"/>
                      </a:rPr>
                      <m:t> 16</m:t>
                    </m:r>
                    <m:r>
                      <a:rPr lang="en-US" sz="2200" i="1">
                        <a:latin typeface="Cambria Math"/>
                      </a:rPr>
                      <m:t>𝜋</m:t>
                    </m:r>
                  </m:oMath>
                </a14:m>
                <a:endParaRPr lang="en-US" sz="2200" dirty="0"/>
              </a:p>
              <a:p>
                <a:pPr lvl="0" algn="just"/>
                <a:endParaRPr lang="en-US" sz="2200" dirty="0" smtClean="0"/>
              </a:p>
              <a:p>
                <a:pPr algn="just"/>
                <a:r>
                  <a:rPr lang="en-US" sz="2200" b="1" dirty="0" smtClean="0"/>
                  <a:t>4.</a:t>
                </a:r>
                <a:r>
                  <a:rPr lang="en-US" sz="2200" dirty="0" smtClean="0"/>
                  <a:t> A </a:t>
                </a:r>
                <a:r>
                  <a:rPr lang="en-US" sz="2200" dirty="0"/>
                  <a:t>triangular thin plate with vertices (0,0), (2,0) and (2,4) has density </a:t>
                </a:r>
                <a14:m>
                  <m:oMath xmlns:m="http://schemas.openxmlformats.org/officeDocument/2006/math">
                    <m:r>
                      <a:rPr lang="en-US" sz="2200" i="1">
                        <a:latin typeface="Cambria Math"/>
                      </a:rPr>
                      <m:t>𝜌</m:t>
                    </m:r>
                    <m:r>
                      <a:rPr lang="en-US" sz="2200" i="1">
                        <a:latin typeface="Cambria Math"/>
                      </a:rPr>
                      <m:t>=1+</m:t>
                    </m:r>
                    <m:r>
                      <a:rPr lang="en-US" sz="2200" i="1">
                        <a:latin typeface="Cambria Math"/>
                      </a:rPr>
                      <m:t>𝑥</m:t>
                    </m:r>
                    <m:r>
                      <a:rPr lang="en-US" sz="2200" i="1">
                        <a:latin typeface="Cambria Math"/>
                      </a:rPr>
                      <m:t>+</m:t>
                    </m:r>
                    <m:r>
                      <a:rPr lang="en-US" sz="2200" i="1">
                        <a:latin typeface="Cambria Math"/>
                      </a:rPr>
                      <m:t>𝑦</m:t>
                    </m:r>
                  </m:oMath>
                </a14:m>
                <a:r>
                  <a:rPr lang="en-US" sz="2200" dirty="0"/>
                  <a:t>. Then find : (i) The mass of the plate      (ii)The position of its </a:t>
                </a:r>
                <a:r>
                  <a:rPr lang="en-US" sz="2200" dirty="0" err="1"/>
                  <a:t>centre</a:t>
                </a:r>
                <a:r>
                  <a:rPr lang="en-US" sz="2200" dirty="0"/>
                  <a:t> of gravity G.</a:t>
                </a:r>
              </a:p>
              <a:p>
                <a:pPr lvl="0" algn="just"/>
                <a:endParaRPr lang="en-US" sz="2200" dirty="0"/>
              </a:p>
            </p:txBody>
          </p:sp>
        </mc:Choice>
        <mc:Fallback xmlns="">
          <p:sp>
            <p:nvSpPr>
              <p:cNvPr id="2" name="Rectangle 1"/>
              <p:cNvSpPr>
                <a:spLocks noRot="1" noChangeAspect="1" noMove="1" noResize="1" noEditPoints="1" noAdjustHandles="1" noChangeArrowheads="1" noChangeShapeType="1" noTextEdit="1"/>
              </p:cNvSpPr>
              <p:nvPr/>
            </p:nvSpPr>
            <p:spPr>
              <a:xfrm>
                <a:off x="457200" y="881991"/>
                <a:ext cx="8289309" cy="5099473"/>
              </a:xfrm>
              <a:prstGeom prst="rect">
                <a:avLst/>
              </a:prstGeom>
              <a:blipFill rotWithShape="1">
                <a:blip r:embed="rId3"/>
                <a:stretch>
                  <a:fillRect l="-882" t="-718" r="-1765" b="-1435"/>
                </a:stretch>
              </a:blipFill>
            </p:spPr>
            <p:txBody>
              <a:bodyPr/>
              <a:lstStyle/>
              <a:p>
                <a:r>
                  <a:rPr lang="en-US">
                    <a:noFill/>
                  </a:rPr>
                  <a:t> </a:t>
                </a:r>
              </a:p>
            </p:txBody>
          </p:sp>
        </mc:Fallback>
      </mc:AlternateContent>
    </p:spTree>
    <p:extLst>
      <p:ext uri="{BB962C8B-B14F-4D97-AF65-F5344CB8AC3E}">
        <p14:creationId xmlns:p14="http://schemas.microsoft.com/office/powerpoint/2010/main" val="22086221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t>Program Outcomes (PO)</a:t>
            </a:r>
            <a:endParaRPr kumimoji="0" lang="en-US" sz="3400" b="1"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10" name="Rectangle 9"/>
          <p:cNvSpPr/>
          <p:nvPr/>
        </p:nvSpPr>
        <p:spPr>
          <a:xfrm>
            <a:off x="228600" y="1066800"/>
            <a:ext cx="8610600" cy="4832092"/>
          </a:xfrm>
          <a:prstGeom prst="rect">
            <a:avLst/>
          </a:prstGeom>
        </p:spPr>
        <p:txBody>
          <a:bodyPr wrap="square">
            <a:spAutoFit/>
          </a:bodyPr>
          <a:lstStyle/>
          <a:p>
            <a:pPr marL="342900" indent="-342900" algn="just"/>
            <a:r>
              <a:rPr lang="en-US" sz="2200" b="1" dirty="0" smtClean="0"/>
              <a:t>5. Modern tool usage:</a:t>
            </a:r>
            <a:r>
              <a:rPr lang="en-US" sz="2200" dirty="0" smtClean="0"/>
              <a:t> Create, select, and apply appropriate techniques, resources, and modern engineering and IT tools including prediction and modeling to complex engineering activities with an understanding of the limitations. </a:t>
            </a:r>
          </a:p>
          <a:p>
            <a:pPr marL="342900" indent="-342900" algn="just"/>
            <a:r>
              <a:rPr lang="en-US" sz="2200" b="1" dirty="0" smtClean="0"/>
              <a:t>6. The engineer and society:</a:t>
            </a:r>
            <a:r>
              <a:rPr lang="en-US" sz="2200" dirty="0" smtClean="0"/>
              <a:t> Apply reasoning informed by the contextual knowledge to assess societal, health, safety, legal and cultural issues and the consequent responsibilities relevant to the professional engineering practice.</a:t>
            </a:r>
          </a:p>
          <a:p>
            <a:pPr algn="just"/>
            <a:r>
              <a:rPr lang="en-US" sz="2200" b="1" dirty="0" smtClean="0"/>
              <a:t>7. Environment and sustainability: </a:t>
            </a:r>
            <a:r>
              <a:rPr lang="en-US" sz="2200" dirty="0" smtClean="0"/>
              <a:t>Understand the impact of the     </a:t>
            </a:r>
          </a:p>
          <a:p>
            <a:pPr algn="just"/>
            <a:r>
              <a:rPr lang="en-US" sz="2200" dirty="0" smtClean="0"/>
              <a:t>    professional engineering solutions in societal and environmental </a:t>
            </a:r>
          </a:p>
          <a:p>
            <a:pPr algn="just"/>
            <a:r>
              <a:rPr lang="en-US" sz="2200" dirty="0" smtClean="0"/>
              <a:t>     contexts, and demonstrate the knowledge of, and need for sustainable   </a:t>
            </a:r>
          </a:p>
          <a:p>
            <a:pPr algn="just"/>
            <a:r>
              <a:rPr lang="en-US" sz="2200" dirty="0" smtClean="0"/>
              <a:t>    development. </a:t>
            </a:r>
          </a:p>
          <a:p>
            <a:pPr algn="just"/>
            <a:r>
              <a:rPr lang="en-US" sz="2200" b="1" dirty="0" smtClean="0"/>
              <a:t>8. Ethics:</a:t>
            </a:r>
            <a:r>
              <a:rPr lang="en-US" sz="2200" dirty="0" smtClean="0"/>
              <a:t> Apply ethical principles and commit to professional ethics and  </a:t>
            </a:r>
          </a:p>
          <a:p>
            <a:pPr algn="just"/>
            <a:r>
              <a:rPr lang="en-US" sz="2200" dirty="0" smtClean="0"/>
              <a:t>    responsibilities and norms of the engineering practice.</a:t>
            </a:r>
            <a:endParaRPr lang="en-US" sz="2200" dirty="0"/>
          </a:p>
        </p:txBody>
      </p:sp>
      <p:sp>
        <p:nvSpPr>
          <p:cNvPr id="9" name="Date Placeholder 5"/>
          <p:cNvSpPr>
            <a:spLocks noGrp="1"/>
          </p:cNvSpPr>
          <p:nvPr>
            <p:ph type="dt" sz="half" idx="10"/>
          </p:nvPr>
        </p:nvSpPr>
        <p:spPr>
          <a:xfrm>
            <a:off x="457200" y="6356350"/>
            <a:ext cx="2133600" cy="365125"/>
          </a:xfrm>
        </p:spPr>
        <p:txBody>
          <a:bodyPr/>
          <a:lstStyle/>
          <a:p>
            <a:fld id="{128DAA46-87C0-4291-879F-530588CDC18F}" type="datetime1">
              <a:rPr lang="en-US" smtClean="0"/>
              <a:t>7/5/2021</a:t>
            </a:fld>
            <a:endParaRPr lang="en-US"/>
          </a:p>
        </p:txBody>
      </p:sp>
      <p:sp>
        <p:nvSpPr>
          <p:cNvPr id="11"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7</a:t>
            </a:fld>
            <a:endParaRPr lang="en-US"/>
          </a:p>
        </p:txBody>
      </p:sp>
      <p:sp>
        <p:nvSpPr>
          <p:cNvPr id="12"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Tree>
    <p:extLst>
      <p:ext uri="{BB962C8B-B14F-4D97-AF65-F5344CB8AC3E}">
        <p14:creationId xmlns:p14="http://schemas.microsoft.com/office/powerpoint/2010/main" val="22579954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600" b="1" dirty="0" smtClean="0">
                <a:latin typeface="Times New Roman" pitchFamily="18" charset="0"/>
                <a:cs typeface="Times New Roman" pitchFamily="18" charset="0"/>
              </a:rPr>
              <a:t>Quiz</a:t>
            </a:r>
            <a:endParaRPr lang="en-US" sz="3400" b="1" dirty="0"/>
          </a:p>
        </p:txBody>
      </p:sp>
      <p:pic>
        <p:nvPicPr>
          <p:cNvPr id="6"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Date Placeholder 5"/>
          <p:cNvSpPr>
            <a:spLocks noGrp="1"/>
          </p:cNvSpPr>
          <p:nvPr>
            <p:ph type="dt" sz="half" idx="10"/>
          </p:nvPr>
        </p:nvSpPr>
        <p:spPr>
          <a:xfrm>
            <a:off x="457200" y="6356350"/>
            <a:ext cx="2133600" cy="365125"/>
          </a:xfrm>
        </p:spPr>
        <p:txBody>
          <a:bodyPr/>
          <a:lstStyle/>
          <a:p>
            <a:fld id="{B239446D-C59A-496A-B0E7-1C56584581F6}" type="datetime1">
              <a:rPr lang="en-US" smtClean="0"/>
              <a:t>7/5/2021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70</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
        <p:nvSpPr>
          <p:cNvPr id="2" name="Rectangle 1"/>
          <p:cNvSpPr/>
          <p:nvPr/>
        </p:nvSpPr>
        <p:spPr>
          <a:xfrm>
            <a:off x="228600" y="1219200"/>
            <a:ext cx="8763000" cy="3816429"/>
          </a:xfrm>
          <a:prstGeom prst="rect">
            <a:avLst/>
          </a:prstGeom>
        </p:spPr>
        <p:txBody>
          <a:bodyPr wrap="square">
            <a:spAutoFit/>
          </a:bodyPr>
          <a:lstStyle/>
          <a:p>
            <a:pPr marL="342900" indent="-342900" algn="just">
              <a:buFont typeface="Arial" pitchFamily="34" charset="0"/>
              <a:buChar char="•"/>
            </a:pPr>
            <a:r>
              <a:rPr lang="en-US" sz="2200" dirty="0" smtClean="0"/>
              <a:t>Area </a:t>
            </a:r>
            <a:r>
              <a:rPr lang="en-US" sz="2200" dirty="0"/>
              <a:t>enclosed between the parabola y = x</a:t>
            </a:r>
            <a:r>
              <a:rPr lang="en-US" sz="2200" baseline="30000" dirty="0"/>
              <a:t>2</a:t>
            </a:r>
            <a:r>
              <a:rPr lang="en-US" sz="2200" dirty="0"/>
              <a:t> and the straight line y = </a:t>
            </a:r>
            <a:r>
              <a:rPr lang="en-US" sz="2200" dirty="0" smtClean="0"/>
              <a:t>x is………..</a:t>
            </a:r>
          </a:p>
          <a:p>
            <a:pPr marL="342900" indent="-342900" algn="just">
              <a:buFont typeface="Arial" pitchFamily="34" charset="0"/>
              <a:buChar char="•"/>
            </a:pPr>
            <a:endParaRPr lang="en-US" sz="2200" dirty="0"/>
          </a:p>
          <a:p>
            <a:pPr algn="just"/>
            <a:endParaRPr lang="en-US" sz="2200" dirty="0" smtClean="0"/>
          </a:p>
          <a:p>
            <a:pPr marL="342900" indent="-342900" algn="just">
              <a:buFont typeface="Arial" pitchFamily="34" charset="0"/>
              <a:buChar char="•"/>
            </a:pPr>
            <a:r>
              <a:rPr lang="en-US" sz="2200" dirty="0" smtClean="0"/>
              <a:t>If a circle x</a:t>
            </a:r>
            <a:r>
              <a:rPr lang="en-US" sz="2200" baseline="30000" dirty="0" smtClean="0"/>
              <a:t>2 </a:t>
            </a:r>
            <a:r>
              <a:rPr lang="en-US" sz="2200" dirty="0" smtClean="0"/>
              <a:t>+y</a:t>
            </a:r>
            <a:r>
              <a:rPr lang="en-US" sz="2200" baseline="30000" dirty="0" smtClean="0"/>
              <a:t>2 </a:t>
            </a:r>
            <a:r>
              <a:rPr lang="en-US" sz="2200" dirty="0" smtClean="0"/>
              <a:t>=a</a:t>
            </a:r>
            <a:r>
              <a:rPr lang="en-US" sz="2200" baseline="30000" dirty="0" smtClean="0"/>
              <a:t>2 </a:t>
            </a:r>
            <a:r>
              <a:rPr lang="en-US" sz="2200" dirty="0" smtClean="0"/>
              <a:t>   is rotated about x axis the volume is………</a:t>
            </a:r>
          </a:p>
          <a:p>
            <a:pPr algn="just"/>
            <a:endParaRPr lang="en-US" sz="2200" dirty="0" smtClean="0"/>
          </a:p>
          <a:p>
            <a:pPr marL="342900" indent="-342900" algn="just">
              <a:buFont typeface="Arial" pitchFamily="34" charset="0"/>
              <a:buChar char="•"/>
            </a:pPr>
            <a:endParaRPr lang="en-US" sz="2200" dirty="0" smtClean="0"/>
          </a:p>
          <a:p>
            <a:pPr marL="342900" indent="-342900" algn="just">
              <a:buFont typeface="Arial" pitchFamily="34" charset="0"/>
              <a:buChar char="•"/>
            </a:pPr>
            <a:endParaRPr lang="en-US" sz="2200" dirty="0" smtClean="0"/>
          </a:p>
          <a:p>
            <a:pPr marL="342900" indent="-342900" algn="just">
              <a:buFont typeface="Arial" pitchFamily="34" charset="0"/>
              <a:buChar char="•"/>
            </a:pPr>
            <a:r>
              <a:rPr lang="en-US" sz="2200" dirty="0" smtClean="0"/>
              <a:t>Area of ellipse is………..</a:t>
            </a:r>
          </a:p>
          <a:p>
            <a:pPr marL="342900" indent="-342900" algn="just">
              <a:buFont typeface="Arial" pitchFamily="34" charset="0"/>
              <a:buChar char="•"/>
            </a:pPr>
            <a:endParaRPr lang="en-US" sz="2200" dirty="0"/>
          </a:p>
          <a:p>
            <a:pPr algn="just"/>
            <a:endParaRPr lang="en-US" sz="2200" dirty="0"/>
          </a:p>
        </p:txBody>
      </p:sp>
    </p:spTree>
    <p:extLst>
      <p:ext uri="{BB962C8B-B14F-4D97-AF65-F5344CB8AC3E}">
        <p14:creationId xmlns:p14="http://schemas.microsoft.com/office/powerpoint/2010/main" val="2732671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animEffect transition="in" filter="fade">
                                      <p:cBhvr>
                                        <p:cTn id="17"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8E636E8-6F60-4B6D-9AF2-976114CCE9B1}" type="datetime1">
              <a:rPr lang="en-US" smtClean="0"/>
              <a:t>7/5/2021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cs typeface="Times New Roman" panose="02020603050405020304" pitchFamily="18" charset="0"/>
              </a:rPr>
              <a:t>Faculty Video Links, </a:t>
            </a:r>
            <a:r>
              <a:rPr lang="en-US" sz="2400" b="1" dirty="0" err="1">
                <a:cs typeface="Times New Roman" panose="02020603050405020304" pitchFamily="18" charset="0"/>
              </a:rPr>
              <a:t>Youtube</a:t>
            </a:r>
            <a:r>
              <a:rPr lang="en-US" sz="2400" b="1" dirty="0">
                <a:cs typeface="Times New Roman" panose="02020603050405020304" pitchFamily="18" charset="0"/>
              </a:rPr>
              <a:t> &amp; NPTEL Video Links and Online Courses Details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Rectangle 8"/>
          <p:cNvSpPr/>
          <p:nvPr/>
        </p:nvSpPr>
        <p:spPr>
          <a:xfrm>
            <a:off x="533400" y="1219200"/>
            <a:ext cx="8077200" cy="4616648"/>
          </a:xfrm>
          <a:prstGeom prst="rect">
            <a:avLst/>
          </a:prstGeom>
        </p:spPr>
        <p:txBody>
          <a:bodyPr wrap="square">
            <a:spAutoFit/>
          </a:bodyPr>
          <a:lstStyle/>
          <a:p>
            <a:pPr marL="457200" indent="-457200">
              <a:buFont typeface="Arial" pitchFamily="34" charset="0"/>
              <a:buChar char="•"/>
            </a:pPr>
            <a:r>
              <a:rPr lang="en-US" sz="2800" b="1" dirty="0" smtClean="0"/>
              <a:t>Area and Volume</a:t>
            </a:r>
          </a:p>
          <a:p>
            <a:endParaRPr lang="en-US" sz="2800" b="1" dirty="0" smtClean="0"/>
          </a:p>
          <a:p>
            <a:pPr marL="342900" indent="-342900">
              <a:buFont typeface="Arial" pitchFamily="34" charset="0"/>
              <a:buChar char="•"/>
            </a:pPr>
            <a:r>
              <a:rPr lang="en-US" sz="2400" dirty="0" smtClean="0"/>
              <a:t>NPTEL: Lecture 20 – Multiple Integral</a:t>
            </a:r>
            <a:endParaRPr lang="en-US" sz="2400" u="sng" dirty="0">
              <a:solidFill>
                <a:schemeClr val="tx2">
                  <a:lumMod val="60000"/>
                  <a:lumOff val="40000"/>
                </a:schemeClr>
              </a:solidFill>
            </a:endParaRPr>
          </a:p>
          <a:p>
            <a:pPr marL="342900" indent="-342900">
              <a:buFont typeface="Arial" pitchFamily="34" charset="0"/>
              <a:buChar char="•"/>
            </a:pPr>
            <a:r>
              <a:rPr lang="en-US" sz="2200" u="sng" dirty="0">
                <a:hlinkClick r:id="rId3"/>
              </a:rPr>
              <a:t>https://www.youtube.com/watch?v=mIeeVrv447s</a:t>
            </a:r>
            <a:endParaRPr lang="en-US" sz="2200" u="sng" dirty="0"/>
          </a:p>
          <a:p>
            <a:endParaRPr lang="en-US" sz="2200" u="sng" dirty="0" smtClean="0">
              <a:solidFill>
                <a:schemeClr val="tx2">
                  <a:lumMod val="60000"/>
                  <a:lumOff val="40000"/>
                </a:schemeClr>
              </a:solidFill>
            </a:endParaRPr>
          </a:p>
          <a:p>
            <a:pPr marL="342900" indent="-342900">
              <a:buFont typeface="Arial" pitchFamily="34" charset="0"/>
              <a:buChar char="•"/>
            </a:pPr>
            <a:r>
              <a:rPr lang="en-US" sz="2400" dirty="0" smtClean="0"/>
              <a:t>Volume as triple integral</a:t>
            </a:r>
            <a:endParaRPr lang="en-US" sz="2400" u="sng" dirty="0" smtClean="0">
              <a:solidFill>
                <a:schemeClr val="tx2">
                  <a:lumMod val="60000"/>
                  <a:lumOff val="40000"/>
                </a:schemeClr>
              </a:solidFill>
            </a:endParaRPr>
          </a:p>
          <a:p>
            <a:pPr marL="342900" indent="-342900">
              <a:buFont typeface="Arial" pitchFamily="34" charset="0"/>
              <a:buChar char="•"/>
            </a:pPr>
            <a:r>
              <a:rPr lang="en-US" sz="2200" u="sng" dirty="0">
                <a:solidFill>
                  <a:schemeClr val="tx2">
                    <a:lumMod val="60000"/>
                    <a:lumOff val="40000"/>
                  </a:schemeClr>
                </a:solidFill>
                <a:hlinkClick r:id="rId4"/>
              </a:rPr>
              <a:t>https://</a:t>
            </a:r>
            <a:r>
              <a:rPr lang="en-US" sz="2200" u="sng" dirty="0" smtClean="0">
                <a:solidFill>
                  <a:schemeClr val="tx2">
                    <a:lumMod val="60000"/>
                    <a:lumOff val="40000"/>
                  </a:schemeClr>
                </a:solidFill>
                <a:hlinkClick r:id="rId4"/>
              </a:rPr>
              <a:t>www.youtube.com/watch?v=mIpQYY3uzT4</a:t>
            </a:r>
            <a:endParaRPr lang="en-US" sz="2200" u="sng" dirty="0" smtClean="0">
              <a:solidFill>
                <a:schemeClr val="tx2">
                  <a:lumMod val="60000"/>
                  <a:lumOff val="40000"/>
                </a:schemeClr>
              </a:solidFill>
            </a:endParaRPr>
          </a:p>
          <a:p>
            <a:endParaRPr lang="en-US" sz="2800" dirty="0" smtClean="0"/>
          </a:p>
          <a:p>
            <a:pPr marL="457200" indent="-457200">
              <a:buFont typeface="Arial" pitchFamily="34" charset="0"/>
              <a:buChar char="•"/>
            </a:pPr>
            <a:r>
              <a:rPr lang="en-US" sz="2800" b="1" dirty="0" smtClean="0"/>
              <a:t>Centre of Mass</a:t>
            </a:r>
            <a:endParaRPr lang="en-US" sz="2800" b="1" dirty="0"/>
          </a:p>
          <a:p>
            <a:endParaRPr lang="en-US" sz="2200" dirty="0" smtClean="0"/>
          </a:p>
          <a:p>
            <a:pPr marL="342900" indent="-342900">
              <a:buFont typeface="Arial" pitchFamily="34" charset="0"/>
              <a:buChar char="•"/>
            </a:pPr>
            <a:r>
              <a:rPr lang="en-US" sz="2400" dirty="0" smtClean="0"/>
              <a:t>Double integral finding mass and center of mass</a:t>
            </a:r>
            <a:endParaRPr lang="en-US" sz="2400" u="sng" dirty="0">
              <a:solidFill>
                <a:schemeClr val="tx2">
                  <a:lumMod val="60000"/>
                  <a:lumOff val="40000"/>
                </a:schemeClr>
              </a:solidFill>
            </a:endParaRPr>
          </a:p>
          <a:p>
            <a:pPr marL="342900" indent="-342900">
              <a:buFont typeface="Arial" pitchFamily="34" charset="0"/>
              <a:buChar char="•"/>
            </a:pPr>
            <a:r>
              <a:rPr lang="en-US" sz="2200" u="sng" dirty="0">
                <a:hlinkClick r:id="rId5"/>
              </a:rPr>
              <a:t>https://www.youtube.com/watch?v=yJDRwKGfKD</a:t>
            </a:r>
            <a:endParaRPr lang="en-US" sz="2200" dirty="0"/>
          </a:p>
        </p:txBody>
      </p:sp>
    </p:spTree>
    <p:extLst>
      <p:ext uri="{BB962C8B-B14F-4D97-AF65-F5344CB8AC3E}">
        <p14:creationId xmlns:p14="http://schemas.microsoft.com/office/powerpoint/2010/main" val="451795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animEffect transition="in" filter="fade">
                                      <p:cBhvr>
                                        <p:cTn id="15" dur="500"/>
                                        <p:tgtEl>
                                          <p:spTgt spid="9">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xEl>
                                              <p:pRg st="5" end="5"/>
                                            </p:txEl>
                                          </p:spTgt>
                                        </p:tgtEl>
                                        <p:attrNameLst>
                                          <p:attrName>style.visibility</p:attrName>
                                        </p:attrNameLst>
                                      </p:cBhvr>
                                      <p:to>
                                        <p:strVal val="visible"/>
                                      </p:to>
                                    </p:set>
                                    <p:animEffect transition="in" filter="fade">
                                      <p:cBhvr>
                                        <p:cTn id="20" dur="500"/>
                                        <p:tgtEl>
                                          <p:spTgt spid="9">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animEffect transition="in" filter="fade">
                                      <p:cBhvr>
                                        <p:cTn id="23" dur="500"/>
                                        <p:tgtEl>
                                          <p:spTgt spid="9">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xEl>
                                              <p:pRg st="8" end="8"/>
                                            </p:txEl>
                                          </p:spTgt>
                                        </p:tgtEl>
                                        <p:attrNameLst>
                                          <p:attrName>style.visibility</p:attrName>
                                        </p:attrNameLst>
                                      </p:cBhvr>
                                      <p:to>
                                        <p:strVal val="visible"/>
                                      </p:to>
                                    </p:set>
                                    <p:animEffect transition="in" filter="fade">
                                      <p:cBhvr>
                                        <p:cTn id="28" dur="500"/>
                                        <p:tgtEl>
                                          <p:spTgt spid="9">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
                                            <p:txEl>
                                              <p:pRg st="10" end="10"/>
                                            </p:txEl>
                                          </p:spTgt>
                                        </p:tgtEl>
                                        <p:attrNameLst>
                                          <p:attrName>style.visibility</p:attrName>
                                        </p:attrNameLst>
                                      </p:cBhvr>
                                      <p:to>
                                        <p:strVal val="visible"/>
                                      </p:to>
                                    </p:set>
                                    <p:animEffect transition="in" filter="fade">
                                      <p:cBhvr>
                                        <p:cTn id="33" dur="500"/>
                                        <p:tgtEl>
                                          <p:spTgt spid="9">
                                            <p:txEl>
                                              <p:pRg st="10" end="1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9">
                                            <p:txEl>
                                              <p:pRg st="11" end="11"/>
                                            </p:txEl>
                                          </p:spTgt>
                                        </p:tgtEl>
                                        <p:attrNameLst>
                                          <p:attrName>style.visibility</p:attrName>
                                        </p:attrNameLst>
                                      </p:cBhvr>
                                      <p:to>
                                        <p:strVal val="visible"/>
                                      </p:to>
                                    </p:set>
                                    <p:animEffect transition="in" filter="fade">
                                      <p:cBhvr>
                                        <p:cTn id="36" dur="500"/>
                                        <p:tgtEl>
                                          <p:spTgt spid="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Content Placeholder 2"/>
          <p:cNvSpPr>
            <a:spLocks noGrp="1"/>
          </p:cNvSpPr>
          <p:nvPr>
            <p:ph idx="1"/>
          </p:nvPr>
        </p:nvSpPr>
        <p:spPr/>
        <p:txBody>
          <a:bodyPr/>
          <a:lstStyle/>
          <a:p>
            <a:pPr marL="0" indent="0">
              <a:buNone/>
            </a:pPr>
            <a:endParaRPr lang="en-US" sz="2800" dirty="0" smtClean="0"/>
          </a:p>
          <a:p>
            <a:endParaRPr lang="en-US" sz="2800" dirty="0" smtClean="0"/>
          </a:p>
          <a:p>
            <a:endParaRPr lang="en-US" sz="2800" dirty="0" smtClean="0"/>
          </a:p>
        </p:txBody>
      </p:sp>
      <p:sp>
        <p:nvSpPr>
          <p:cNvPr id="4"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cs typeface="Times New Roman" pitchFamily="18" charset="0"/>
              </a:rPr>
              <a:t>Weekly </a:t>
            </a:r>
            <a:r>
              <a:rPr lang="en-US" sz="3400" b="1" dirty="0" smtClean="0">
                <a:cs typeface="Times New Roman" pitchFamily="18" charset="0"/>
              </a:rPr>
              <a:t>Assignment 1 (CO 1)</a:t>
            </a:r>
            <a:endParaRPr lang="en-US" sz="3400" b="1" dirty="0"/>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6"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344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99" y="817163"/>
            <a:ext cx="8589623" cy="5431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ate Placeholder 5"/>
          <p:cNvSpPr>
            <a:spLocks noGrp="1"/>
          </p:cNvSpPr>
          <p:nvPr>
            <p:ph type="dt" sz="half" idx="10"/>
          </p:nvPr>
        </p:nvSpPr>
        <p:spPr>
          <a:xfrm>
            <a:off x="457200" y="6356350"/>
            <a:ext cx="2133600" cy="365125"/>
          </a:xfrm>
        </p:spPr>
        <p:txBody>
          <a:bodyPr/>
          <a:lstStyle/>
          <a:p>
            <a:fld id="{E55ADC9C-CF6E-4D6B-B20A-2BCAEBBEE9DF}" type="datetime1">
              <a:rPr lang="en-US" smtClean="0"/>
              <a:t>7/5/2021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72</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Tree>
    <p:extLst>
      <p:ext uri="{BB962C8B-B14F-4D97-AF65-F5344CB8AC3E}">
        <p14:creationId xmlns:p14="http://schemas.microsoft.com/office/powerpoint/2010/main" val="894834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Content Placeholder 2"/>
          <p:cNvSpPr>
            <a:spLocks noGrp="1"/>
          </p:cNvSpPr>
          <p:nvPr>
            <p:ph idx="1"/>
          </p:nvPr>
        </p:nvSpPr>
        <p:spPr/>
        <p:txBody>
          <a:bodyPr/>
          <a:lstStyle/>
          <a:p>
            <a:pPr>
              <a:buFont typeface="Wingdings" pitchFamily="2" charset="2"/>
              <a:buChar char="ü"/>
            </a:pPr>
            <a:r>
              <a:rPr lang="en-US" sz="2800" b="1" dirty="0" smtClean="0">
                <a:cs typeface="Times New Roman" pitchFamily="18" charset="0"/>
              </a:rPr>
              <a:t>Application of integrals</a:t>
            </a:r>
          </a:p>
          <a:p>
            <a:pPr marL="0" indent="0">
              <a:buNone/>
            </a:pPr>
            <a:r>
              <a:rPr lang="en-US" sz="2800" b="1" dirty="0" smtClean="0">
                <a:cs typeface="Times New Roman" pitchFamily="18" charset="0"/>
              </a:rPr>
              <a:t> </a:t>
            </a:r>
          </a:p>
          <a:p>
            <a:pPr>
              <a:buFont typeface="Wingdings" pitchFamily="2" charset="2"/>
              <a:buChar char="ü"/>
            </a:pPr>
            <a:r>
              <a:rPr lang="en-US" sz="2200" dirty="0" smtClean="0">
                <a:cs typeface="Times New Roman" pitchFamily="18" charset="0"/>
              </a:rPr>
              <a:t>Area</a:t>
            </a:r>
          </a:p>
          <a:p>
            <a:pPr marL="0" indent="0">
              <a:buNone/>
            </a:pPr>
            <a:endParaRPr lang="en-US" sz="2200" dirty="0" smtClean="0">
              <a:cs typeface="Times New Roman" pitchFamily="18" charset="0"/>
            </a:endParaRPr>
          </a:p>
          <a:p>
            <a:pPr>
              <a:buFont typeface="Wingdings" pitchFamily="2" charset="2"/>
              <a:buChar char="ü"/>
            </a:pPr>
            <a:r>
              <a:rPr lang="en-US" sz="2200" dirty="0" smtClean="0">
                <a:cs typeface="Times New Roman" pitchFamily="18" charset="0"/>
              </a:rPr>
              <a:t>Volume</a:t>
            </a:r>
          </a:p>
          <a:p>
            <a:pPr marL="0" indent="0">
              <a:buNone/>
            </a:pPr>
            <a:endParaRPr lang="en-US" sz="2200" dirty="0">
              <a:cs typeface="Times New Roman" pitchFamily="18" charset="0"/>
            </a:endParaRPr>
          </a:p>
          <a:p>
            <a:pPr>
              <a:buFont typeface="Wingdings" pitchFamily="2" charset="2"/>
              <a:buChar char="ü"/>
            </a:pPr>
            <a:r>
              <a:rPr lang="en-US" sz="2200" dirty="0" smtClean="0">
                <a:cs typeface="Times New Roman" pitchFamily="18" charset="0"/>
              </a:rPr>
              <a:t>Centre of mass</a:t>
            </a:r>
          </a:p>
          <a:p>
            <a:pPr marL="0" indent="0">
              <a:buNone/>
            </a:pPr>
            <a:endParaRPr lang="en-US" sz="2200" dirty="0" smtClean="0">
              <a:cs typeface="Times New Roman" pitchFamily="18" charset="0"/>
            </a:endParaRPr>
          </a:p>
          <a:p>
            <a:pPr>
              <a:buFont typeface="Wingdings" pitchFamily="2" charset="2"/>
              <a:buChar char="ü"/>
            </a:pPr>
            <a:r>
              <a:rPr lang="en-US" sz="2200" dirty="0" smtClean="0">
                <a:cs typeface="Times New Roman" pitchFamily="18" charset="0"/>
              </a:rPr>
              <a:t>Discussion on assignment</a:t>
            </a:r>
          </a:p>
          <a:p>
            <a:pPr marL="0" indent="0">
              <a:buNone/>
            </a:pPr>
            <a:endParaRPr lang="en-US" sz="2200" dirty="0" smtClean="0">
              <a:cs typeface="Times New Roman" pitchFamily="18" charset="0"/>
            </a:endParaRPr>
          </a:p>
          <a:p>
            <a:pPr>
              <a:buFont typeface="Wingdings 2" pitchFamily="18" charset="2"/>
              <a:buNone/>
            </a:pPr>
            <a:endParaRPr lang="en-US" sz="2800" dirty="0" smtClean="0">
              <a:cs typeface="Times New Roman" pitchFamily="18" charset="0"/>
            </a:endParaRPr>
          </a:p>
          <a:p>
            <a:endParaRPr lang="en-US" sz="2800" dirty="0" smtClean="0"/>
          </a:p>
          <a:p>
            <a:endParaRPr lang="en-US" sz="2800" dirty="0" smtClean="0"/>
          </a:p>
          <a:p>
            <a:endParaRPr lang="en-US" sz="2800" dirty="0" smtClean="0"/>
          </a:p>
        </p:txBody>
      </p:sp>
      <p:sp>
        <p:nvSpPr>
          <p:cNvPr id="4"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cs typeface="Times New Roman" pitchFamily="18" charset="0"/>
              </a:rPr>
              <a:t>Recap</a:t>
            </a:r>
            <a:endParaRPr lang="en-US" sz="3400" b="1" dirty="0"/>
          </a:p>
        </p:txBody>
      </p:sp>
      <p:pic>
        <p:nvPicPr>
          <p:cNvPr id="5"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6"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Date Placeholder 5"/>
          <p:cNvSpPr>
            <a:spLocks noGrp="1"/>
          </p:cNvSpPr>
          <p:nvPr>
            <p:ph type="dt" sz="half" idx="10"/>
          </p:nvPr>
        </p:nvSpPr>
        <p:spPr>
          <a:xfrm>
            <a:off x="457200" y="6356350"/>
            <a:ext cx="2133600" cy="365125"/>
          </a:xfrm>
        </p:spPr>
        <p:txBody>
          <a:bodyPr/>
          <a:lstStyle/>
          <a:p>
            <a:fld id="{4CB8338C-F0F8-4980-93E9-8F1413C59107}" type="datetime1">
              <a:rPr lang="en-US" smtClean="0"/>
              <a:t>7/5/2021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73</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Tree>
    <p:extLst>
      <p:ext uri="{BB962C8B-B14F-4D97-AF65-F5344CB8AC3E}">
        <p14:creationId xmlns:p14="http://schemas.microsoft.com/office/powerpoint/2010/main" val="4358748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323">
                                            <p:txEl>
                                              <p:pRg st="0" end="0"/>
                                            </p:txEl>
                                          </p:spTgt>
                                        </p:tgtEl>
                                        <p:attrNameLst>
                                          <p:attrName>style.visibility</p:attrName>
                                        </p:attrNameLst>
                                      </p:cBhvr>
                                      <p:to>
                                        <p:strVal val="visible"/>
                                      </p:to>
                                    </p:set>
                                    <p:animEffect transition="in" filter="fade">
                                      <p:cBhvr>
                                        <p:cTn id="7" dur="500"/>
                                        <p:tgtEl>
                                          <p:spTgt spid="563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6323">
                                            <p:txEl>
                                              <p:pRg st="2" end="2"/>
                                            </p:txEl>
                                          </p:spTgt>
                                        </p:tgtEl>
                                        <p:attrNameLst>
                                          <p:attrName>style.visibility</p:attrName>
                                        </p:attrNameLst>
                                      </p:cBhvr>
                                      <p:to>
                                        <p:strVal val="visible"/>
                                      </p:to>
                                    </p:set>
                                    <p:animEffect transition="in" filter="fade">
                                      <p:cBhvr>
                                        <p:cTn id="12" dur="500"/>
                                        <p:tgtEl>
                                          <p:spTgt spid="5632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6323">
                                            <p:txEl>
                                              <p:pRg st="4" end="4"/>
                                            </p:txEl>
                                          </p:spTgt>
                                        </p:tgtEl>
                                        <p:attrNameLst>
                                          <p:attrName>style.visibility</p:attrName>
                                        </p:attrNameLst>
                                      </p:cBhvr>
                                      <p:to>
                                        <p:strVal val="visible"/>
                                      </p:to>
                                    </p:set>
                                    <p:animEffect transition="in" filter="fade">
                                      <p:cBhvr>
                                        <p:cTn id="17" dur="500"/>
                                        <p:tgtEl>
                                          <p:spTgt spid="5632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323">
                                            <p:txEl>
                                              <p:pRg st="6" end="6"/>
                                            </p:txEl>
                                          </p:spTgt>
                                        </p:tgtEl>
                                        <p:attrNameLst>
                                          <p:attrName>style.visibility</p:attrName>
                                        </p:attrNameLst>
                                      </p:cBhvr>
                                      <p:to>
                                        <p:strVal val="visible"/>
                                      </p:to>
                                    </p:set>
                                    <p:animEffect transition="in" filter="fade">
                                      <p:cBhvr>
                                        <p:cTn id="22" dur="500"/>
                                        <p:tgtEl>
                                          <p:spTgt spid="5632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6323">
                                            <p:txEl>
                                              <p:pRg st="8" end="8"/>
                                            </p:txEl>
                                          </p:spTgt>
                                        </p:tgtEl>
                                        <p:attrNameLst>
                                          <p:attrName>style.visibility</p:attrName>
                                        </p:attrNameLst>
                                      </p:cBhvr>
                                      <p:to>
                                        <p:strVal val="visible"/>
                                      </p:to>
                                    </p:set>
                                    <p:animEffect transition="in" filter="fade">
                                      <p:cBhvr>
                                        <p:cTn id="27" dur="500"/>
                                        <p:tgtEl>
                                          <p:spTgt spid="5632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t>Improper Integral (CO 1)</a:t>
            </a:r>
            <a:endParaRPr lang="en-US" sz="3400" b="1" dirty="0"/>
          </a:p>
        </p:txBody>
      </p:sp>
      <p:pic>
        <p:nvPicPr>
          <p:cNvPr id="5"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Date Placeholder 5"/>
          <p:cNvSpPr>
            <a:spLocks noGrp="1"/>
          </p:cNvSpPr>
          <p:nvPr>
            <p:ph type="dt" sz="half" idx="10"/>
          </p:nvPr>
        </p:nvSpPr>
        <p:spPr>
          <a:xfrm>
            <a:off x="457200" y="6356350"/>
            <a:ext cx="2133600" cy="365125"/>
          </a:xfrm>
        </p:spPr>
        <p:txBody>
          <a:bodyPr/>
          <a:lstStyle/>
          <a:p>
            <a:fld id="{EC2DC878-8228-4708-A2E9-BD19338A3E2E}" type="datetime1">
              <a:rPr lang="en-US" smtClean="0"/>
              <a:t>7/5/2021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74</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559636987"/>
              </p:ext>
            </p:extLst>
          </p:nvPr>
        </p:nvGraphicFramePr>
        <p:xfrm>
          <a:off x="109538" y="1143000"/>
          <a:ext cx="8924925" cy="1143000"/>
        </p:xfrm>
        <a:graphic>
          <a:graphicData uri="http://schemas.openxmlformats.org/presentationml/2006/ole">
            <mc:AlternateContent xmlns:mc="http://schemas.openxmlformats.org/markup-compatibility/2006">
              <mc:Choice xmlns:v="urn:schemas-microsoft-com:vml" Requires="v">
                <p:oleObj spid="_x0000_s178234" name="Equation" r:id="rId4" imgW="4318000" imgH="685800" progId="Equation.DSMT4">
                  <p:embed/>
                </p:oleObj>
              </mc:Choice>
              <mc:Fallback>
                <p:oleObj name="Equation" r:id="rId4" imgW="4318000" imgH="685800" progId="Equation.DSMT4">
                  <p:embed/>
                  <p:pic>
                    <p:nvPicPr>
                      <p:cNvPr id="0" name="Picture 5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538" y="1143000"/>
                        <a:ext cx="8924925" cy="114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944165565"/>
              </p:ext>
            </p:extLst>
          </p:nvPr>
        </p:nvGraphicFramePr>
        <p:xfrm>
          <a:off x="457200" y="3048000"/>
          <a:ext cx="7239000" cy="1295400"/>
        </p:xfrm>
        <a:graphic>
          <a:graphicData uri="http://schemas.openxmlformats.org/presentationml/2006/ole">
            <mc:AlternateContent xmlns:mc="http://schemas.openxmlformats.org/markup-compatibility/2006">
              <mc:Choice xmlns:v="urn:schemas-microsoft-com:vml" Requires="v">
                <p:oleObj spid="_x0000_s178235" name="Equation" r:id="rId6" imgW="3505200" imgH="660400" progId="Equation.DSMT4">
                  <p:embed/>
                </p:oleObj>
              </mc:Choice>
              <mc:Fallback>
                <p:oleObj name="Equation" r:id="rId6" imgW="3505200" imgH="660400" progId="Equation.DSMT4">
                  <p:embed/>
                  <p:pic>
                    <p:nvPicPr>
                      <p:cNvPr id="0" name="Picture 5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 y="3048000"/>
                        <a:ext cx="7239000" cy="1295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035334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Improper Integral of First </a:t>
            </a:r>
            <a:r>
              <a:rPr lang="en-US" sz="3400" b="1" dirty="0" smtClean="0"/>
              <a:t>Kind (CO 1)</a:t>
            </a:r>
            <a:endParaRPr lang="en-US" sz="3400" b="1" dirty="0"/>
          </a:p>
        </p:txBody>
      </p:sp>
      <p:pic>
        <p:nvPicPr>
          <p:cNvPr id="5"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Date Placeholder 5"/>
          <p:cNvSpPr>
            <a:spLocks noGrp="1"/>
          </p:cNvSpPr>
          <p:nvPr>
            <p:ph type="dt" sz="half" idx="10"/>
          </p:nvPr>
        </p:nvSpPr>
        <p:spPr>
          <a:xfrm>
            <a:off x="457200" y="6356350"/>
            <a:ext cx="2133600" cy="365125"/>
          </a:xfrm>
        </p:spPr>
        <p:txBody>
          <a:bodyPr/>
          <a:lstStyle/>
          <a:p>
            <a:fld id="{D32F3A5C-EA1B-43EF-A0B0-721B80B6D0B1}" type="datetime1">
              <a:rPr lang="en-US" smtClean="0"/>
              <a:t>7/5/2021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75</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graphicFrame>
        <p:nvGraphicFramePr>
          <p:cNvPr id="13" name="Object 12"/>
          <p:cNvGraphicFramePr>
            <a:graphicFrameLocks noChangeAspect="1"/>
          </p:cNvGraphicFramePr>
          <p:nvPr>
            <p:extLst>
              <p:ext uri="{D42A27DB-BD31-4B8C-83A1-F6EECF244321}">
                <p14:modId xmlns:p14="http://schemas.microsoft.com/office/powerpoint/2010/main" val="1645851076"/>
              </p:ext>
            </p:extLst>
          </p:nvPr>
        </p:nvGraphicFramePr>
        <p:xfrm>
          <a:off x="2686503" y="914400"/>
          <a:ext cx="903132" cy="740758"/>
        </p:xfrm>
        <a:graphic>
          <a:graphicData uri="http://schemas.openxmlformats.org/presentationml/2006/ole">
            <mc:AlternateContent xmlns:mc="http://schemas.openxmlformats.org/markup-compatibility/2006">
              <mc:Choice xmlns:v="urn:schemas-microsoft-com:vml" Requires="v">
                <p:oleObj spid="_x0000_s172183" name="Equation" r:id="rId4" imgW="571320" imgH="469800" progId="Equation.DSMT4">
                  <p:embed/>
                </p:oleObj>
              </mc:Choice>
              <mc:Fallback>
                <p:oleObj name="Equation" r:id="rId4" imgW="571320" imgH="469800" progId="Equation.DSMT4">
                  <p:embed/>
                  <p:pic>
                    <p:nvPicPr>
                      <p:cNvPr id="0" name="Picture 1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6503" y="914400"/>
                        <a:ext cx="903132" cy="7407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TextBox 13"/>
          <p:cNvSpPr txBox="1"/>
          <p:nvPr/>
        </p:nvSpPr>
        <p:spPr>
          <a:xfrm>
            <a:off x="248103" y="1143000"/>
            <a:ext cx="8647793" cy="769441"/>
          </a:xfrm>
          <a:prstGeom prst="rect">
            <a:avLst/>
          </a:prstGeom>
          <a:noFill/>
        </p:spPr>
        <p:txBody>
          <a:bodyPr wrap="square" rtlCol="0">
            <a:spAutoFit/>
          </a:bodyPr>
          <a:lstStyle/>
          <a:p>
            <a:pPr algn="just"/>
            <a:r>
              <a:rPr lang="en-US" sz="2200" dirty="0"/>
              <a:t>The definite </a:t>
            </a:r>
            <a:r>
              <a:rPr lang="en-US" sz="2200" dirty="0" smtClean="0"/>
              <a:t>integral                 is </a:t>
            </a:r>
            <a:r>
              <a:rPr lang="en-US" sz="2200" dirty="0"/>
              <a:t>called </a:t>
            </a:r>
            <a:r>
              <a:rPr lang="en-US" sz="2200" dirty="0" smtClean="0"/>
              <a:t>an </a:t>
            </a:r>
            <a:r>
              <a:rPr lang="en-US" sz="2200" dirty="0"/>
              <a:t>improper integral of first kind if either </a:t>
            </a:r>
            <a:r>
              <a:rPr lang="en-US" sz="2200" i="1" dirty="0" smtClean="0"/>
              <a:t>a</a:t>
            </a:r>
            <a:r>
              <a:rPr lang="en-US" sz="2200" dirty="0" smtClean="0"/>
              <a:t> or </a:t>
            </a:r>
            <a:r>
              <a:rPr lang="en-US" sz="2200" i="1" dirty="0"/>
              <a:t>b</a:t>
            </a:r>
            <a:r>
              <a:rPr lang="en-US" sz="2200" dirty="0"/>
              <a:t> or both </a:t>
            </a:r>
            <a:r>
              <a:rPr lang="en-US" sz="2200" i="1" dirty="0"/>
              <a:t>a</a:t>
            </a:r>
            <a:r>
              <a:rPr lang="en-US" sz="2200" dirty="0"/>
              <a:t> and </a:t>
            </a:r>
            <a:r>
              <a:rPr lang="en-US" sz="2200" i="1" dirty="0"/>
              <a:t>b</a:t>
            </a:r>
            <a:r>
              <a:rPr lang="en-US" sz="2200" dirty="0"/>
              <a:t> are infinite. </a:t>
            </a:r>
            <a:r>
              <a:rPr lang="en-US" sz="2200" dirty="0" smtClean="0"/>
              <a:t> For example:</a:t>
            </a:r>
          </a:p>
        </p:txBody>
      </p:sp>
      <p:graphicFrame>
        <p:nvGraphicFramePr>
          <p:cNvPr id="22" name="Object 21"/>
          <p:cNvGraphicFramePr>
            <a:graphicFrameLocks noChangeAspect="1"/>
          </p:cNvGraphicFramePr>
          <p:nvPr>
            <p:extLst>
              <p:ext uri="{D42A27DB-BD31-4B8C-83A1-F6EECF244321}">
                <p14:modId xmlns:p14="http://schemas.microsoft.com/office/powerpoint/2010/main" val="702235401"/>
              </p:ext>
            </p:extLst>
          </p:nvPr>
        </p:nvGraphicFramePr>
        <p:xfrm>
          <a:off x="682878" y="2971800"/>
          <a:ext cx="7778241" cy="901381"/>
        </p:xfrm>
        <a:graphic>
          <a:graphicData uri="http://schemas.openxmlformats.org/presentationml/2006/ole">
            <mc:AlternateContent xmlns:mc="http://schemas.openxmlformats.org/markup-compatibility/2006">
              <mc:Choice xmlns:v="urn:schemas-microsoft-com:vml" Requires="v">
                <p:oleObj spid="_x0000_s172184" name="Equation" r:id="rId6" imgW="3809880" imgH="469800" progId="Equation.DSMT4">
                  <p:embed/>
                </p:oleObj>
              </mc:Choice>
              <mc:Fallback>
                <p:oleObj name="Equation" r:id="rId6" imgW="3809880" imgH="469800" progId="Equation.DSMT4">
                  <p:embed/>
                  <p:pic>
                    <p:nvPicPr>
                      <p:cNvPr id="0" name="Picture 14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2878" y="2971800"/>
                        <a:ext cx="7778241" cy="9013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3424519204"/>
              </p:ext>
            </p:extLst>
          </p:nvPr>
        </p:nvGraphicFramePr>
        <p:xfrm>
          <a:off x="723900" y="4495800"/>
          <a:ext cx="7897019" cy="904215"/>
        </p:xfrm>
        <a:graphic>
          <a:graphicData uri="http://schemas.openxmlformats.org/presentationml/2006/ole">
            <mc:AlternateContent xmlns:mc="http://schemas.openxmlformats.org/markup-compatibility/2006">
              <mc:Choice xmlns:v="urn:schemas-microsoft-com:vml" Requires="v">
                <p:oleObj spid="_x0000_s172185" name="Equation" r:id="rId8" imgW="3898800" imgH="469800" progId="Equation.DSMT4">
                  <p:embed/>
                </p:oleObj>
              </mc:Choice>
              <mc:Fallback>
                <p:oleObj name="Equation" r:id="rId8" imgW="3898800" imgH="469800" progId="Equation.DSMT4">
                  <p:embed/>
                  <p:pic>
                    <p:nvPicPr>
                      <p:cNvPr id="0" name="Picture 14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3900" y="4495800"/>
                        <a:ext cx="7897019" cy="9042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2359147106"/>
              </p:ext>
            </p:extLst>
          </p:nvPr>
        </p:nvGraphicFramePr>
        <p:xfrm>
          <a:off x="1219200" y="1901068"/>
          <a:ext cx="815398" cy="836612"/>
        </p:xfrm>
        <a:graphic>
          <a:graphicData uri="http://schemas.openxmlformats.org/presentationml/2006/ole">
            <mc:AlternateContent xmlns:mc="http://schemas.openxmlformats.org/markup-compatibility/2006">
              <mc:Choice xmlns:v="urn:schemas-microsoft-com:vml" Requires="v">
                <p:oleObj spid="_x0000_s172186" name="Equation" r:id="rId10" imgW="457200" imgH="469900" progId="Equation.DSMT4">
                  <p:embed/>
                </p:oleObj>
              </mc:Choice>
              <mc:Fallback>
                <p:oleObj name="Equation" r:id="rId10" imgW="457200" imgH="469900" progId="Equation.DSMT4">
                  <p:embed/>
                  <p:pic>
                    <p:nvPicPr>
                      <p:cNvPr id="0" name="Picture 14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19200" y="1901068"/>
                        <a:ext cx="815398" cy="836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2027182373"/>
              </p:ext>
            </p:extLst>
          </p:nvPr>
        </p:nvGraphicFramePr>
        <p:xfrm>
          <a:off x="2739571" y="1912441"/>
          <a:ext cx="1399721" cy="754559"/>
        </p:xfrm>
        <a:graphic>
          <a:graphicData uri="http://schemas.openxmlformats.org/presentationml/2006/ole">
            <mc:AlternateContent xmlns:mc="http://schemas.openxmlformats.org/markup-compatibility/2006">
              <mc:Choice xmlns:v="urn:schemas-microsoft-com:vml" Requires="v">
                <p:oleObj spid="_x0000_s172187" name="Equation" r:id="rId12" imgW="850900" imgH="457200" progId="Equation.DSMT4">
                  <p:embed/>
                </p:oleObj>
              </mc:Choice>
              <mc:Fallback>
                <p:oleObj name="Equation" r:id="rId12" imgW="850900" imgH="457200" progId="Equation.DSMT4">
                  <p:embed/>
                  <p:pic>
                    <p:nvPicPr>
                      <p:cNvPr id="0" name="Picture 15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39571" y="1912441"/>
                        <a:ext cx="1399721" cy="7545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238363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Improper Integral of </a:t>
            </a:r>
            <a:r>
              <a:rPr lang="en-US" sz="3400" b="1" dirty="0" smtClean="0"/>
              <a:t>Second Kind (CO 1)</a:t>
            </a:r>
            <a:endParaRPr lang="en-US" sz="3400" b="1" dirty="0"/>
          </a:p>
        </p:txBody>
      </p:sp>
      <p:pic>
        <p:nvPicPr>
          <p:cNvPr id="5"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Date Placeholder 5"/>
          <p:cNvSpPr>
            <a:spLocks noGrp="1"/>
          </p:cNvSpPr>
          <p:nvPr>
            <p:ph type="dt" sz="half" idx="10"/>
          </p:nvPr>
        </p:nvSpPr>
        <p:spPr>
          <a:xfrm>
            <a:off x="457200" y="6356350"/>
            <a:ext cx="2133600" cy="365125"/>
          </a:xfrm>
        </p:spPr>
        <p:txBody>
          <a:bodyPr/>
          <a:lstStyle/>
          <a:p>
            <a:fld id="{A4B6C02A-8EF3-45DD-9EC1-ACD4A9C3691A}" type="datetime1">
              <a:rPr lang="en-US" smtClean="0"/>
              <a:t>7/5/2021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76</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graphicFrame>
        <p:nvGraphicFramePr>
          <p:cNvPr id="23" name="Object 22"/>
          <p:cNvGraphicFramePr>
            <a:graphicFrameLocks noChangeAspect="1"/>
          </p:cNvGraphicFramePr>
          <p:nvPr>
            <p:extLst>
              <p:ext uri="{D42A27DB-BD31-4B8C-83A1-F6EECF244321}">
                <p14:modId xmlns:p14="http://schemas.microsoft.com/office/powerpoint/2010/main" val="1642056886"/>
              </p:ext>
            </p:extLst>
          </p:nvPr>
        </p:nvGraphicFramePr>
        <p:xfrm>
          <a:off x="2438400" y="914400"/>
          <a:ext cx="930841" cy="740758"/>
        </p:xfrm>
        <a:graphic>
          <a:graphicData uri="http://schemas.openxmlformats.org/presentationml/2006/ole">
            <mc:AlternateContent xmlns:mc="http://schemas.openxmlformats.org/markup-compatibility/2006">
              <mc:Choice xmlns:v="urn:schemas-microsoft-com:vml" Requires="v">
                <p:oleObj spid="_x0000_s173170" name="Equation" r:id="rId4" imgW="571320" imgH="469800" progId="Equation.DSMT4">
                  <p:embed/>
                </p:oleObj>
              </mc:Choice>
              <mc:Fallback>
                <p:oleObj name="Equation" r:id="rId4" imgW="571320" imgH="469800" progId="Equation.DSMT4">
                  <p:embed/>
                  <p:pic>
                    <p:nvPicPr>
                      <p:cNvPr id="0" name="Picture 1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914400"/>
                        <a:ext cx="930841" cy="7407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TextBox 23"/>
          <p:cNvSpPr txBox="1"/>
          <p:nvPr/>
        </p:nvSpPr>
        <p:spPr>
          <a:xfrm>
            <a:off x="0" y="1143000"/>
            <a:ext cx="8915400" cy="1107996"/>
          </a:xfrm>
          <a:prstGeom prst="rect">
            <a:avLst/>
          </a:prstGeom>
          <a:noFill/>
        </p:spPr>
        <p:txBody>
          <a:bodyPr wrap="square" rtlCol="0">
            <a:spAutoFit/>
          </a:bodyPr>
          <a:lstStyle/>
          <a:p>
            <a:r>
              <a:rPr lang="en-US" sz="2200" dirty="0"/>
              <a:t>The definite </a:t>
            </a:r>
            <a:r>
              <a:rPr lang="en-US" sz="2200" dirty="0" smtClean="0"/>
              <a:t>integral                 is </a:t>
            </a:r>
            <a:r>
              <a:rPr lang="en-US" sz="2200" dirty="0"/>
              <a:t>called </a:t>
            </a:r>
            <a:r>
              <a:rPr lang="en-US" sz="2200" dirty="0" smtClean="0"/>
              <a:t>an </a:t>
            </a:r>
            <a:r>
              <a:rPr lang="en-US" sz="2200" dirty="0"/>
              <a:t>improper integral of </a:t>
            </a:r>
            <a:r>
              <a:rPr lang="en-US" sz="2200" dirty="0" smtClean="0"/>
              <a:t>second </a:t>
            </a:r>
            <a:r>
              <a:rPr lang="en-US" sz="2200" dirty="0"/>
              <a:t>kind if both </a:t>
            </a:r>
            <a:r>
              <a:rPr lang="en-US" sz="2200" dirty="0" smtClean="0"/>
              <a:t>a and </a:t>
            </a:r>
            <a:r>
              <a:rPr lang="en-US" sz="2200" dirty="0"/>
              <a:t>b are finite but </a:t>
            </a:r>
            <a:r>
              <a:rPr lang="en-US" sz="2200" dirty="0" smtClean="0"/>
              <a:t>integrand becomes infinite at some point of the range. </a:t>
            </a:r>
            <a:endParaRPr lang="en-US" sz="3200" dirty="0"/>
          </a:p>
        </p:txBody>
      </p:sp>
      <p:graphicFrame>
        <p:nvGraphicFramePr>
          <p:cNvPr id="28" name="Object 27"/>
          <p:cNvGraphicFramePr>
            <a:graphicFrameLocks noChangeAspect="1"/>
          </p:cNvGraphicFramePr>
          <p:nvPr>
            <p:extLst>
              <p:ext uri="{D42A27DB-BD31-4B8C-83A1-F6EECF244321}">
                <p14:modId xmlns:p14="http://schemas.microsoft.com/office/powerpoint/2010/main" val="3441124716"/>
              </p:ext>
            </p:extLst>
          </p:nvPr>
        </p:nvGraphicFramePr>
        <p:xfrm>
          <a:off x="392444" y="2590800"/>
          <a:ext cx="6886575" cy="1001713"/>
        </p:xfrm>
        <a:graphic>
          <a:graphicData uri="http://schemas.openxmlformats.org/presentationml/2006/ole">
            <mc:AlternateContent xmlns:mc="http://schemas.openxmlformats.org/markup-compatibility/2006">
              <mc:Choice xmlns:v="urn:schemas-microsoft-com:vml" Requires="v">
                <p:oleObj spid="_x0000_s173171" name="Equation" r:id="rId6" imgW="3225600" imgH="469800" progId="Equation.DSMT4">
                  <p:embed/>
                </p:oleObj>
              </mc:Choice>
              <mc:Fallback>
                <p:oleObj name="Equation" r:id="rId6" imgW="3225600" imgH="469800" progId="Equation.DSMT4">
                  <p:embed/>
                  <p:pic>
                    <p:nvPicPr>
                      <p:cNvPr id="0" name="Picture 1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44" y="2590800"/>
                        <a:ext cx="6886575" cy="1001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 name="Object 28"/>
          <p:cNvGraphicFramePr>
            <a:graphicFrameLocks noChangeAspect="1"/>
          </p:cNvGraphicFramePr>
          <p:nvPr>
            <p:extLst>
              <p:ext uri="{D42A27DB-BD31-4B8C-83A1-F6EECF244321}">
                <p14:modId xmlns:p14="http://schemas.microsoft.com/office/powerpoint/2010/main" val="2938334349"/>
              </p:ext>
            </p:extLst>
          </p:nvPr>
        </p:nvGraphicFramePr>
        <p:xfrm>
          <a:off x="405144" y="3581400"/>
          <a:ext cx="6832600" cy="1001713"/>
        </p:xfrm>
        <a:graphic>
          <a:graphicData uri="http://schemas.openxmlformats.org/presentationml/2006/ole">
            <mc:AlternateContent xmlns:mc="http://schemas.openxmlformats.org/markup-compatibility/2006">
              <mc:Choice xmlns:v="urn:schemas-microsoft-com:vml" Requires="v">
                <p:oleObj spid="_x0000_s173172" name="Equation" r:id="rId8" imgW="3200400" imgH="469800" progId="Equation.DSMT4">
                  <p:embed/>
                </p:oleObj>
              </mc:Choice>
              <mc:Fallback>
                <p:oleObj name="Equation" r:id="rId8" imgW="3200400" imgH="469800" progId="Equation.DSMT4">
                  <p:embed/>
                  <p:pic>
                    <p:nvPicPr>
                      <p:cNvPr id="0" name="Picture 1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5144" y="3581400"/>
                        <a:ext cx="6832600" cy="1001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Object 29"/>
          <p:cNvGraphicFramePr>
            <a:graphicFrameLocks noChangeAspect="1"/>
          </p:cNvGraphicFramePr>
          <p:nvPr>
            <p:extLst>
              <p:ext uri="{D42A27DB-BD31-4B8C-83A1-F6EECF244321}">
                <p14:modId xmlns:p14="http://schemas.microsoft.com/office/powerpoint/2010/main" val="889888723"/>
              </p:ext>
            </p:extLst>
          </p:nvPr>
        </p:nvGraphicFramePr>
        <p:xfrm>
          <a:off x="394032" y="4648200"/>
          <a:ext cx="8785225" cy="849313"/>
        </p:xfrm>
        <a:graphic>
          <a:graphicData uri="http://schemas.openxmlformats.org/presentationml/2006/ole">
            <mc:AlternateContent xmlns:mc="http://schemas.openxmlformats.org/markup-compatibility/2006">
              <mc:Choice xmlns:v="urn:schemas-microsoft-com:vml" Requires="v">
                <p:oleObj spid="_x0000_s173173" name="Equation" r:id="rId10" imgW="4851360" imgH="469800" progId="Equation.DSMT4">
                  <p:embed/>
                </p:oleObj>
              </mc:Choice>
              <mc:Fallback>
                <p:oleObj name="Equation" r:id="rId10" imgW="4851360" imgH="469800" progId="Equation.DSMT4">
                  <p:embed/>
                  <p:pic>
                    <p:nvPicPr>
                      <p:cNvPr id="0" name="Picture 1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4032" y="4648200"/>
                        <a:ext cx="8785225" cy="849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142498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Improper Integral of </a:t>
            </a:r>
            <a:r>
              <a:rPr lang="en-US" sz="3400" b="1" dirty="0" smtClean="0"/>
              <a:t>Third Kind (CO 1)</a:t>
            </a:r>
            <a:endParaRPr lang="en-US" sz="3400" b="1" dirty="0"/>
          </a:p>
        </p:txBody>
      </p:sp>
      <p:pic>
        <p:nvPicPr>
          <p:cNvPr id="5"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Date Placeholder 5"/>
          <p:cNvSpPr>
            <a:spLocks noGrp="1"/>
          </p:cNvSpPr>
          <p:nvPr>
            <p:ph type="dt" sz="half" idx="10"/>
          </p:nvPr>
        </p:nvSpPr>
        <p:spPr>
          <a:xfrm>
            <a:off x="457200" y="6356350"/>
            <a:ext cx="2133600" cy="365125"/>
          </a:xfrm>
        </p:spPr>
        <p:txBody>
          <a:bodyPr/>
          <a:lstStyle/>
          <a:p>
            <a:fld id="{8B1273DE-08B3-4632-8A25-876A971DEA7A}" type="datetime1">
              <a:rPr lang="en-US" smtClean="0"/>
              <a:t>7/5/2021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77</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graphicFrame>
        <p:nvGraphicFramePr>
          <p:cNvPr id="15" name="Object 14"/>
          <p:cNvGraphicFramePr>
            <a:graphicFrameLocks noChangeAspect="1"/>
          </p:cNvGraphicFramePr>
          <p:nvPr>
            <p:extLst>
              <p:ext uri="{D42A27DB-BD31-4B8C-83A1-F6EECF244321}">
                <p14:modId xmlns:p14="http://schemas.microsoft.com/office/powerpoint/2010/main" val="2516989660"/>
              </p:ext>
            </p:extLst>
          </p:nvPr>
        </p:nvGraphicFramePr>
        <p:xfrm>
          <a:off x="2743303" y="1132106"/>
          <a:ext cx="903132" cy="740758"/>
        </p:xfrm>
        <a:graphic>
          <a:graphicData uri="http://schemas.openxmlformats.org/presentationml/2006/ole">
            <mc:AlternateContent xmlns:mc="http://schemas.openxmlformats.org/markup-compatibility/2006">
              <mc:Choice xmlns:v="urn:schemas-microsoft-com:vml" Requires="v">
                <p:oleObj spid="_x0000_s174138" name="Equation" r:id="rId4" imgW="571320" imgH="469800" progId="Equation.DSMT4">
                  <p:embed/>
                </p:oleObj>
              </mc:Choice>
              <mc:Fallback>
                <p:oleObj name="Equation" r:id="rId4" imgW="571320" imgH="469800" progId="Equation.DSMT4">
                  <p:embed/>
                  <p:pic>
                    <p:nvPicPr>
                      <p:cNvPr id="0" name="Picture 5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303" y="1132106"/>
                        <a:ext cx="903132" cy="7407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extBox 15"/>
          <p:cNvSpPr txBox="1"/>
          <p:nvPr/>
        </p:nvSpPr>
        <p:spPr>
          <a:xfrm>
            <a:off x="221776" y="1403405"/>
            <a:ext cx="8915400" cy="769441"/>
          </a:xfrm>
          <a:prstGeom prst="rect">
            <a:avLst/>
          </a:prstGeom>
          <a:noFill/>
        </p:spPr>
        <p:txBody>
          <a:bodyPr wrap="square" rtlCol="0">
            <a:spAutoFit/>
          </a:bodyPr>
          <a:lstStyle/>
          <a:p>
            <a:r>
              <a:rPr lang="en-US" sz="2200" dirty="0"/>
              <a:t>The definite </a:t>
            </a:r>
            <a:r>
              <a:rPr lang="en-US" sz="2200" dirty="0" smtClean="0"/>
              <a:t>integral                   is </a:t>
            </a:r>
            <a:r>
              <a:rPr lang="en-US" sz="2200" dirty="0"/>
              <a:t>called </a:t>
            </a:r>
            <a:r>
              <a:rPr lang="en-US" sz="2200" dirty="0" smtClean="0"/>
              <a:t>an </a:t>
            </a:r>
            <a:r>
              <a:rPr lang="en-US" sz="2200" dirty="0"/>
              <a:t>improper integral of third kind if </a:t>
            </a:r>
            <a:r>
              <a:rPr lang="en-US" sz="2200" dirty="0" smtClean="0"/>
              <a:t>interval of </a:t>
            </a:r>
            <a:r>
              <a:rPr lang="en-US" sz="2200" dirty="0"/>
              <a:t>integration is unbounded and f is also unbounded. For example</a:t>
            </a:r>
            <a:endParaRPr lang="en-US" sz="2200" dirty="0" smtClean="0"/>
          </a:p>
        </p:txBody>
      </p:sp>
      <p:graphicFrame>
        <p:nvGraphicFramePr>
          <p:cNvPr id="17" name="Object 16"/>
          <p:cNvGraphicFramePr>
            <a:graphicFrameLocks noChangeAspect="1"/>
          </p:cNvGraphicFramePr>
          <p:nvPr>
            <p:extLst>
              <p:ext uri="{D42A27DB-BD31-4B8C-83A1-F6EECF244321}">
                <p14:modId xmlns:p14="http://schemas.microsoft.com/office/powerpoint/2010/main" val="608857566"/>
              </p:ext>
            </p:extLst>
          </p:nvPr>
        </p:nvGraphicFramePr>
        <p:xfrm>
          <a:off x="2743303" y="2743200"/>
          <a:ext cx="1112837" cy="1001713"/>
        </p:xfrm>
        <a:graphic>
          <a:graphicData uri="http://schemas.openxmlformats.org/presentationml/2006/ole">
            <mc:AlternateContent xmlns:mc="http://schemas.openxmlformats.org/markup-compatibility/2006">
              <mc:Choice xmlns:v="urn:schemas-microsoft-com:vml" Requires="v">
                <p:oleObj spid="_x0000_s174139" name="Equation" r:id="rId6" imgW="520560" imgH="469800" progId="Equation.DSMT4">
                  <p:embed/>
                </p:oleObj>
              </mc:Choice>
              <mc:Fallback>
                <p:oleObj name="Equation" r:id="rId6" imgW="520560" imgH="469800" progId="Equation.DSMT4">
                  <p:embed/>
                  <p:pic>
                    <p:nvPicPr>
                      <p:cNvPr id="0" name="Picture 5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3303" y="2743200"/>
                        <a:ext cx="1112837" cy="1001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57814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t>Example 1</a:t>
            </a:r>
            <a:endParaRPr lang="en-US" sz="3400" b="1" dirty="0"/>
          </a:p>
        </p:txBody>
      </p:sp>
      <p:pic>
        <p:nvPicPr>
          <p:cNvPr id="5"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Date Placeholder 5"/>
          <p:cNvSpPr>
            <a:spLocks noGrp="1"/>
          </p:cNvSpPr>
          <p:nvPr>
            <p:ph type="dt" sz="half" idx="10"/>
          </p:nvPr>
        </p:nvSpPr>
        <p:spPr>
          <a:xfrm>
            <a:off x="457200" y="6356350"/>
            <a:ext cx="2133600" cy="365125"/>
          </a:xfrm>
        </p:spPr>
        <p:txBody>
          <a:bodyPr/>
          <a:lstStyle/>
          <a:p>
            <a:fld id="{0189A65D-E4A4-456C-9EAE-37D240C1F593}" type="datetime1">
              <a:rPr lang="en-US" smtClean="0"/>
              <a:t>7/5/2021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78</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graphicFrame>
        <p:nvGraphicFramePr>
          <p:cNvPr id="10" name="Object 9"/>
          <p:cNvGraphicFramePr>
            <a:graphicFrameLocks noChangeAspect="1"/>
          </p:cNvGraphicFramePr>
          <p:nvPr>
            <p:extLst>
              <p:ext uri="{D42A27DB-BD31-4B8C-83A1-F6EECF244321}">
                <p14:modId xmlns:p14="http://schemas.microsoft.com/office/powerpoint/2010/main" val="2145798008"/>
              </p:ext>
            </p:extLst>
          </p:nvPr>
        </p:nvGraphicFramePr>
        <p:xfrm>
          <a:off x="1828800" y="685800"/>
          <a:ext cx="4495800" cy="824109"/>
        </p:xfrm>
        <a:graphic>
          <a:graphicData uri="http://schemas.openxmlformats.org/presentationml/2006/ole">
            <mc:AlternateContent xmlns:mc="http://schemas.openxmlformats.org/markup-compatibility/2006">
              <mc:Choice xmlns:v="urn:schemas-microsoft-com:vml" Requires="v">
                <p:oleObj spid="_x0000_s180422" name="Equation" r:id="rId4" imgW="1942920" imgH="457200" progId="Equation.DSMT4">
                  <p:embed/>
                </p:oleObj>
              </mc:Choice>
              <mc:Fallback>
                <p:oleObj name="Equation" r:id="rId4" imgW="1942920" imgH="457200" progId="Equation.DSMT4">
                  <p:embed/>
                  <p:pic>
                    <p:nvPicPr>
                      <p:cNvPr id="0" name="Picture 19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685800"/>
                        <a:ext cx="4495800" cy="8241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Content Placeholder 2"/>
          <p:cNvSpPr txBox="1">
            <a:spLocks/>
          </p:cNvSpPr>
          <p:nvPr/>
        </p:nvSpPr>
        <p:spPr>
          <a:xfrm>
            <a:off x="0" y="1648691"/>
            <a:ext cx="1524000" cy="609600"/>
          </a:xfrm>
          <a:prstGeom prst="rect">
            <a:avLst/>
          </a:prstGeom>
          <a:no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smtClean="0"/>
              <a:t>Solution:</a:t>
            </a:r>
          </a:p>
          <a:p>
            <a:endParaRPr lang="en-US" sz="2800" b="1" dirty="0"/>
          </a:p>
          <a:p>
            <a:pPr marL="0" indent="0">
              <a:buNone/>
            </a:pPr>
            <a:endParaRPr lang="en-US" sz="2800" dirty="0"/>
          </a:p>
        </p:txBody>
      </p:sp>
      <p:graphicFrame>
        <p:nvGraphicFramePr>
          <p:cNvPr id="12" name="Object 11"/>
          <p:cNvGraphicFramePr>
            <a:graphicFrameLocks noChangeAspect="1"/>
          </p:cNvGraphicFramePr>
          <p:nvPr>
            <p:extLst>
              <p:ext uri="{D42A27DB-BD31-4B8C-83A1-F6EECF244321}">
                <p14:modId xmlns:p14="http://schemas.microsoft.com/office/powerpoint/2010/main" val="1966336585"/>
              </p:ext>
            </p:extLst>
          </p:nvPr>
        </p:nvGraphicFramePr>
        <p:xfrm>
          <a:off x="581025" y="2259013"/>
          <a:ext cx="2543175" cy="899116"/>
        </p:xfrm>
        <a:graphic>
          <a:graphicData uri="http://schemas.openxmlformats.org/presentationml/2006/ole">
            <mc:AlternateContent xmlns:mc="http://schemas.openxmlformats.org/markup-compatibility/2006">
              <mc:Choice xmlns:v="urn:schemas-microsoft-com:vml" Requires="v">
                <p:oleObj spid="_x0000_s180423" name="Equation" r:id="rId6" imgW="1295280" imgH="457200" progId="Equation.DSMT4">
                  <p:embed/>
                </p:oleObj>
              </mc:Choice>
              <mc:Fallback>
                <p:oleObj name="Equation" r:id="rId6" imgW="1295280" imgH="457200" progId="Equation.DSMT4">
                  <p:embed/>
                  <p:pic>
                    <p:nvPicPr>
                      <p:cNvPr id="0" name="Picture 19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1025" y="2259013"/>
                        <a:ext cx="2543175" cy="8991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2981473038"/>
              </p:ext>
            </p:extLst>
          </p:nvPr>
        </p:nvGraphicFramePr>
        <p:xfrm>
          <a:off x="3393034" y="1953491"/>
          <a:ext cx="1836333" cy="1590675"/>
        </p:xfrm>
        <a:graphic>
          <a:graphicData uri="http://schemas.openxmlformats.org/presentationml/2006/ole">
            <mc:AlternateContent xmlns:mc="http://schemas.openxmlformats.org/markup-compatibility/2006">
              <mc:Choice xmlns:v="urn:schemas-microsoft-com:vml" Requires="v">
                <p:oleObj spid="_x0000_s180424" name="Equation" r:id="rId8" imgW="939600" imgH="812520" progId="Equation.DSMT4">
                  <p:embed/>
                </p:oleObj>
              </mc:Choice>
              <mc:Fallback>
                <p:oleObj name="Equation" r:id="rId8" imgW="939600" imgH="812520" progId="Equation.DSMT4">
                  <p:embed/>
                  <p:pic>
                    <p:nvPicPr>
                      <p:cNvPr id="0" name="Picture 19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93034" y="1953491"/>
                        <a:ext cx="1836333" cy="1590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797095016"/>
              </p:ext>
            </p:extLst>
          </p:nvPr>
        </p:nvGraphicFramePr>
        <p:xfrm>
          <a:off x="1219200" y="3657600"/>
          <a:ext cx="2160712" cy="914400"/>
        </p:xfrm>
        <a:graphic>
          <a:graphicData uri="http://schemas.openxmlformats.org/presentationml/2006/ole">
            <mc:AlternateContent xmlns:mc="http://schemas.openxmlformats.org/markup-compatibility/2006">
              <mc:Choice xmlns:v="urn:schemas-microsoft-com:vml" Requires="v">
                <p:oleObj spid="_x0000_s180425" name="Equation" r:id="rId10" imgW="1143000" imgH="482400" progId="Equation.DSMT4">
                  <p:embed/>
                </p:oleObj>
              </mc:Choice>
              <mc:Fallback>
                <p:oleObj name="Equation" r:id="rId10" imgW="1143000" imgH="482400" progId="Equation.DSMT4">
                  <p:embed/>
                  <p:pic>
                    <p:nvPicPr>
                      <p:cNvPr id="0" name="Picture 19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19200" y="3657600"/>
                        <a:ext cx="2160712"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1921117789"/>
              </p:ext>
            </p:extLst>
          </p:nvPr>
        </p:nvGraphicFramePr>
        <p:xfrm>
          <a:off x="1408113" y="5562600"/>
          <a:ext cx="3468687" cy="911067"/>
        </p:xfrm>
        <a:graphic>
          <a:graphicData uri="http://schemas.openxmlformats.org/presentationml/2006/ole">
            <mc:AlternateContent xmlns:mc="http://schemas.openxmlformats.org/markup-compatibility/2006">
              <mc:Choice xmlns:v="urn:schemas-microsoft-com:vml" Requires="v">
                <p:oleObj spid="_x0000_s180426" name="Equation" r:id="rId12" imgW="1739880" imgH="457200" progId="Equation.DSMT4">
                  <p:embed/>
                </p:oleObj>
              </mc:Choice>
              <mc:Fallback>
                <p:oleObj name="Equation" r:id="rId12" imgW="1739880" imgH="457200" progId="Equation.DSMT4">
                  <p:embed/>
                  <p:pic>
                    <p:nvPicPr>
                      <p:cNvPr id="0" name="Picture 19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08113" y="5562600"/>
                        <a:ext cx="3468687" cy="9110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4226710844"/>
              </p:ext>
            </p:extLst>
          </p:nvPr>
        </p:nvGraphicFramePr>
        <p:xfrm>
          <a:off x="3505200" y="3657600"/>
          <a:ext cx="2514600" cy="945123"/>
        </p:xfrm>
        <a:graphic>
          <a:graphicData uri="http://schemas.openxmlformats.org/presentationml/2006/ole">
            <mc:AlternateContent xmlns:mc="http://schemas.openxmlformats.org/markup-compatibility/2006">
              <mc:Choice xmlns:v="urn:schemas-microsoft-com:vml" Requires="v">
                <p:oleObj spid="_x0000_s180427" name="Equation" r:id="rId14" imgW="1218960" imgH="457200" progId="Equation.DSMT4">
                  <p:embed/>
                </p:oleObj>
              </mc:Choice>
              <mc:Fallback>
                <p:oleObj name="Equation" r:id="rId14" imgW="1218960" imgH="457200" progId="Equation.DSMT4">
                  <p:embed/>
                  <p:pic>
                    <p:nvPicPr>
                      <p:cNvPr id="0" name="Picture 19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05200" y="3657600"/>
                        <a:ext cx="2514600" cy="9451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2551723903"/>
              </p:ext>
            </p:extLst>
          </p:nvPr>
        </p:nvGraphicFramePr>
        <p:xfrm>
          <a:off x="1501775" y="4956176"/>
          <a:ext cx="3298825" cy="537836"/>
        </p:xfrm>
        <a:graphic>
          <a:graphicData uri="http://schemas.openxmlformats.org/presentationml/2006/ole">
            <mc:AlternateContent xmlns:mc="http://schemas.openxmlformats.org/markup-compatibility/2006">
              <mc:Choice xmlns:v="urn:schemas-microsoft-com:vml" Requires="v">
                <p:oleObj spid="_x0000_s180428" name="Equation" r:id="rId16" imgW="1562040" imgH="253800" progId="Equation.DSMT4">
                  <p:embed/>
                </p:oleObj>
              </mc:Choice>
              <mc:Fallback>
                <p:oleObj name="Equation" r:id="rId16" imgW="1562040" imgH="253800" progId="Equation.DSMT4">
                  <p:embed/>
                  <p:pic>
                    <p:nvPicPr>
                      <p:cNvPr id="0" name="Picture 19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01775" y="4956176"/>
                        <a:ext cx="3298825" cy="5378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Content Placeholder 2"/>
          <p:cNvSpPr txBox="1">
            <a:spLocks/>
          </p:cNvSpPr>
          <p:nvPr/>
        </p:nvSpPr>
        <p:spPr>
          <a:xfrm>
            <a:off x="0" y="835518"/>
            <a:ext cx="1676400" cy="609600"/>
          </a:xfrm>
          <a:prstGeom prst="rect">
            <a:avLst/>
          </a:prstGeom>
          <a:noFill/>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100" b="1" dirty="0" smtClean="0"/>
              <a:t>Question:</a:t>
            </a:r>
          </a:p>
          <a:p>
            <a:endParaRPr lang="en-US" sz="2800" b="1" dirty="0"/>
          </a:p>
          <a:p>
            <a:pPr marL="0" indent="0">
              <a:buNone/>
            </a:pPr>
            <a:endParaRPr lang="en-US" sz="2800" dirty="0"/>
          </a:p>
        </p:txBody>
      </p:sp>
    </p:spTree>
    <p:extLst>
      <p:ext uri="{BB962C8B-B14F-4D97-AF65-F5344CB8AC3E}">
        <p14:creationId xmlns:p14="http://schemas.microsoft.com/office/powerpoint/2010/main" val="4025981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t>Example 2</a:t>
            </a:r>
            <a:endParaRPr lang="en-US" sz="3400" b="1" dirty="0"/>
          </a:p>
        </p:txBody>
      </p:sp>
      <p:pic>
        <p:nvPicPr>
          <p:cNvPr id="5"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Date Placeholder 5"/>
          <p:cNvSpPr>
            <a:spLocks noGrp="1"/>
          </p:cNvSpPr>
          <p:nvPr>
            <p:ph type="dt" sz="half" idx="10"/>
          </p:nvPr>
        </p:nvSpPr>
        <p:spPr>
          <a:xfrm>
            <a:off x="457200" y="6356350"/>
            <a:ext cx="2133600" cy="365125"/>
          </a:xfrm>
        </p:spPr>
        <p:txBody>
          <a:bodyPr/>
          <a:lstStyle/>
          <a:p>
            <a:fld id="{157CB7A4-971A-4BA0-94EB-3E0A89A2B432}" type="datetime1">
              <a:rPr lang="en-US" smtClean="0"/>
              <a:t>7/5/2021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79</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
        <p:nvSpPr>
          <p:cNvPr id="11" name="Content Placeholder 2"/>
          <p:cNvSpPr txBox="1">
            <a:spLocks/>
          </p:cNvSpPr>
          <p:nvPr/>
        </p:nvSpPr>
        <p:spPr>
          <a:xfrm>
            <a:off x="0" y="1648691"/>
            <a:ext cx="1524000" cy="609600"/>
          </a:xfrm>
          <a:prstGeom prst="rect">
            <a:avLst/>
          </a:prstGeom>
          <a:no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smtClean="0"/>
              <a:t>Solution:</a:t>
            </a:r>
          </a:p>
          <a:p>
            <a:endParaRPr lang="en-US" sz="2800" b="1" dirty="0"/>
          </a:p>
          <a:p>
            <a:pPr marL="0" indent="0">
              <a:buNone/>
            </a:pPr>
            <a:endParaRPr lang="en-US" sz="2800" dirty="0"/>
          </a:p>
        </p:txBody>
      </p:sp>
      <p:sp>
        <p:nvSpPr>
          <p:cNvPr id="18" name="Content Placeholder 2"/>
          <p:cNvSpPr txBox="1">
            <a:spLocks/>
          </p:cNvSpPr>
          <p:nvPr/>
        </p:nvSpPr>
        <p:spPr>
          <a:xfrm>
            <a:off x="0" y="835518"/>
            <a:ext cx="1676400" cy="609600"/>
          </a:xfrm>
          <a:prstGeom prst="rect">
            <a:avLst/>
          </a:prstGeom>
          <a:noFill/>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100" b="1" dirty="0" smtClean="0"/>
              <a:t>Question:</a:t>
            </a:r>
          </a:p>
          <a:p>
            <a:endParaRPr lang="en-US" sz="2800" b="1" dirty="0"/>
          </a:p>
          <a:p>
            <a:pPr marL="0" indent="0">
              <a:buNone/>
            </a:pPr>
            <a:endParaRPr lang="en-US" sz="2800" dirty="0"/>
          </a:p>
        </p:txBody>
      </p:sp>
      <p:graphicFrame>
        <p:nvGraphicFramePr>
          <p:cNvPr id="19" name="Object 18"/>
          <p:cNvGraphicFramePr>
            <a:graphicFrameLocks noChangeAspect="1"/>
          </p:cNvGraphicFramePr>
          <p:nvPr>
            <p:extLst>
              <p:ext uri="{D42A27DB-BD31-4B8C-83A1-F6EECF244321}">
                <p14:modId xmlns:p14="http://schemas.microsoft.com/office/powerpoint/2010/main" val="2718398466"/>
              </p:ext>
            </p:extLst>
          </p:nvPr>
        </p:nvGraphicFramePr>
        <p:xfrm>
          <a:off x="1752600" y="729182"/>
          <a:ext cx="4151672" cy="932355"/>
        </p:xfrm>
        <a:graphic>
          <a:graphicData uri="http://schemas.openxmlformats.org/presentationml/2006/ole">
            <mc:AlternateContent xmlns:mc="http://schemas.openxmlformats.org/markup-compatibility/2006">
              <mc:Choice xmlns:v="urn:schemas-microsoft-com:vml" Requires="v">
                <p:oleObj spid="_x0000_s184538" name="Equation" r:id="rId4" imgW="2031840" imgH="457200" progId="Equation.DSMT4">
                  <p:embed/>
                </p:oleObj>
              </mc:Choice>
              <mc:Fallback>
                <p:oleObj name="Equation" r:id="rId4" imgW="2031840" imgH="457200" progId="Equation.DSMT4">
                  <p:embed/>
                  <p:pic>
                    <p:nvPicPr>
                      <p:cNvPr id="0" name="Picture 2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0" y="729182"/>
                        <a:ext cx="4151672" cy="9323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1925548820"/>
              </p:ext>
            </p:extLst>
          </p:nvPr>
        </p:nvGraphicFramePr>
        <p:xfrm>
          <a:off x="1321971" y="1598613"/>
          <a:ext cx="2945229" cy="876509"/>
        </p:xfrm>
        <a:graphic>
          <a:graphicData uri="http://schemas.openxmlformats.org/presentationml/2006/ole">
            <mc:AlternateContent xmlns:mc="http://schemas.openxmlformats.org/markup-compatibility/2006">
              <mc:Choice xmlns:v="urn:schemas-microsoft-com:vml" Requires="v">
                <p:oleObj spid="_x0000_s184539" name="Equation" r:id="rId6" imgW="1536480" imgH="457200" progId="Equation.DSMT4">
                  <p:embed/>
                </p:oleObj>
              </mc:Choice>
              <mc:Fallback>
                <p:oleObj name="Equation" r:id="rId6" imgW="1536480" imgH="457200" progId="Equation.DSMT4">
                  <p:embed/>
                  <p:pic>
                    <p:nvPicPr>
                      <p:cNvPr id="0" name="Picture 2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21971" y="1598613"/>
                        <a:ext cx="2945229" cy="8765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4063931361"/>
              </p:ext>
            </p:extLst>
          </p:nvPr>
        </p:nvGraphicFramePr>
        <p:xfrm>
          <a:off x="4267200" y="1752600"/>
          <a:ext cx="3052762" cy="647185"/>
        </p:xfrm>
        <a:graphic>
          <a:graphicData uri="http://schemas.openxmlformats.org/presentationml/2006/ole">
            <mc:AlternateContent xmlns:mc="http://schemas.openxmlformats.org/markup-compatibility/2006">
              <mc:Choice xmlns:v="urn:schemas-microsoft-com:vml" Requires="v">
                <p:oleObj spid="_x0000_s184540" name="Equation" r:id="rId8" imgW="1562040" imgH="330120" progId="Equation.DSMT4">
                  <p:embed/>
                </p:oleObj>
              </mc:Choice>
              <mc:Fallback>
                <p:oleObj name="Equation" r:id="rId8" imgW="1562040" imgH="330120" progId="Equation.DSMT4">
                  <p:embed/>
                  <p:pic>
                    <p:nvPicPr>
                      <p:cNvPr id="0" name="Picture 2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67200" y="1752600"/>
                        <a:ext cx="3052762" cy="6471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4225655434"/>
              </p:ext>
            </p:extLst>
          </p:nvPr>
        </p:nvGraphicFramePr>
        <p:xfrm>
          <a:off x="1981200" y="5257800"/>
          <a:ext cx="4191000" cy="960650"/>
        </p:xfrm>
        <a:graphic>
          <a:graphicData uri="http://schemas.openxmlformats.org/presentationml/2006/ole">
            <mc:AlternateContent xmlns:mc="http://schemas.openxmlformats.org/markup-compatibility/2006">
              <mc:Choice xmlns:v="urn:schemas-microsoft-com:vml" Requires="v">
                <p:oleObj spid="_x0000_s184541" name="Equation" r:id="rId10" imgW="1993680" imgH="457200" progId="Equation.DSMT4">
                  <p:embed/>
                </p:oleObj>
              </mc:Choice>
              <mc:Fallback>
                <p:oleObj name="Equation" r:id="rId10" imgW="1993680" imgH="457200" progId="Equation.DSMT4">
                  <p:embed/>
                  <p:pic>
                    <p:nvPicPr>
                      <p:cNvPr id="0" name="Picture 2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81200" y="5257800"/>
                        <a:ext cx="4191000" cy="960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3627176951"/>
              </p:ext>
            </p:extLst>
          </p:nvPr>
        </p:nvGraphicFramePr>
        <p:xfrm>
          <a:off x="1090025" y="2667000"/>
          <a:ext cx="4203032" cy="631819"/>
        </p:xfrm>
        <a:graphic>
          <a:graphicData uri="http://schemas.openxmlformats.org/presentationml/2006/ole">
            <mc:AlternateContent xmlns:mc="http://schemas.openxmlformats.org/markup-compatibility/2006">
              <mc:Choice xmlns:v="urn:schemas-microsoft-com:vml" Requires="v">
                <p:oleObj spid="_x0000_s184542" name="Equation" r:id="rId12" imgW="2031840" imgH="304560" progId="Equation.DSMT4">
                  <p:embed/>
                </p:oleObj>
              </mc:Choice>
              <mc:Fallback>
                <p:oleObj name="Equation" r:id="rId12" imgW="2031840" imgH="304560" progId="Equation.DSMT4">
                  <p:embed/>
                  <p:pic>
                    <p:nvPicPr>
                      <p:cNvPr id="0" name="Picture 2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90025" y="2667000"/>
                        <a:ext cx="4203032" cy="6318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4173072435"/>
              </p:ext>
            </p:extLst>
          </p:nvPr>
        </p:nvGraphicFramePr>
        <p:xfrm>
          <a:off x="1295400" y="3429000"/>
          <a:ext cx="2514600" cy="725612"/>
        </p:xfrm>
        <a:graphic>
          <a:graphicData uri="http://schemas.openxmlformats.org/presentationml/2006/ole">
            <mc:AlternateContent xmlns:mc="http://schemas.openxmlformats.org/markup-compatibility/2006">
              <mc:Choice xmlns:v="urn:schemas-microsoft-com:vml" Requires="v">
                <p:oleObj spid="_x0000_s184543" name="Equation" r:id="rId14" imgW="1498320" imgH="431640" progId="Equation.DSMT4">
                  <p:embed/>
                </p:oleObj>
              </mc:Choice>
              <mc:Fallback>
                <p:oleObj name="Equation" r:id="rId14" imgW="1498320" imgH="431640" progId="Equation.DSMT4">
                  <p:embed/>
                  <p:pic>
                    <p:nvPicPr>
                      <p:cNvPr id="0" name="Picture 21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95400" y="3429000"/>
                        <a:ext cx="2514600" cy="725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2467256113"/>
              </p:ext>
            </p:extLst>
          </p:nvPr>
        </p:nvGraphicFramePr>
        <p:xfrm>
          <a:off x="3733800" y="3429000"/>
          <a:ext cx="3752683" cy="798471"/>
        </p:xfrm>
        <a:graphic>
          <a:graphicData uri="http://schemas.openxmlformats.org/presentationml/2006/ole">
            <mc:AlternateContent xmlns:mc="http://schemas.openxmlformats.org/markup-compatibility/2006">
              <mc:Choice xmlns:v="urn:schemas-microsoft-com:vml" Requires="v">
                <p:oleObj spid="_x0000_s184544" name="Equation" r:id="rId16" imgW="2031840" imgH="431640" progId="Equation.DSMT4">
                  <p:embed/>
                </p:oleObj>
              </mc:Choice>
              <mc:Fallback>
                <p:oleObj name="Equation" r:id="rId16" imgW="2031840" imgH="431640" progId="Equation.DSMT4">
                  <p:embed/>
                  <p:pic>
                    <p:nvPicPr>
                      <p:cNvPr id="0" name="Picture 21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33800" y="3429000"/>
                        <a:ext cx="3752683" cy="7984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Object 26"/>
          <p:cNvGraphicFramePr>
            <a:graphicFrameLocks noChangeAspect="1"/>
          </p:cNvGraphicFramePr>
          <p:nvPr>
            <p:extLst>
              <p:ext uri="{D42A27DB-BD31-4B8C-83A1-F6EECF244321}">
                <p14:modId xmlns:p14="http://schemas.microsoft.com/office/powerpoint/2010/main" val="1600750307"/>
              </p:ext>
            </p:extLst>
          </p:nvPr>
        </p:nvGraphicFramePr>
        <p:xfrm>
          <a:off x="1509215" y="4343400"/>
          <a:ext cx="3964907" cy="859776"/>
        </p:xfrm>
        <a:graphic>
          <a:graphicData uri="http://schemas.openxmlformats.org/presentationml/2006/ole">
            <mc:AlternateContent xmlns:mc="http://schemas.openxmlformats.org/markup-compatibility/2006">
              <mc:Choice xmlns:v="urn:schemas-microsoft-com:vml" Requires="v">
                <p:oleObj spid="_x0000_s184545" name="Equation" r:id="rId18" imgW="1993680" imgH="431640" progId="Equation.DSMT4">
                  <p:embed/>
                </p:oleObj>
              </mc:Choice>
              <mc:Fallback>
                <p:oleObj name="Equation" r:id="rId18" imgW="1993680" imgH="431640" progId="Equation.DSMT4">
                  <p:embed/>
                  <p:pic>
                    <p:nvPicPr>
                      <p:cNvPr id="0" name="Picture 21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509215" y="4343400"/>
                        <a:ext cx="3964907" cy="8597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3773013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t>Program Outcomes (PO)</a:t>
            </a:r>
            <a:endParaRPr kumimoji="0" lang="en-US" sz="3400" b="1"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9" name="Rectangle 8"/>
          <p:cNvSpPr/>
          <p:nvPr/>
        </p:nvSpPr>
        <p:spPr>
          <a:xfrm>
            <a:off x="304800" y="990600"/>
            <a:ext cx="8610600" cy="5109091"/>
          </a:xfrm>
          <a:prstGeom prst="rect">
            <a:avLst/>
          </a:prstGeom>
        </p:spPr>
        <p:txBody>
          <a:bodyPr wrap="square">
            <a:spAutoFit/>
          </a:bodyPr>
          <a:lstStyle/>
          <a:p>
            <a:pPr algn="just"/>
            <a:r>
              <a:rPr lang="en-US" sz="2200" b="1" dirty="0" smtClean="0"/>
              <a:t>9.</a:t>
            </a:r>
            <a:r>
              <a:rPr lang="en-US" sz="2200" dirty="0" smtClean="0"/>
              <a:t> </a:t>
            </a:r>
            <a:r>
              <a:rPr lang="en-US" sz="2200" b="1" dirty="0" smtClean="0"/>
              <a:t>Individual and team work: </a:t>
            </a:r>
            <a:r>
              <a:rPr lang="en-US" sz="2200" dirty="0" smtClean="0"/>
              <a:t>Function effectively as an individual, and as </a:t>
            </a:r>
          </a:p>
          <a:p>
            <a:pPr algn="just"/>
            <a:r>
              <a:rPr lang="en-US" sz="2200" dirty="0" smtClean="0"/>
              <a:t>    a member or leader in diverse teams, and in multidisciplinary settings.</a:t>
            </a:r>
          </a:p>
          <a:p>
            <a:pPr algn="just"/>
            <a:r>
              <a:rPr lang="en-US" sz="2200" b="1" dirty="0" smtClean="0"/>
              <a:t>10.Communication: </a:t>
            </a:r>
            <a:r>
              <a:rPr lang="en-US" sz="2200" dirty="0" smtClean="0"/>
              <a:t>Communicate effectively on complex engineering  </a:t>
            </a:r>
          </a:p>
          <a:p>
            <a:pPr algn="just"/>
            <a:r>
              <a:rPr lang="en-US" sz="2200" dirty="0" smtClean="0"/>
              <a:t>    activities with the engineering community and with society at large,  </a:t>
            </a:r>
          </a:p>
          <a:p>
            <a:pPr algn="just"/>
            <a:r>
              <a:rPr lang="en-US" sz="2200" dirty="0" smtClean="0"/>
              <a:t>    such as, being able to comprehend and write effective reports and </a:t>
            </a:r>
          </a:p>
          <a:p>
            <a:pPr algn="just"/>
            <a:r>
              <a:rPr lang="en-US" sz="2200" dirty="0" smtClean="0"/>
              <a:t>    design documentation, make effective presentations, and give and  </a:t>
            </a:r>
          </a:p>
          <a:p>
            <a:pPr algn="just"/>
            <a:r>
              <a:rPr lang="en-US" sz="2200" dirty="0" smtClean="0"/>
              <a:t>    receive clear instructions. </a:t>
            </a:r>
          </a:p>
          <a:p>
            <a:pPr algn="just"/>
            <a:r>
              <a:rPr lang="en-US" sz="2200" b="1" dirty="0" smtClean="0"/>
              <a:t>11.Project management and finance: </a:t>
            </a:r>
            <a:r>
              <a:rPr lang="en-US" sz="2200" dirty="0" smtClean="0"/>
              <a:t>Demonstrate knowledge and </a:t>
            </a:r>
          </a:p>
          <a:p>
            <a:pPr algn="just"/>
            <a:r>
              <a:rPr lang="en-US" sz="2200" dirty="0" smtClean="0"/>
              <a:t>     understanding of the engineering and management principles and </a:t>
            </a:r>
          </a:p>
          <a:p>
            <a:pPr algn="just"/>
            <a:r>
              <a:rPr lang="en-US" sz="2200" dirty="0" smtClean="0"/>
              <a:t>     apply these to one’s own work, as a member and leader in a team,       </a:t>
            </a:r>
          </a:p>
          <a:p>
            <a:pPr algn="just"/>
            <a:r>
              <a:rPr lang="en-US" sz="2200" dirty="0" smtClean="0"/>
              <a:t>     to manage projects and in multidisciplinary environments.</a:t>
            </a:r>
          </a:p>
          <a:p>
            <a:pPr algn="just"/>
            <a:r>
              <a:rPr lang="en-US" sz="2200" b="1" dirty="0" smtClean="0"/>
              <a:t>12. Life-long learning: </a:t>
            </a:r>
            <a:r>
              <a:rPr lang="en-US" sz="2200" dirty="0" smtClean="0"/>
              <a:t>Recognize the need for, and have the preparation </a:t>
            </a:r>
          </a:p>
          <a:p>
            <a:pPr algn="just"/>
            <a:r>
              <a:rPr lang="en-US" sz="2200" dirty="0" smtClean="0"/>
              <a:t>     and ability to engage in independent and life-long learning in the  </a:t>
            </a:r>
          </a:p>
          <a:p>
            <a:pPr algn="just"/>
            <a:r>
              <a:rPr lang="en-US" sz="2200" dirty="0" smtClean="0"/>
              <a:t>     broadest context of technological change.</a:t>
            </a:r>
          </a:p>
          <a:p>
            <a:pPr algn="just"/>
            <a:endParaRPr lang="en-US" dirty="0"/>
          </a:p>
        </p:txBody>
      </p:sp>
      <p:sp>
        <p:nvSpPr>
          <p:cNvPr id="10" name="Date Placeholder 5"/>
          <p:cNvSpPr>
            <a:spLocks noGrp="1"/>
          </p:cNvSpPr>
          <p:nvPr>
            <p:ph type="dt" sz="half" idx="10"/>
          </p:nvPr>
        </p:nvSpPr>
        <p:spPr>
          <a:xfrm>
            <a:off x="457200" y="6356350"/>
            <a:ext cx="2133600" cy="365125"/>
          </a:xfrm>
        </p:spPr>
        <p:txBody>
          <a:bodyPr/>
          <a:lstStyle/>
          <a:p>
            <a:fld id="{CACA843C-D94A-46F5-AC79-E6D9CBA201CA}" type="datetime1">
              <a:rPr lang="en-US" smtClean="0"/>
              <a:t>7/5/2021</a:t>
            </a:fld>
            <a:endParaRPr lang="en-US"/>
          </a:p>
        </p:txBody>
      </p:sp>
      <p:sp>
        <p:nvSpPr>
          <p:cNvPr id="11"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8</a:t>
            </a:fld>
            <a:endParaRPr lang="en-US"/>
          </a:p>
        </p:txBody>
      </p:sp>
      <p:sp>
        <p:nvSpPr>
          <p:cNvPr id="12"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Tree>
    <p:extLst>
      <p:ext uri="{BB962C8B-B14F-4D97-AF65-F5344CB8AC3E}">
        <p14:creationId xmlns:p14="http://schemas.microsoft.com/office/powerpoint/2010/main" val="1603546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t>Example 3</a:t>
            </a:r>
            <a:endParaRPr lang="en-US" sz="3400" b="1" dirty="0"/>
          </a:p>
        </p:txBody>
      </p:sp>
      <p:pic>
        <p:nvPicPr>
          <p:cNvPr id="5"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Date Placeholder 5"/>
          <p:cNvSpPr>
            <a:spLocks noGrp="1"/>
          </p:cNvSpPr>
          <p:nvPr>
            <p:ph type="dt" sz="half" idx="10"/>
          </p:nvPr>
        </p:nvSpPr>
        <p:spPr>
          <a:xfrm>
            <a:off x="457200" y="6356350"/>
            <a:ext cx="2133600" cy="365125"/>
          </a:xfrm>
        </p:spPr>
        <p:txBody>
          <a:bodyPr/>
          <a:lstStyle/>
          <a:p>
            <a:fld id="{388E76AD-FF76-437B-9867-DC31AAE20B47}" type="datetime1">
              <a:rPr lang="en-US" smtClean="0"/>
              <a:t>7/5/2021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80</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
        <p:nvSpPr>
          <p:cNvPr id="11" name="Content Placeholder 2"/>
          <p:cNvSpPr txBox="1">
            <a:spLocks/>
          </p:cNvSpPr>
          <p:nvPr/>
        </p:nvSpPr>
        <p:spPr>
          <a:xfrm>
            <a:off x="0" y="1648691"/>
            <a:ext cx="1524000" cy="609600"/>
          </a:xfrm>
          <a:prstGeom prst="rect">
            <a:avLst/>
          </a:prstGeom>
          <a:no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smtClean="0"/>
              <a:t>Solution:</a:t>
            </a:r>
          </a:p>
          <a:p>
            <a:endParaRPr lang="en-US" sz="2800" b="1" dirty="0"/>
          </a:p>
          <a:p>
            <a:pPr marL="0" indent="0">
              <a:buNone/>
            </a:pPr>
            <a:endParaRPr lang="en-US" sz="2800" dirty="0"/>
          </a:p>
        </p:txBody>
      </p:sp>
      <p:sp>
        <p:nvSpPr>
          <p:cNvPr id="18" name="Content Placeholder 2"/>
          <p:cNvSpPr txBox="1">
            <a:spLocks/>
          </p:cNvSpPr>
          <p:nvPr/>
        </p:nvSpPr>
        <p:spPr>
          <a:xfrm>
            <a:off x="0" y="835518"/>
            <a:ext cx="1676400" cy="609600"/>
          </a:xfrm>
          <a:prstGeom prst="rect">
            <a:avLst/>
          </a:prstGeom>
          <a:noFill/>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100" b="1" dirty="0" smtClean="0"/>
              <a:t>Question:</a:t>
            </a:r>
          </a:p>
          <a:p>
            <a:endParaRPr lang="en-US" sz="2800" b="1" dirty="0"/>
          </a:p>
          <a:p>
            <a:pPr marL="0" indent="0">
              <a:buNone/>
            </a:pPr>
            <a:endParaRPr lang="en-US" sz="2800" dirty="0"/>
          </a:p>
        </p:txBody>
      </p:sp>
      <p:graphicFrame>
        <p:nvGraphicFramePr>
          <p:cNvPr id="20" name="Object 19"/>
          <p:cNvGraphicFramePr>
            <a:graphicFrameLocks noChangeAspect="1"/>
          </p:cNvGraphicFramePr>
          <p:nvPr>
            <p:extLst>
              <p:ext uri="{D42A27DB-BD31-4B8C-83A1-F6EECF244321}">
                <p14:modId xmlns:p14="http://schemas.microsoft.com/office/powerpoint/2010/main" val="1436899507"/>
              </p:ext>
            </p:extLst>
          </p:nvPr>
        </p:nvGraphicFramePr>
        <p:xfrm>
          <a:off x="1696873" y="685801"/>
          <a:ext cx="4094328" cy="909698"/>
        </p:xfrm>
        <a:graphic>
          <a:graphicData uri="http://schemas.openxmlformats.org/presentationml/2006/ole">
            <mc:AlternateContent xmlns:mc="http://schemas.openxmlformats.org/markup-compatibility/2006">
              <mc:Choice xmlns:v="urn:schemas-microsoft-com:vml" Requires="v">
                <p:oleObj spid="_x0000_s185535" name="Equation" r:id="rId4" imgW="2057400" imgH="457200" progId="Equation.DSMT4">
                  <p:embed/>
                </p:oleObj>
              </mc:Choice>
              <mc:Fallback>
                <p:oleObj name="Equation" r:id="rId4" imgW="2057400" imgH="457200" progId="Equation.DSMT4">
                  <p:embed/>
                  <p:pic>
                    <p:nvPicPr>
                      <p:cNvPr id="0" name="Picture 18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6873" y="685801"/>
                        <a:ext cx="4094328" cy="9096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 name="Object 28"/>
          <p:cNvGraphicFramePr>
            <a:graphicFrameLocks noChangeAspect="1"/>
          </p:cNvGraphicFramePr>
          <p:nvPr>
            <p:extLst>
              <p:ext uri="{D42A27DB-BD31-4B8C-83A1-F6EECF244321}">
                <p14:modId xmlns:p14="http://schemas.microsoft.com/office/powerpoint/2010/main" val="3643764716"/>
              </p:ext>
            </p:extLst>
          </p:nvPr>
        </p:nvGraphicFramePr>
        <p:xfrm>
          <a:off x="457200" y="2230995"/>
          <a:ext cx="3105150" cy="871756"/>
        </p:xfrm>
        <a:graphic>
          <a:graphicData uri="http://schemas.openxmlformats.org/presentationml/2006/ole">
            <mc:AlternateContent xmlns:mc="http://schemas.openxmlformats.org/markup-compatibility/2006">
              <mc:Choice xmlns:v="urn:schemas-microsoft-com:vml" Requires="v">
                <p:oleObj spid="_x0000_s185536" name="Equation" r:id="rId6" imgW="1676160" imgH="469800" progId="Equation.DSMT4">
                  <p:embed/>
                </p:oleObj>
              </mc:Choice>
              <mc:Fallback>
                <p:oleObj name="Equation" r:id="rId6" imgW="1676160" imgH="469800" progId="Equation.DSMT4">
                  <p:embed/>
                  <p:pic>
                    <p:nvPicPr>
                      <p:cNvPr id="0" name="Picture 18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 y="2230995"/>
                        <a:ext cx="3105150" cy="8717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Object 29"/>
          <p:cNvGraphicFramePr>
            <a:graphicFrameLocks noChangeAspect="1"/>
          </p:cNvGraphicFramePr>
          <p:nvPr>
            <p:extLst>
              <p:ext uri="{D42A27DB-BD31-4B8C-83A1-F6EECF244321}">
                <p14:modId xmlns:p14="http://schemas.microsoft.com/office/powerpoint/2010/main" val="1853537475"/>
              </p:ext>
            </p:extLst>
          </p:nvPr>
        </p:nvGraphicFramePr>
        <p:xfrm>
          <a:off x="1371601" y="3276600"/>
          <a:ext cx="3657600" cy="788731"/>
        </p:xfrm>
        <a:graphic>
          <a:graphicData uri="http://schemas.openxmlformats.org/presentationml/2006/ole">
            <mc:AlternateContent xmlns:mc="http://schemas.openxmlformats.org/markup-compatibility/2006">
              <mc:Choice xmlns:v="urn:schemas-microsoft-com:vml" Requires="v">
                <p:oleObj spid="_x0000_s185537" name="Equation" r:id="rId8" imgW="1828800" imgH="393480" progId="Equation.DSMT4">
                  <p:embed/>
                </p:oleObj>
              </mc:Choice>
              <mc:Fallback>
                <p:oleObj name="Equation" r:id="rId8" imgW="1828800" imgH="393480" progId="Equation.DSMT4">
                  <p:embed/>
                  <p:pic>
                    <p:nvPicPr>
                      <p:cNvPr id="0" name="Picture 18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71601" y="3276600"/>
                        <a:ext cx="3657600" cy="7887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 name="Object 30"/>
          <p:cNvGraphicFramePr>
            <a:graphicFrameLocks noChangeAspect="1"/>
          </p:cNvGraphicFramePr>
          <p:nvPr>
            <p:extLst>
              <p:ext uri="{D42A27DB-BD31-4B8C-83A1-F6EECF244321}">
                <p14:modId xmlns:p14="http://schemas.microsoft.com/office/powerpoint/2010/main" val="1276310139"/>
              </p:ext>
            </p:extLst>
          </p:nvPr>
        </p:nvGraphicFramePr>
        <p:xfrm>
          <a:off x="1676400" y="5181601"/>
          <a:ext cx="3429000" cy="914202"/>
        </p:xfrm>
        <a:graphic>
          <a:graphicData uri="http://schemas.openxmlformats.org/presentationml/2006/ole">
            <mc:AlternateContent xmlns:mc="http://schemas.openxmlformats.org/markup-compatibility/2006">
              <mc:Choice xmlns:v="urn:schemas-microsoft-com:vml" Requires="v">
                <p:oleObj spid="_x0000_s185538" name="Equation" r:id="rId10" imgW="1600200" imgH="457200" progId="Equation.DSMT4">
                  <p:embed/>
                </p:oleObj>
              </mc:Choice>
              <mc:Fallback>
                <p:oleObj name="Equation" r:id="rId10" imgW="1600200" imgH="457200" progId="Equation.DSMT4">
                  <p:embed/>
                  <p:pic>
                    <p:nvPicPr>
                      <p:cNvPr id="0" name="Picture 18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76400" y="5181601"/>
                        <a:ext cx="3429000" cy="9142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 name="Object 31"/>
          <p:cNvGraphicFramePr>
            <a:graphicFrameLocks noChangeAspect="1"/>
          </p:cNvGraphicFramePr>
          <p:nvPr>
            <p:extLst>
              <p:ext uri="{D42A27DB-BD31-4B8C-83A1-F6EECF244321}">
                <p14:modId xmlns:p14="http://schemas.microsoft.com/office/powerpoint/2010/main" val="3654900072"/>
              </p:ext>
            </p:extLst>
          </p:nvPr>
        </p:nvGraphicFramePr>
        <p:xfrm>
          <a:off x="3733800" y="2258291"/>
          <a:ext cx="2362200" cy="748315"/>
        </p:xfrm>
        <a:graphic>
          <a:graphicData uri="http://schemas.openxmlformats.org/presentationml/2006/ole">
            <mc:AlternateContent xmlns:mc="http://schemas.openxmlformats.org/markup-compatibility/2006">
              <mc:Choice xmlns:v="urn:schemas-microsoft-com:vml" Requires="v">
                <p:oleObj spid="_x0000_s185539" name="Equation" r:id="rId12" imgW="1244520" imgH="393480" progId="Equation.DSMT4">
                  <p:embed/>
                </p:oleObj>
              </mc:Choice>
              <mc:Fallback>
                <p:oleObj name="Equation" r:id="rId12" imgW="1244520" imgH="393480" progId="Equation.DSMT4">
                  <p:embed/>
                  <p:pic>
                    <p:nvPicPr>
                      <p:cNvPr id="0" name="Picture 18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33800" y="2258291"/>
                        <a:ext cx="2362200" cy="7483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 name="Object 32"/>
          <p:cNvGraphicFramePr>
            <a:graphicFrameLocks noChangeAspect="1"/>
          </p:cNvGraphicFramePr>
          <p:nvPr>
            <p:extLst>
              <p:ext uri="{D42A27DB-BD31-4B8C-83A1-F6EECF244321}">
                <p14:modId xmlns:p14="http://schemas.microsoft.com/office/powerpoint/2010/main" val="1244194045"/>
              </p:ext>
            </p:extLst>
          </p:nvPr>
        </p:nvGraphicFramePr>
        <p:xfrm>
          <a:off x="1422779" y="4114800"/>
          <a:ext cx="2514600" cy="772886"/>
        </p:xfrm>
        <a:graphic>
          <a:graphicData uri="http://schemas.openxmlformats.org/presentationml/2006/ole">
            <mc:AlternateContent xmlns:mc="http://schemas.openxmlformats.org/markup-compatibility/2006">
              <mc:Choice xmlns:v="urn:schemas-microsoft-com:vml" Requires="v">
                <p:oleObj spid="_x0000_s185540" name="Equation" r:id="rId14" imgW="1282680" imgH="393480" progId="Equation.DSMT4">
                  <p:embed/>
                </p:oleObj>
              </mc:Choice>
              <mc:Fallback>
                <p:oleObj name="Equation" r:id="rId14" imgW="1282680" imgH="393480" progId="Equation.DSMT4">
                  <p:embed/>
                  <p:pic>
                    <p:nvPicPr>
                      <p:cNvPr id="0" name="Picture 18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22779" y="4114800"/>
                        <a:ext cx="2514600" cy="7728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 name="Object 33"/>
          <p:cNvGraphicFramePr>
            <a:graphicFrameLocks noChangeAspect="1"/>
          </p:cNvGraphicFramePr>
          <p:nvPr>
            <p:extLst>
              <p:ext uri="{D42A27DB-BD31-4B8C-83A1-F6EECF244321}">
                <p14:modId xmlns:p14="http://schemas.microsoft.com/office/powerpoint/2010/main" val="2365344815"/>
              </p:ext>
            </p:extLst>
          </p:nvPr>
        </p:nvGraphicFramePr>
        <p:xfrm>
          <a:off x="3962400" y="4114800"/>
          <a:ext cx="2819400" cy="774381"/>
        </p:xfrm>
        <a:graphic>
          <a:graphicData uri="http://schemas.openxmlformats.org/presentationml/2006/ole">
            <mc:AlternateContent xmlns:mc="http://schemas.openxmlformats.org/markup-compatibility/2006">
              <mc:Choice xmlns:v="urn:schemas-microsoft-com:vml" Requires="v">
                <p:oleObj spid="_x0000_s185541" name="Equation" r:id="rId16" imgW="1434960" imgH="393480" progId="Equation.DSMT4">
                  <p:embed/>
                </p:oleObj>
              </mc:Choice>
              <mc:Fallback>
                <p:oleObj name="Equation" r:id="rId16" imgW="1434960" imgH="393480" progId="Equation.DSMT4">
                  <p:embed/>
                  <p:pic>
                    <p:nvPicPr>
                      <p:cNvPr id="0" name="Picture 19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962400" y="4114800"/>
                        <a:ext cx="2819400" cy="7743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3054952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smtClean="0"/>
              <a:t>Topic Objective</a:t>
            </a:r>
            <a:endParaRPr lang="en-US" sz="3200" b="1" dirty="0"/>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2" name="Rectangle 1"/>
          <p:cNvSpPr/>
          <p:nvPr/>
        </p:nvSpPr>
        <p:spPr>
          <a:xfrm>
            <a:off x="2082187" y="1066800"/>
            <a:ext cx="5140574" cy="523220"/>
          </a:xfrm>
          <a:prstGeom prst="rect">
            <a:avLst/>
          </a:prstGeom>
        </p:spPr>
        <p:txBody>
          <a:bodyPr wrap="none">
            <a:spAutoFit/>
          </a:bodyPr>
          <a:lstStyle/>
          <a:p>
            <a:pPr lvl="0" algn="ctr">
              <a:spcBef>
                <a:spcPct val="0"/>
              </a:spcBef>
              <a:defRPr/>
            </a:pPr>
            <a:r>
              <a:rPr lang="en-US" sz="2800" b="1" u="sng" dirty="0"/>
              <a:t>Beta and Gamma Function </a:t>
            </a:r>
            <a:r>
              <a:rPr lang="en-US" sz="2800" b="1" u="sng" dirty="0" smtClean="0"/>
              <a:t>(CO 1)</a:t>
            </a:r>
            <a:endParaRPr lang="en-US" sz="2800" b="1" u="sng" dirty="0"/>
          </a:p>
        </p:txBody>
      </p:sp>
      <p:sp>
        <p:nvSpPr>
          <p:cNvPr id="10" name="Date Placeholder 5"/>
          <p:cNvSpPr>
            <a:spLocks noGrp="1"/>
          </p:cNvSpPr>
          <p:nvPr>
            <p:ph type="dt" sz="half" idx="10"/>
          </p:nvPr>
        </p:nvSpPr>
        <p:spPr>
          <a:xfrm>
            <a:off x="457200" y="6356350"/>
            <a:ext cx="2133600" cy="365125"/>
          </a:xfrm>
        </p:spPr>
        <p:txBody>
          <a:bodyPr/>
          <a:lstStyle/>
          <a:p>
            <a:fld id="{A60AEF3E-93AA-4603-8D23-8B266BFAF71F}" type="datetime1">
              <a:rPr lang="en-US" smtClean="0"/>
              <a:t>7/5/2021</a:t>
            </a:fld>
            <a:endParaRPr lang="en-US"/>
          </a:p>
        </p:txBody>
      </p:sp>
      <p:sp>
        <p:nvSpPr>
          <p:cNvPr id="11"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81</a:t>
            </a:fld>
            <a:endParaRPr lang="en-US"/>
          </a:p>
        </p:txBody>
      </p:sp>
      <p:sp>
        <p:nvSpPr>
          <p:cNvPr id="12"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
        <p:nvSpPr>
          <p:cNvPr id="14" name="Rectangle 13"/>
          <p:cNvSpPr/>
          <p:nvPr/>
        </p:nvSpPr>
        <p:spPr>
          <a:xfrm>
            <a:off x="609600" y="2057400"/>
            <a:ext cx="7848599" cy="1446550"/>
          </a:xfrm>
          <a:prstGeom prst="rect">
            <a:avLst/>
          </a:prstGeom>
        </p:spPr>
        <p:txBody>
          <a:bodyPr wrap="square">
            <a:spAutoFit/>
          </a:bodyPr>
          <a:lstStyle/>
          <a:p>
            <a:pPr marL="342900" indent="-342900" algn="just">
              <a:buFont typeface="Arial" pitchFamily="34" charset="0"/>
              <a:buChar char="•"/>
            </a:pPr>
            <a:r>
              <a:rPr lang="en-US" sz="2200" dirty="0" smtClean="0"/>
              <a:t>Students will be able to understand the concepts of beta and Gamma function </a:t>
            </a:r>
            <a:r>
              <a:rPr lang="en-US" sz="2200" dirty="0"/>
              <a:t>and  solve integration by using them </a:t>
            </a:r>
            <a:r>
              <a:rPr lang="en-US" sz="2200" dirty="0" smtClean="0"/>
              <a:t>.</a:t>
            </a:r>
          </a:p>
          <a:p>
            <a:pPr marL="342900" indent="-342900" algn="just">
              <a:buFont typeface="Arial" pitchFamily="34" charset="0"/>
              <a:buChar char="•"/>
            </a:pPr>
            <a:r>
              <a:rPr lang="en-US" sz="2200" dirty="0" smtClean="0"/>
              <a:t>Many </a:t>
            </a:r>
            <a:r>
              <a:rPr lang="en-US" sz="2200" dirty="0"/>
              <a:t>complex integrals can be reduced to expressions involving the </a:t>
            </a:r>
            <a:r>
              <a:rPr lang="en-US" sz="2200" dirty="0" smtClean="0"/>
              <a:t>beta and Gamma </a:t>
            </a:r>
            <a:r>
              <a:rPr lang="en-US" sz="2200" dirty="0"/>
              <a:t>function.</a:t>
            </a:r>
            <a:endParaRPr lang="en-US" sz="2200" dirty="0" smtClean="0"/>
          </a:p>
        </p:txBody>
      </p:sp>
    </p:spTree>
    <p:extLst>
      <p:ext uri="{BB962C8B-B14F-4D97-AF65-F5344CB8AC3E}">
        <p14:creationId xmlns:p14="http://schemas.microsoft.com/office/powerpoint/2010/main" val="3671328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fade">
                                      <p:cBhvr>
                                        <p:cTn id="12"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t>Gamma Function (CO 1)</a:t>
            </a:r>
            <a:endParaRPr lang="en-US" sz="3400" b="1" dirty="0"/>
          </a:p>
        </p:txBody>
      </p:sp>
      <p:pic>
        <p:nvPicPr>
          <p:cNvPr id="5"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Date Placeholder 5"/>
          <p:cNvSpPr>
            <a:spLocks noGrp="1"/>
          </p:cNvSpPr>
          <p:nvPr>
            <p:ph type="dt" sz="half" idx="10"/>
          </p:nvPr>
        </p:nvSpPr>
        <p:spPr>
          <a:xfrm>
            <a:off x="457200" y="6356350"/>
            <a:ext cx="2133600" cy="365125"/>
          </a:xfrm>
        </p:spPr>
        <p:txBody>
          <a:bodyPr/>
          <a:lstStyle/>
          <a:p>
            <a:fld id="{D32935A9-746C-4869-B03D-0774F0D952F4}" type="datetime1">
              <a:rPr lang="en-US" smtClean="0"/>
              <a:t>7/5/2021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82</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graphicFrame>
        <p:nvGraphicFramePr>
          <p:cNvPr id="10" name="Object 9"/>
          <p:cNvGraphicFramePr>
            <a:graphicFrameLocks noChangeAspect="1"/>
          </p:cNvGraphicFramePr>
          <p:nvPr>
            <p:extLst>
              <p:ext uri="{D42A27DB-BD31-4B8C-83A1-F6EECF244321}">
                <p14:modId xmlns:p14="http://schemas.microsoft.com/office/powerpoint/2010/main" val="866509634"/>
              </p:ext>
            </p:extLst>
          </p:nvPr>
        </p:nvGraphicFramePr>
        <p:xfrm>
          <a:off x="2133600" y="1905000"/>
          <a:ext cx="2971800" cy="936289"/>
        </p:xfrm>
        <a:graphic>
          <a:graphicData uri="http://schemas.openxmlformats.org/presentationml/2006/ole">
            <mc:AlternateContent xmlns:mc="http://schemas.openxmlformats.org/markup-compatibility/2006">
              <mc:Choice xmlns:v="urn:schemas-microsoft-com:vml" Requires="v">
                <p:oleObj spid="_x0000_s186555" name="Equation" r:id="rId4" imgW="1422400" imgH="482600" progId="Equation.DSMT4">
                  <p:embed/>
                </p:oleObj>
              </mc:Choice>
              <mc:Fallback>
                <p:oleObj name="Equation" r:id="rId4" imgW="1422400" imgH="482600" progId="Equation.DSMT4">
                  <p:embed/>
                  <p:pic>
                    <p:nvPicPr>
                      <p:cNvPr id="0" name="Picture 18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1905000"/>
                        <a:ext cx="2971800" cy="93628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10607413"/>
              </p:ext>
            </p:extLst>
          </p:nvPr>
        </p:nvGraphicFramePr>
        <p:xfrm>
          <a:off x="1098949" y="3429000"/>
          <a:ext cx="697706" cy="398891"/>
        </p:xfrm>
        <a:graphic>
          <a:graphicData uri="http://schemas.openxmlformats.org/presentationml/2006/ole">
            <mc:AlternateContent xmlns:mc="http://schemas.openxmlformats.org/markup-compatibility/2006">
              <mc:Choice xmlns:v="urn:schemas-microsoft-com:vml" Requires="v">
                <p:oleObj spid="_x0000_s186556" name="Equation" r:id="rId6" imgW="330120" imgH="203040" progId="Equation.DSMT4">
                  <p:embed/>
                </p:oleObj>
              </mc:Choice>
              <mc:Fallback>
                <p:oleObj name="Equation" r:id="rId6" imgW="330120" imgH="203040" progId="Equation.DSMT4">
                  <p:embed/>
                  <p:pic>
                    <p:nvPicPr>
                      <p:cNvPr id="0" name="Picture 18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8949" y="3429000"/>
                        <a:ext cx="697706" cy="39889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Content Placeholder 9"/>
          <p:cNvSpPr>
            <a:spLocks noGrp="1"/>
          </p:cNvSpPr>
          <p:nvPr>
            <p:ph sz="quarter" idx="4294967295"/>
          </p:nvPr>
        </p:nvSpPr>
        <p:spPr>
          <a:xfrm>
            <a:off x="381002" y="2819400"/>
            <a:ext cx="6096000" cy="533400"/>
          </a:xfrm>
        </p:spPr>
        <p:txBody>
          <a:bodyPr>
            <a:normAutofit/>
          </a:bodyPr>
          <a:lstStyle/>
          <a:p>
            <a:pPr>
              <a:buFont typeface="Wingdings 2" pitchFamily="18" charset="2"/>
              <a:buNone/>
            </a:pPr>
            <a:r>
              <a:rPr lang="en-US" sz="2800" b="1" dirty="0" smtClean="0">
                <a:latin typeface="Times New Roman" pitchFamily="18" charset="0"/>
                <a:cs typeface="Times New Roman" pitchFamily="18" charset="0"/>
              </a:rPr>
              <a:t>Properties of Gamma Function</a:t>
            </a:r>
          </a:p>
        </p:txBody>
      </p:sp>
      <p:graphicFrame>
        <p:nvGraphicFramePr>
          <p:cNvPr id="21" name="Object 20"/>
          <p:cNvGraphicFramePr>
            <a:graphicFrameLocks noChangeAspect="1"/>
          </p:cNvGraphicFramePr>
          <p:nvPr>
            <p:extLst>
              <p:ext uri="{D42A27DB-BD31-4B8C-83A1-F6EECF244321}">
                <p14:modId xmlns:p14="http://schemas.microsoft.com/office/powerpoint/2010/main" val="2643108470"/>
              </p:ext>
            </p:extLst>
          </p:nvPr>
        </p:nvGraphicFramePr>
        <p:xfrm>
          <a:off x="1152527" y="4800602"/>
          <a:ext cx="4105275" cy="472728"/>
        </p:xfrm>
        <a:graphic>
          <a:graphicData uri="http://schemas.openxmlformats.org/presentationml/2006/ole">
            <mc:AlternateContent xmlns:mc="http://schemas.openxmlformats.org/markup-compatibility/2006">
              <mc:Choice xmlns:v="urn:schemas-microsoft-com:vml" Requires="v">
                <p:oleObj spid="_x0000_s186557" name="Equation" r:id="rId8" imgW="2095200" imgH="241200" progId="Equation.DSMT4">
                  <p:embed/>
                </p:oleObj>
              </mc:Choice>
              <mc:Fallback>
                <p:oleObj name="Equation" r:id="rId8" imgW="2095200" imgH="241200" progId="Equation.DSMT4">
                  <p:embed/>
                  <p:pic>
                    <p:nvPicPr>
                      <p:cNvPr id="0" name="Picture 18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2527" y="4800602"/>
                        <a:ext cx="4105275" cy="4727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31118434"/>
              </p:ext>
            </p:extLst>
          </p:nvPr>
        </p:nvGraphicFramePr>
        <p:xfrm>
          <a:off x="1219200" y="4191000"/>
          <a:ext cx="4379488" cy="457200"/>
        </p:xfrm>
        <a:graphic>
          <a:graphicData uri="http://schemas.openxmlformats.org/presentationml/2006/ole">
            <mc:AlternateContent xmlns:mc="http://schemas.openxmlformats.org/markup-compatibility/2006">
              <mc:Choice xmlns:v="urn:schemas-microsoft-com:vml" Requires="v">
                <p:oleObj spid="_x0000_s186558" name="Equation" r:id="rId10" imgW="2311200" imgH="241200" progId="Equation.DSMT4">
                  <p:embed/>
                </p:oleObj>
              </mc:Choice>
              <mc:Fallback>
                <p:oleObj name="Equation" r:id="rId10" imgW="2311200" imgH="241200" progId="Equation.DSMT4">
                  <p:embed/>
                  <p:pic>
                    <p:nvPicPr>
                      <p:cNvPr id="0" name="Picture 18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19200" y="4191000"/>
                        <a:ext cx="4379488"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2606129049"/>
              </p:ext>
            </p:extLst>
          </p:nvPr>
        </p:nvGraphicFramePr>
        <p:xfrm>
          <a:off x="1219202" y="5486400"/>
          <a:ext cx="3653118" cy="762000"/>
        </p:xfrm>
        <a:graphic>
          <a:graphicData uri="http://schemas.openxmlformats.org/presentationml/2006/ole">
            <mc:AlternateContent xmlns:mc="http://schemas.openxmlformats.org/markup-compatibility/2006">
              <mc:Choice xmlns:v="urn:schemas-microsoft-com:vml" Requires="v">
                <p:oleObj spid="_x0000_s186559" name="Equation" r:id="rId12" imgW="2070000" imgH="431640" progId="Equation.DSMT4">
                  <p:embed/>
                </p:oleObj>
              </mc:Choice>
              <mc:Fallback>
                <p:oleObj name="Equation" r:id="rId12" imgW="2070000" imgH="431640" progId="Equation.DSMT4">
                  <p:embed/>
                  <p:pic>
                    <p:nvPicPr>
                      <p:cNvPr id="0" name="Picture 18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19202" y="5486400"/>
                        <a:ext cx="3653118"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1361744747"/>
              </p:ext>
            </p:extLst>
          </p:nvPr>
        </p:nvGraphicFramePr>
        <p:xfrm>
          <a:off x="457200" y="681037"/>
          <a:ext cx="8035925" cy="1311155"/>
        </p:xfrm>
        <a:graphic>
          <a:graphicData uri="http://schemas.openxmlformats.org/presentationml/2006/ole">
            <mc:AlternateContent xmlns:mc="http://schemas.openxmlformats.org/markup-compatibility/2006">
              <mc:Choice xmlns:v="urn:schemas-microsoft-com:vml" Requires="v">
                <p:oleObj spid="_x0000_s186560" name="Equation" r:id="rId14" imgW="4190760" imgH="736560" progId="Equation.DSMT4">
                  <p:embed/>
                </p:oleObj>
              </mc:Choice>
              <mc:Fallback>
                <p:oleObj name="Equation" r:id="rId14" imgW="4190760" imgH="736560" progId="Equation.DSMT4">
                  <p:embed/>
                  <p:pic>
                    <p:nvPicPr>
                      <p:cNvPr id="0" name="Picture 18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7200" y="681037"/>
                        <a:ext cx="8035925" cy="13111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348227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xEl>
                                              <p:pRg st="0" end="0"/>
                                            </p:txEl>
                                          </p:spTgt>
                                        </p:tgtEl>
                                        <p:attrNameLst>
                                          <p:attrName>style.visibility</p:attrName>
                                        </p:attrNameLst>
                                      </p:cBhvr>
                                      <p:to>
                                        <p:strVal val="visible"/>
                                      </p:to>
                                    </p:set>
                                    <p:animEffect transition="in" filter="fade">
                                      <p:cBhvr>
                                        <p:cTn id="17" dur="500"/>
                                        <p:tgtEl>
                                          <p:spTgt spid="1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a:t>Transformations of </a:t>
            </a:r>
            <a:r>
              <a:rPr lang="en-US" sz="3000" b="1" dirty="0" smtClean="0"/>
              <a:t>Gamma Function (CO 1)</a:t>
            </a:r>
            <a:endParaRPr lang="en-US" sz="3000" b="1" dirty="0"/>
          </a:p>
        </p:txBody>
      </p:sp>
      <p:pic>
        <p:nvPicPr>
          <p:cNvPr id="5"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Date Placeholder 5"/>
          <p:cNvSpPr>
            <a:spLocks noGrp="1"/>
          </p:cNvSpPr>
          <p:nvPr>
            <p:ph type="dt" sz="half" idx="10"/>
          </p:nvPr>
        </p:nvSpPr>
        <p:spPr>
          <a:xfrm>
            <a:off x="457200" y="6356350"/>
            <a:ext cx="2133600" cy="365125"/>
          </a:xfrm>
        </p:spPr>
        <p:txBody>
          <a:bodyPr/>
          <a:lstStyle/>
          <a:p>
            <a:fld id="{7CA247BB-28B1-4C1D-9456-92F01A8B22DF}" type="datetime1">
              <a:rPr lang="en-US" smtClean="0"/>
              <a:t>7/5/2021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83</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graphicFrame>
        <p:nvGraphicFramePr>
          <p:cNvPr id="11" name="Object 10"/>
          <p:cNvGraphicFramePr>
            <a:graphicFrameLocks noChangeAspect="1"/>
          </p:cNvGraphicFramePr>
          <p:nvPr>
            <p:extLst>
              <p:ext uri="{D42A27DB-BD31-4B8C-83A1-F6EECF244321}">
                <p14:modId xmlns:p14="http://schemas.microsoft.com/office/powerpoint/2010/main" val="852586743"/>
              </p:ext>
            </p:extLst>
          </p:nvPr>
        </p:nvGraphicFramePr>
        <p:xfrm>
          <a:off x="3276600" y="1375973"/>
          <a:ext cx="3127653" cy="882731"/>
        </p:xfrm>
        <a:graphic>
          <a:graphicData uri="http://schemas.openxmlformats.org/presentationml/2006/ole">
            <mc:AlternateContent xmlns:mc="http://schemas.openxmlformats.org/markup-compatibility/2006">
              <mc:Choice xmlns:v="urn:schemas-microsoft-com:vml" Requires="v">
                <p:oleObj spid="_x0000_s216156" name="Equation" r:id="rId4" imgW="1587240" imgH="482400" progId="Equation.DSMT4">
                  <p:embed/>
                </p:oleObj>
              </mc:Choice>
              <mc:Fallback>
                <p:oleObj name="Equation" r:id="rId4" imgW="1587240" imgH="482400" progId="Equation.DSMT4">
                  <p:embed/>
                  <p:pic>
                    <p:nvPicPr>
                      <p:cNvPr id="0" name="Picture 8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1375973"/>
                        <a:ext cx="3127653" cy="8827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716002522"/>
              </p:ext>
            </p:extLst>
          </p:nvPr>
        </p:nvGraphicFramePr>
        <p:xfrm>
          <a:off x="3505200" y="3150695"/>
          <a:ext cx="3429000" cy="883814"/>
        </p:xfrm>
        <a:graphic>
          <a:graphicData uri="http://schemas.openxmlformats.org/presentationml/2006/ole">
            <mc:AlternateContent xmlns:mc="http://schemas.openxmlformats.org/markup-compatibility/2006">
              <mc:Choice xmlns:v="urn:schemas-microsoft-com:vml" Requires="v">
                <p:oleObj spid="_x0000_s216157" name="Equation" r:id="rId6" imgW="1828800" imgH="507960" progId="Equation.DSMT4">
                  <p:embed/>
                </p:oleObj>
              </mc:Choice>
              <mc:Fallback>
                <p:oleObj name="Equation" r:id="rId6" imgW="1828800" imgH="507960" progId="Equation.DSMT4">
                  <p:embed/>
                  <p:pic>
                    <p:nvPicPr>
                      <p:cNvPr id="0" name="Picture 9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5200" y="3150695"/>
                        <a:ext cx="3429000" cy="8838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149949062"/>
              </p:ext>
            </p:extLst>
          </p:nvPr>
        </p:nvGraphicFramePr>
        <p:xfrm>
          <a:off x="3874867" y="5181600"/>
          <a:ext cx="1779109" cy="805092"/>
        </p:xfrm>
        <a:graphic>
          <a:graphicData uri="http://schemas.openxmlformats.org/presentationml/2006/ole">
            <mc:AlternateContent xmlns:mc="http://schemas.openxmlformats.org/markup-compatibility/2006">
              <mc:Choice xmlns:v="urn:schemas-microsoft-com:vml" Requires="v">
                <p:oleObj spid="_x0000_s216158" name="Equation" r:id="rId8" imgW="990360" imgH="482400" progId="Equation.DSMT4">
                  <p:embed/>
                </p:oleObj>
              </mc:Choice>
              <mc:Fallback>
                <p:oleObj name="Equation" r:id="rId8" imgW="990360" imgH="482400" progId="Equation.DSMT4">
                  <p:embed/>
                  <p:pic>
                    <p:nvPicPr>
                      <p:cNvPr id="0" name="Picture 9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74867" y="5181600"/>
                        <a:ext cx="1779109" cy="8050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extBox 15"/>
          <p:cNvSpPr txBox="1"/>
          <p:nvPr/>
        </p:nvSpPr>
        <p:spPr>
          <a:xfrm>
            <a:off x="218364" y="852753"/>
            <a:ext cx="2450736" cy="461665"/>
          </a:xfrm>
          <a:prstGeom prst="rect">
            <a:avLst/>
          </a:prstGeom>
          <a:noFill/>
        </p:spPr>
        <p:txBody>
          <a:bodyPr wrap="none" rtlCol="0">
            <a:spAutoFit/>
          </a:bodyPr>
          <a:lstStyle/>
          <a:p>
            <a:r>
              <a:rPr lang="en-US" sz="2400" b="1" dirty="0" smtClean="0"/>
              <a:t>Transformation 1:</a:t>
            </a:r>
            <a:endParaRPr lang="en-US" sz="2400" dirty="0"/>
          </a:p>
        </p:txBody>
      </p:sp>
      <p:sp>
        <p:nvSpPr>
          <p:cNvPr id="17" name="TextBox 16"/>
          <p:cNvSpPr txBox="1"/>
          <p:nvPr/>
        </p:nvSpPr>
        <p:spPr>
          <a:xfrm>
            <a:off x="259307" y="2689859"/>
            <a:ext cx="2450736" cy="461665"/>
          </a:xfrm>
          <a:prstGeom prst="rect">
            <a:avLst/>
          </a:prstGeom>
          <a:noFill/>
        </p:spPr>
        <p:txBody>
          <a:bodyPr wrap="none" rtlCol="0">
            <a:spAutoFit/>
          </a:bodyPr>
          <a:lstStyle/>
          <a:p>
            <a:r>
              <a:rPr lang="en-US" sz="2400" b="1" dirty="0"/>
              <a:t>Transformation </a:t>
            </a:r>
            <a:r>
              <a:rPr lang="en-US" sz="2400" b="1" dirty="0" smtClean="0"/>
              <a:t>2:</a:t>
            </a:r>
            <a:endParaRPr lang="en-US" sz="2400" dirty="0"/>
          </a:p>
        </p:txBody>
      </p:sp>
      <p:sp>
        <p:nvSpPr>
          <p:cNvPr id="18" name="TextBox 17"/>
          <p:cNvSpPr txBox="1"/>
          <p:nvPr/>
        </p:nvSpPr>
        <p:spPr>
          <a:xfrm>
            <a:off x="270024" y="4466563"/>
            <a:ext cx="2450736" cy="461665"/>
          </a:xfrm>
          <a:prstGeom prst="rect">
            <a:avLst/>
          </a:prstGeom>
          <a:noFill/>
        </p:spPr>
        <p:txBody>
          <a:bodyPr wrap="none" rtlCol="0">
            <a:spAutoFit/>
          </a:bodyPr>
          <a:lstStyle/>
          <a:p>
            <a:r>
              <a:rPr lang="en-US" sz="2400" b="1" dirty="0"/>
              <a:t>Transformation </a:t>
            </a:r>
            <a:r>
              <a:rPr lang="en-US" sz="2400" b="1" dirty="0" smtClean="0"/>
              <a:t>3:</a:t>
            </a:r>
            <a:endParaRPr lang="en-US" sz="2400" dirty="0"/>
          </a:p>
        </p:txBody>
      </p:sp>
    </p:spTree>
    <p:extLst>
      <p:ext uri="{BB962C8B-B14F-4D97-AF65-F5344CB8AC3E}">
        <p14:creationId xmlns:p14="http://schemas.microsoft.com/office/powerpoint/2010/main" val="18109318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t>Beta Function (CO 1)</a:t>
            </a:r>
            <a:endParaRPr lang="en-US" sz="3400" b="1" dirty="0"/>
          </a:p>
        </p:txBody>
      </p:sp>
      <p:pic>
        <p:nvPicPr>
          <p:cNvPr id="5"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Date Placeholder 5"/>
          <p:cNvSpPr>
            <a:spLocks noGrp="1"/>
          </p:cNvSpPr>
          <p:nvPr>
            <p:ph type="dt" sz="half" idx="10"/>
          </p:nvPr>
        </p:nvSpPr>
        <p:spPr>
          <a:xfrm>
            <a:off x="457200" y="6356350"/>
            <a:ext cx="2133600" cy="365125"/>
          </a:xfrm>
        </p:spPr>
        <p:txBody>
          <a:bodyPr/>
          <a:lstStyle/>
          <a:p>
            <a:fld id="{9CA0F6F0-969A-407A-AADD-745B78D52F12}" type="datetime1">
              <a:rPr lang="en-US" smtClean="0"/>
              <a:t>7/5/2021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84</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
        <p:nvSpPr>
          <p:cNvPr id="19" name="Content Placeholder 9"/>
          <p:cNvSpPr>
            <a:spLocks noGrp="1"/>
          </p:cNvSpPr>
          <p:nvPr>
            <p:ph sz="quarter" idx="4294967295"/>
          </p:nvPr>
        </p:nvSpPr>
        <p:spPr>
          <a:xfrm>
            <a:off x="569225" y="3124200"/>
            <a:ext cx="6096000" cy="533400"/>
          </a:xfrm>
        </p:spPr>
        <p:txBody>
          <a:bodyPr>
            <a:normAutofit/>
          </a:bodyPr>
          <a:lstStyle/>
          <a:p>
            <a:pPr>
              <a:buFont typeface="Wingdings 2" pitchFamily="18" charset="2"/>
              <a:buNone/>
            </a:pPr>
            <a:r>
              <a:rPr lang="en-US" sz="2800" b="1" dirty="0" smtClean="0">
                <a:latin typeface="Times New Roman" pitchFamily="18" charset="0"/>
                <a:cs typeface="Times New Roman" pitchFamily="18" charset="0"/>
              </a:rPr>
              <a:t>Properties of Beta Function</a:t>
            </a:r>
          </a:p>
        </p:txBody>
      </p:sp>
      <p:graphicFrame>
        <p:nvGraphicFramePr>
          <p:cNvPr id="22" name="Object 21"/>
          <p:cNvGraphicFramePr>
            <a:graphicFrameLocks noChangeAspect="1"/>
          </p:cNvGraphicFramePr>
          <p:nvPr>
            <p:extLst>
              <p:ext uri="{D42A27DB-BD31-4B8C-83A1-F6EECF244321}">
                <p14:modId xmlns:p14="http://schemas.microsoft.com/office/powerpoint/2010/main" val="1076819464"/>
              </p:ext>
            </p:extLst>
          </p:nvPr>
        </p:nvGraphicFramePr>
        <p:xfrm>
          <a:off x="1066800" y="4343400"/>
          <a:ext cx="5607050" cy="481012"/>
        </p:xfrm>
        <a:graphic>
          <a:graphicData uri="http://schemas.openxmlformats.org/presentationml/2006/ole">
            <mc:AlternateContent xmlns:mc="http://schemas.openxmlformats.org/markup-compatibility/2006">
              <mc:Choice xmlns:v="urn:schemas-microsoft-com:vml" Requires="v">
                <p:oleObj spid="_x0000_s217173" name="Equation" r:id="rId4" imgW="2958840" imgH="253800" progId="Equation.DSMT4">
                  <p:embed/>
                </p:oleObj>
              </mc:Choice>
              <mc:Fallback>
                <p:oleObj name="Equation" r:id="rId4" imgW="2958840" imgH="253800" progId="Equation.DSMT4">
                  <p:embed/>
                  <p:pic>
                    <p:nvPicPr>
                      <p:cNvPr id="0" name="Picture 8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4343400"/>
                        <a:ext cx="5607050" cy="481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1469149879"/>
              </p:ext>
            </p:extLst>
          </p:nvPr>
        </p:nvGraphicFramePr>
        <p:xfrm>
          <a:off x="1600200" y="2133600"/>
          <a:ext cx="5487454" cy="706837"/>
        </p:xfrm>
        <a:graphic>
          <a:graphicData uri="http://schemas.openxmlformats.org/presentationml/2006/ole">
            <mc:AlternateContent xmlns:mc="http://schemas.openxmlformats.org/markup-compatibility/2006">
              <mc:Choice xmlns:v="urn:schemas-microsoft-com:vml" Requires="v">
                <p:oleObj spid="_x0000_s217174" name="Equation" r:id="rId6" imgW="2565360" imgH="355320" progId="Equation.DSMT4">
                  <p:embed/>
                </p:oleObj>
              </mc:Choice>
              <mc:Fallback>
                <p:oleObj name="Equation" r:id="rId6" imgW="2565360" imgH="355320" progId="Equation.DSMT4">
                  <p:embed/>
                  <p:pic>
                    <p:nvPicPr>
                      <p:cNvPr id="0" name="Picture 8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0200" y="2133600"/>
                        <a:ext cx="5487454" cy="706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4045009710"/>
              </p:ext>
            </p:extLst>
          </p:nvPr>
        </p:nvGraphicFramePr>
        <p:xfrm>
          <a:off x="153988" y="815975"/>
          <a:ext cx="8643937" cy="1039813"/>
        </p:xfrm>
        <a:graphic>
          <a:graphicData uri="http://schemas.openxmlformats.org/presentationml/2006/ole">
            <mc:AlternateContent xmlns:mc="http://schemas.openxmlformats.org/markup-compatibility/2006">
              <mc:Choice xmlns:v="urn:schemas-microsoft-com:vml" Requires="v">
                <p:oleObj spid="_x0000_s217175" name="Equation" r:id="rId8" imgW="4508280" imgH="583920" progId="Equation.DSMT4">
                  <p:embed/>
                </p:oleObj>
              </mc:Choice>
              <mc:Fallback>
                <p:oleObj name="Equation" r:id="rId8" imgW="4508280" imgH="583920" progId="Equation.DSMT4">
                  <p:embed/>
                  <p:pic>
                    <p:nvPicPr>
                      <p:cNvPr id="0" name="Picture 8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3988" y="815975"/>
                        <a:ext cx="8643937" cy="1039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59372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xEl>
                                              <p:pRg st="0" end="0"/>
                                            </p:txEl>
                                          </p:spTgt>
                                        </p:tgtEl>
                                        <p:attrNameLst>
                                          <p:attrName>style.visibility</p:attrName>
                                        </p:attrNameLst>
                                      </p:cBhvr>
                                      <p:to>
                                        <p:strVal val="visible"/>
                                      </p:to>
                                    </p:set>
                                    <p:animEffect transition="in" filter="fade">
                                      <p:cBhvr>
                                        <p:cTn id="17" dur="500"/>
                                        <p:tgtEl>
                                          <p:spTgt spid="1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t>Transformations of Beta Function (CO 1)</a:t>
            </a:r>
            <a:endParaRPr lang="en-US" sz="3400" b="1" dirty="0"/>
          </a:p>
        </p:txBody>
      </p:sp>
      <p:pic>
        <p:nvPicPr>
          <p:cNvPr id="5"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Date Placeholder 5"/>
          <p:cNvSpPr>
            <a:spLocks noGrp="1"/>
          </p:cNvSpPr>
          <p:nvPr>
            <p:ph type="dt" sz="half" idx="10"/>
          </p:nvPr>
        </p:nvSpPr>
        <p:spPr>
          <a:xfrm>
            <a:off x="457200" y="6356350"/>
            <a:ext cx="2133600" cy="365125"/>
          </a:xfrm>
        </p:spPr>
        <p:txBody>
          <a:bodyPr/>
          <a:lstStyle/>
          <a:p>
            <a:fld id="{3894DEDF-02E7-4093-A6C3-E044F7876AE6}" type="datetime1">
              <a:rPr lang="en-US" smtClean="0"/>
              <a:t>7/5/2021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85</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
        <p:nvSpPr>
          <p:cNvPr id="10" name="TextBox 9"/>
          <p:cNvSpPr txBox="1"/>
          <p:nvPr/>
        </p:nvSpPr>
        <p:spPr>
          <a:xfrm>
            <a:off x="419843" y="1069937"/>
            <a:ext cx="2450736" cy="461665"/>
          </a:xfrm>
          <a:prstGeom prst="rect">
            <a:avLst/>
          </a:prstGeom>
          <a:noFill/>
        </p:spPr>
        <p:txBody>
          <a:bodyPr wrap="none" rtlCol="0">
            <a:spAutoFit/>
          </a:bodyPr>
          <a:lstStyle/>
          <a:p>
            <a:r>
              <a:rPr lang="en-US" sz="2400" b="1" dirty="0" smtClean="0"/>
              <a:t>Transformation 1:</a:t>
            </a:r>
            <a:endParaRPr lang="en-US" sz="2400" dirty="0"/>
          </a:p>
        </p:txBody>
      </p:sp>
      <p:sp>
        <p:nvSpPr>
          <p:cNvPr id="12" name="TextBox 11"/>
          <p:cNvSpPr txBox="1"/>
          <p:nvPr/>
        </p:nvSpPr>
        <p:spPr>
          <a:xfrm>
            <a:off x="409607" y="3528059"/>
            <a:ext cx="2450736" cy="461665"/>
          </a:xfrm>
          <a:prstGeom prst="rect">
            <a:avLst/>
          </a:prstGeom>
          <a:noFill/>
        </p:spPr>
        <p:txBody>
          <a:bodyPr wrap="none" rtlCol="0">
            <a:spAutoFit/>
          </a:bodyPr>
          <a:lstStyle/>
          <a:p>
            <a:r>
              <a:rPr lang="en-US" sz="2400" b="1" dirty="0"/>
              <a:t>Transformation </a:t>
            </a:r>
            <a:r>
              <a:rPr lang="en-US" sz="2400" b="1" dirty="0" smtClean="0"/>
              <a:t>2:</a:t>
            </a:r>
            <a:endParaRPr lang="en-US" sz="2400" dirty="0"/>
          </a:p>
        </p:txBody>
      </p:sp>
      <p:graphicFrame>
        <p:nvGraphicFramePr>
          <p:cNvPr id="2" name="Object 1"/>
          <p:cNvGraphicFramePr>
            <a:graphicFrameLocks noChangeAspect="1"/>
          </p:cNvGraphicFramePr>
          <p:nvPr>
            <p:extLst>
              <p:ext uri="{D42A27DB-BD31-4B8C-83A1-F6EECF244321}">
                <p14:modId xmlns:p14="http://schemas.microsoft.com/office/powerpoint/2010/main" val="3533665071"/>
              </p:ext>
            </p:extLst>
          </p:nvPr>
        </p:nvGraphicFramePr>
        <p:xfrm>
          <a:off x="3249478" y="1531602"/>
          <a:ext cx="3156809" cy="895382"/>
        </p:xfrm>
        <a:graphic>
          <a:graphicData uri="http://schemas.openxmlformats.org/presentationml/2006/ole">
            <mc:AlternateContent xmlns:mc="http://schemas.openxmlformats.org/markup-compatibility/2006">
              <mc:Choice xmlns:v="urn:schemas-microsoft-com:vml" Requires="v">
                <p:oleObj spid="_x0000_s218174" name="Equation" r:id="rId4" imgW="1663700" imgH="508000" progId="Equation.DSMT4">
                  <p:embed/>
                </p:oleObj>
              </mc:Choice>
              <mc:Fallback>
                <p:oleObj name="Equation" r:id="rId4" imgW="1663700" imgH="508000" progId="Equation.DSMT4">
                  <p:embed/>
                  <p:pic>
                    <p:nvPicPr>
                      <p:cNvPr id="0" name="Picture 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9478" y="1531602"/>
                        <a:ext cx="3156809" cy="8953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3234247348"/>
              </p:ext>
            </p:extLst>
          </p:nvPr>
        </p:nvGraphicFramePr>
        <p:xfrm>
          <a:off x="2819400" y="4191000"/>
          <a:ext cx="4099053" cy="822212"/>
        </p:xfrm>
        <a:graphic>
          <a:graphicData uri="http://schemas.openxmlformats.org/presentationml/2006/ole">
            <mc:AlternateContent xmlns:mc="http://schemas.openxmlformats.org/markup-compatibility/2006">
              <mc:Choice xmlns:v="urn:schemas-microsoft-com:vml" Requires="v">
                <p:oleObj spid="_x0000_s218175" name="Equation" r:id="rId6" imgW="2235200" imgH="482600" progId="Equation.DSMT4">
                  <p:embed/>
                </p:oleObj>
              </mc:Choice>
              <mc:Fallback>
                <p:oleObj name="Equation" r:id="rId6" imgW="2235200" imgH="482600" progId="Equation.DSMT4">
                  <p:embed/>
                  <p:pic>
                    <p:nvPicPr>
                      <p:cNvPr id="0" name="Picture 6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19400" y="4191000"/>
                        <a:ext cx="4099053" cy="822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1004931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t>Important Results  (CO 1)</a:t>
            </a:r>
            <a:endParaRPr lang="en-US" sz="3400" b="1" dirty="0"/>
          </a:p>
        </p:txBody>
      </p:sp>
      <p:pic>
        <p:nvPicPr>
          <p:cNvPr id="5"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Date Placeholder 5"/>
          <p:cNvSpPr>
            <a:spLocks noGrp="1"/>
          </p:cNvSpPr>
          <p:nvPr>
            <p:ph type="dt" sz="half" idx="10"/>
          </p:nvPr>
        </p:nvSpPr>
        <p:spPr>
          <a:xfrm>
            <a:off x="457200" y="6356350"/>
            <a:ext cx="2133600" cy="365125"/>
          </a:xfrm>
        </p:spPr>
        <p:txBody>
          <a:bodyPr/>
          <a:lstStyle/>
          <a:p>
            <a:fld id="{F7CA0CA4-467B-4718-AC43-16642563F472}" type="datetime1">
              <a:rPr lang="en-US" smtClean="0"/>
              <a:t>7/5/2021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86</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
        <p:nvSpPr>
          <p:cNvPr id="10" name="TextBox 9"/>
          <p:cNvSpPr txBox="1"/>
          <p:nvPr/>
        </p:nvSpPr>
        <p:spPr>
          <a:xfrm>
            <a:off x="268580" y="908831"/>
            <a:ext cx="5642314" cy="461665"/>
          </a:xfrm>
          <a:prstGeom prst="rect">
            <a:avLst/>
          </a:prstGeom>
          <a:noFill/>
        </p:spPr>
        <p:txBody>
          <a:bodyPr wrap="none" rtlCol="0">
            <a:spAutoFit/>
          </a:bodyPr>
          <a:lstStyle/>
          <a:p>
            <a:r>
              <a:rPr lang="en-US" sz="2400" b="1" dirty="0" smtClean="0"/>
              <a:t>1. </a:t>
            </a:r>
            <a:r>
              <a:rPr lang="en-US" sz="2200" dirty="0" smtClean="0"/>
              <a:t>Relation between Beta and Gamma function:</a:t>
            </a:r>
            <a:endParaRPr lang="en-US" sz="2200" dirty="0"/>
          </a:p>
        </p:txBody>
      </p:sp>
      <p:sp>
        <p:nvSpPr>
          <p:cNvPr id="12" name="TextBox 11"/>
          <p:cNvSpPr txBox="1"/>
          <p:nvPr/>
        </p:nvSpPr>
        <p:spPr>
          <a:xfrm>
            <a:off x="228741" y="2302568"/>
            <a:ext cx="421910" cy="461665"/>
          </a:xfrm>
          <a:prstGeom prst="rect">
            <a:avLst/>
          </a:prstGeom>
          <a:noFill/>
        </p:spPr>
        <p:txBody>
          <a:bodyPr wrap="none" rtlCol="0">
            <a:spAutoFit/>
          </a:bodyPr>
          <a:lstStyle/>
          <a:p>
            <a:r>
              <a:rPr lang="en-US" sz="2400" b="1" dirty="0" smtClean="0"/>
              <a:t>2.</a:t>
            </a:r>
            <a:endParaRPr lang="en-US" sz="2400" dirty="0"/>
          </a:p>
        </p:txBody>
      </p:sp>
      <p:graphicFrame>
        <p:nvGraphicFramePr>
          <p:cNvPr id="11" name="Object 10"/>
          <p:cNvGraphicFramePr>
            <a:graphicFrameLocks noChangeAspect="1"/>
          </p:cNvGraphicFramePr>
          <p:nvPr>
            <p:extLst>
              <p:ext uri="{D42A27DB-BD31-4B8C-83A1-F6EECF244321}">
                <p14:modId xmlns:p14="http://schemas.microsoft.com/office/powerpoint/2010/main" val="2584718233"/>
              </p:ext>
            </p:extLst>
          </p:nvPr>
        </p:nvGraphicFramePr>
        <p:xfrm>
          <a:off x="6096000" y="962660"/>
          <a:ext cx="1980063" cy="815672"/>
        </p:xfrm>
        <a:graphic>
          <a:graphicData uri="http://schemas.openxmlformats.org/presentationml/2006/ole">
            <mc:AlternateContent xmlns:mc="http://schemas.openxmlformats.org/markup-compatibility/2006">
              <mc:Choice xmlns:v="urn:schemas-microsoft-com:vml" Requires="v">
                <p:oleObj spid="_x0000_s219260" name="Equation" r:id="rId4" imgW="1143000" imgH="469900" progId="Equation.DSMT4">
                  <p:embed/>
                </p:oleObj>
              </mc:Choice>
              <mc:Fallback>
                <p:oleObj name="Equation" r:id="rId4" imgW="1143000" imgH="469900" progId="Equation.DSMT4">
                  <p:embed/>
                  <p:pic>
                    <p:nvPicPr>
                      <p:cNvPr id="0" name="Picture 1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962660"/>
                        <a:ext cx="1980063" cy="8156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800080010"/>
              </p:ext>
            </p:extLst>
          </p:nvPr>
        </p:nvGraphicFramePr>
        <p:xfrm>
          <a:off x="815386" y="1856993"/>
          <a:ext cx="5105400" cy="1352814"/>
        </p:xfrm>
        <a:graphic>
          <a:graphicData uri="http://schemas.openxmlformats.org/presentationml/2006/ole">
            <mc:AlternateContent xmlns:mc="http://schemas.openxmlformats.org/markup-compatibility/2006">
              <mc:Choice xmlns:v="urn:schemas-microsoft-com:vml" Requires="v">
                <p:oleObj spid="_x0000_s219261" name="Equation" r:id="rId6" imgW="2514600" imgH="889000" progId="Equation.DSMT4">
                  <p:embed/>
                </p:oleObj>
              </mc:Choice>
              <mc:Fallback>
                <p:oleObj name="Equation" r:id="rId6" imgW="2514600" imgH="889000" progId="Equation.DSMT4">
                  <p:embed/>
                  <p:pic>
                    <p:nvPicPr>
                      <p:cNvPr id="0" name="Picture 1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5386" y="1856993"/>
                        <a:ext cx="5105400" cy="13528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020886269"/>
              </p:ext>
            </p:extLst>
          </p:nvPr>
        </p:nvGraphicFramePr>
        <p:xfrm>
          <a:off x="1224543" y="3496227"/>
          <a:ext cx="2506663" cy="777052"/>
        </p:xfrm>
        <a:graphic>
          <a:graphicData uri="http://schemas.openxmlformats.org/presentationml/2006/ole">
            <mc:AlternateContent xmlns:mc="http://schemas.openxmlformats.org/markup-compatibility/2006">
              <mc:Choice xmlns:v="urn:schemas-microsoft-com:vml" Requires="v">
                <p:oleObj spid="_x0000_s219262" name="Equation" r:id="rId8" imgW="1180588" imgH="393529" progId="Equation.DSMT4">
                  <p:embed/>
                </p:oleObj>
              </mc:Choice>
              <mc:Fallback>
                <p:oleObj name="Equation" r:id="rId8" imgW="1180588" imgH="393529" progId="Equation.DSMT4">
                  <p:embed/>
                  <p:pic>
                    <p:nvPicPr>
                      <p:cNvPr id="0" name="Picture 12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24543" y="3496227"/>
                        <a:ext cx="2506663" cy="7770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TextBox 14"/>
          <p:cNvSpPr txBox="1"/>
          <p:nvPr/>
        </p:nvSpPr>
        <p:spPr>
          <a:xfrm>
            <a:off x="252422" y="3492815"/>
            <a:ext cx="421910" cy="461665"/>
          </a:xfrm>
          <a:prstGeom prst="rect">
            <a:avLst/>
          </a:prstGeom>
          <a:noFill/>
        </p:spPr>
        <p:txBody>
          <a:bodyPr wrap="none" rtlCol="0">
            <a:spAutoFit/>
          </a:bodyPr>
          <a:lstStyle/>
          <a:p>
            <a:r>
              <a:rPr lang="en-US" sz="2400" b="1" dirty="0" smtClean="0"/>
              <a:t>3.</a:t>
            </a:r>
            <a:endParaRPr lang="en-US" sz="2400" dirty="0"/>
          </a:p>
        </p:txBody>
      </p:sp>
      <p:graphicFrame>
        <p:nvGraphicFramePr>
          <p:cNvPr id="16" name="Object 15"/>
          <p:cNvGraphicFramePr>
            <a:graphicFrameLocks noChangeAspect="1"/>
          </p:cNvGraphicFramePr>
          <p:nvPr>
            <p:extLst>
              <p:ext uri="{D42A27DB-BD31-4B8C-83A1-F6EECF244321}">
                <p14:modId xmlns:p14="http://schemas.microsoft.com/office/powerpoint/2010/main" val="4178703130"/>
              </p:ext>
            </p:extLst>
          </p:nvPr>
        </p:nvGraphicFramePr>
        <p:xfrm>
          <a:off x="3276600" y="4494595"/>
          <a:ext cx="4800600" cy="746295"/>
        </p:xfrm>
        <a:graphic>
          <a:graphicData uri="http://schemas.openxmlformats.org/presentationml/2006/ole">
            <mc:AlternateContent xmlns:mc="http://schemas.openxmlformats.org/markup-compatibility/2006">
              <mc:Choice xmlns:v="urn:schemas-microsoft-com:vml" Requires="v">
                <p:oleObj spid="_x0000_s219263" name="Equation" r:id="rId10" imgW="3022600" imgH="469900" progId="Equation.DSMT4">
                  <p:embed/>
                </p:oleObj>
              </mc:Choice>
              <mc:Fallback>
                <p:oleObj name="Equation" r:id="rId10" imgW="3022600" imgH="469900" progId="Equation.DSMT4">
                  <p:embed/>
                  <p:pic>
                    <p:nvPicPr>
                      <p:cNvPr id="0" name="Picture 12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76600" y="4494595"/>
                        <a:ext cx="4800600" cy="7462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TextBox 16"/>
          <p:cNvSpPr txBox="1"/>
          <p:nvPr/>
        </p:nvSpPr>
        <p:spPr>
          <a:xfrm>
            <a:off x="207132" y="4494595"/>
            <a:ext cx="2875274" cy="461665"/>
          </a:xfrm>
          <a:prstGeom prst="rect">
            <a:avLst/>
          </a:prstGeom>
          <a:noFill/>
        </p:spPr>
        <p:txBody>
          <a:bodyPr wrap="none" rtlCol="0">
            <a:spAutoFit/>
          </a:bodyPr>
          <a:lstStyle/>
          <a:p>
            <a:r>
              <a:rPr lang="en-US" sz="2400" b="1" dirty="0"/>
              <a:t>4</a:t>
            </a:r>
            <a:r>
              <a:rPr lang="en-US" sz="2400" b="1" dirty="0" smtClean="0"/>
              <a:t>. </a:t>
            </a:r>
            <a:r>
              <a:rPr lang="en-US" sz="2200" dirty="0" smtClean="0"/>
              <a:t>Duplication Formula:</a:t>
            </a:r>
            <a:endParaRPr lang="en-US" sz="2200" dirty="0"/>
          </a:p>
        </p:txBody>
      </p:sp>
    </p:spTree>
    <p:extLst>
      <p:ext uri="{BB962C8B-B14F-4D97-AF65-F5344CB8AC3E}">
        <p14:creationId xmlns:p14="http://schemas.microsoft.com/office/powerpoint/2010/main" val="4022819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5" grpId="0"/>
      <p:bldP spid="17"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smtClean="0"/>
              <a:t>Relation : Beta and Gamma Function (CO 1)</a:t>
            </a:r>
            <a:endParaRPr lang="en-US" sz="3000" b="1" dirty="0"/>
          </a:p>
        </p:txBody>
      </p:sp>
      <p:pic>
        <p:nvPicPr>
          <p:cNvPr id="5"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Date Placeholder 5"/>
          <p:cNvSpPr>
            <a:spLocks noGrp="1"/>
          </p:cNvSpPr>
          <p:nvPr>
            <p:ph type="dt" sz="half" idx="10"/>
          </p:nvPr>
        </p:nvSpPr>
        <p:spPr>
          <a:xfrm>
            <a:off x="457200" y="6356350"/>
            <a:ext cx="2133600" cy="365125"/>
          </a:xfrm>
        </p:spPr>
        <p:txBody>
          <a:bodyPr/>
          <a:lstStyle/>
          <a:p>
            <a:fld id="{876226F6-21C5-49E7-930F-2C58EA88586F}" type="datetime1">
              <a:rPr lang="en-US" smtClean="0"/>
              <a:t>7/5/2021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87</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graphicFrame>
        <p:nvGraphicFramePr>
          <p:cNvPr id="2" name="Object 1"/>
          <p:cNvGraphicFramePr>
            <a:graphicFrameLocks noChangeAspect="1"/>
          </p:cNvGraphicFramePr>
          <p:nvPr>
            <p:extLst>
              <p:ext uri="{D42A27DB-BD31-4B8C-83A1-F6EECF244321}">
                <p14:modId xmlns:p14="http://schemas.microsoft.com/office/powerpoint/2010/main" val="2328781351"/>
              </p:ext>
            </p:extLst>
          </p:nvPr>
        </p:nvGraphicFramePr>
        <p:xfrm>
          <a:off x="2906232" y="990600"/>
          <a:ext cx="2111375" cy="869765"/>
        </p:xfrm>
        <a:graphic>
          <a:graphicData uri="http://schemas.openxmlformats.org/presentationml/2006/ole">
            <mc:AlternateContent xmlns:mc="http://schemas.openxmlformats.org/markup-compatibility/2006">
              <mc:Choice xmlns:v="urn:schemas-microsoft-com:vml" Requires="v">
                <p:oleObj spid="_x0000_s283723" name="Equation" r:id="rId4" imgW="1143000" imgH="469900" progId="Equation.DSMT4">
                  <p:embed/>
                </p:oleObj>
              </mc:Choice>
              <mc:Fallback>
                <p:oleObj name="Equation" r:id="rId4" imgW="1143000" imgH="469900" progId="Equation.DSMT4">
                  <p:embed/>
                  <p:pic>
                    <p:nvPicPr>
                      <p:cNvPr id="0" name="Picture 7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6232" y="990600"/>
                        <a:ext cx="2111375" cy="8697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2509061439"/>
              </p:ext>
            </p:extLst>
          </p:nvPr>
        </p:nvGraphicFramePr>
        <p:xfrm>
          <a:off x="1270835" y="4800600"/>
          <a:ext cx="4410075" cy="660400"/>
        </p:xfrm>
        <a:graphic>
          <a:graphicData uri="http://schemas.openxmlformats.org/presentationml/2006/ole">
            <mc:AlternateContent xmlns:mc="http://schemas.openxmlformats.org/markup-compatibility/2006">
              <mc:Choice xmlns:v="urn:schemas-microsoft-com:vml" Requires="v">
                <p:oleObj spid="_x0000_s283724" name="Equation" r:id="rId6" imgW="2209680" imgH="330120" progId="Equation.DSMT4">
                  <p:embed/>
                </p:oleObj>
              </mc:Choice>
              <mc:Fallback>
                <p:oleObj name="Equation" r:id="rId6" imgW="2209680" imgH="330120" progId="Equation.DSMT4">
                  <p:embed/>
                  <p:pic>
                    <p:nvPicPr>
                      <p:cNvPr id="0" name="Picture 7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70835" y="4800600"/>
                        <a:ext cx="4410075" cy="660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1565806669"/>
              </p:ext>
            </p:extLst>
          </p:nvPr>
        </p:nvGraphicFramePr>
        <p:xfrm>
          <a:off x="2122487" y="2342870"/>
          <a:ext cx="2678113" cy="750233"/>
        </p:xfrm>
        <a:graphic>
          <a:graphicData uri="http://schemas.openxmlformats.org/presentationml/2006/ole">
            <mc:AlternateContent xmlns:mc="http://schemas.openxmlformats.org/markup-compatibility/2006">
              <mc:Choice xmlns:v="urn:schemas-microsoft-com:vml" Requires="v">
                <p:oleObj spid="_x0000_s283725" name="Equation" r:id="rId8" imgW="1180800" imgH="330120" progId="Equation.DSMT4">
                  <p:embed/>
                </p:oleObj>
              </mc:Choice>
              <mc:Fallback>
                <p:oleObj name="Equation" r:id="rId8" imgW="1180800" imgH="330120" progId="Equation.DSMT4">
                  <p:embed/>
                  <p:pic>
                    <p:nvPicPr>
                      <p:cNvPr id="0" name="Picture 7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22487" y="2342870"/>
                        <a:ext cx="2678113" cy="7502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1552450750"/>
              </p:ext>
            </p:extLst>
          </p:nvPr>
        </p:nvGraphicFramePr>
        <p:xfrm>
          <a:off x="2427287" y="3186329"/>
          <a:ext cx="2459038" cy="660400"/>
        </p:xfrm>
        <a:graphic>
          <a:graphicData uri="http://schemas.openxmlformats.org/presentationml/2006/ole">
            <mc:AlternateContent xmlns:mc="http://schemas.openxmlformats.org/markup-compatibility/2006">
              <mc:Choice xmlns:v="urn:schemas-microsoft-com:vml" Requires="v">
                <p:oleObj spid="_x0000_s283726" name="Equation" r:id="rId10" imgW="1231560" imgH="330120" progId="Equation.DSMT4">
                  <p:embed/>
                </p:oleObj>
              </mc:Choice>
              <mc:Fallback>
                <p:oleObj name="Equation" r:id="rId10" imgW="1231560" imgH="330120" progId="Equation.DSMT4">
                  <p:embed/>
                  <p:pic>
                    <p:nvPicPr>
                      <p:cNvPr id="0" name="Picture 7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27287" y="3186329"/>
                        <a:ext cx="2459038" cy="660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Rectangle 20"/>
          <p:cNvSpPr/>
          <p:nvPr/>
        </p:nvSpPr>
        <p:spPr>
          <a:xfrm>
            <a:off x="217487" y="3250286"/>
            <a:ext cx="1787797" cy="430887"/>
          </a:xfrm>
          <a:prstGeom prst="rect">
            <a:avLst/>
          </a:prstGeom>
        </p:spPr>
        <p:txBody>
          <a:bodyPr wrap="none">
            <a:spAutoFit/>
          </a:bodyPr>
          <a:lstStyle/>
          <a:p>
            <a:r>
              <a:rPr lang="en-US" sz="2200" dirty="0" smtClean="0"/>
              <a:t>Replace k by z</a:t>
            </a:r>
            <a:endParaRPr lang="en-US" sz="2200" dirty="0"/>
          </a:p>
        </p:txBody>
      </p:sp>
      <mc:AlternateContent xmlns:mc="http://schemas.openxmlformats.org/markup-compatibility/2006" xmlns:a14="http://schemas.microsoft.com/office/drawing/2010/main">
        <mc:Choice Requires="a14">
          <p:sp>
            <p:nvSpPr>
              <p:cNvPr id="23" name="TextBox 22"/>
              <p:cNvSpPr txBox="1"/>
              <p:nvPr/>
            </p:nvSpPr>
            <p:spPr>
              <a:xfrm>
                <a:off x="723900" y="3962400"/>
                <a:ext cx="5081712" cy="430887"/>
              </a:xfrm>
              <a:prstGeom prst="rect">
                <a:avLst/>
              </a:prstGeom>
              <a:noFill/>
            </p:spPr>
            <p:txBody>
              <a:bodyPr wrap="none" rtlCol="0">
                <a:spAutoFit/>
              </a:bodyPr>
              <a:lstStyle/>
              <a:p>
                <a:r>
                  <a:rPr lang="en-US" sz="2200" dirty="0" smtClean="0"/>
                  <a:t>Multiplying both sides by </a:t>
                </a:r>
                <a14:m>
                  <m:oMath xmlns:m="http://schemas.openxmlformats.org/officeDocument/2006/math">
                    <m:sSup>
                      <m:sSupPr>
                        <m:ctrlPr>
                          <a:rPr lang="en-US" sz="2200" i="1">
                            <a:latin typeface="Cambria Math" panose="02040503050406030204" pitchFamily="18" charset="0"/>
                          </a:rPr>
                        </m:ctrlPr>
                      </m:sSupPr>
                      <m:e>
                        <m:r>
                          <a:rPr lang="en-US" sz="2200" i="1">
                            <a:latin typeface="Cambria Math" panose="02040503050406030204" pitchFamily="18" charset="0"/>
                          </a:rPr>
                          <m:t>𝑒</m:t>
                        </m:r>
                      </m:e>
                      <m:sup>
                        <m:r>
                          <a:rPr lang="en-US" sz="2200" b="0" i="1" smtClean="0">
                            <a:latin typeface="Cambria Math" panose="02040503050406030204" pitchFamily="18" charset="0"/>
                          </a:rPr>
                          <m:t>−</m:t>
                        </m:r>
                        <m:r>
                          <a:rPr lang="en-US" sz="2200" b="0" i="1" smtClean="0">
                            <a:latin typeface="Cambria Math" panose="02040503050406030204" pitchFamily="18" charset="0"/>
                          </a:rPr>
                          <m:t>𝑧</m:t>
                        </m:r>
                      </m:sup>
                    </m:sSup>
                    <m:sSup>
                      <m:sSupPr>
                        <m:ctrlPr>
                          <a:rPr lang="en-US" sz="2200" i="1">
                            <a:latin typeface="Cambria Math" panose="02040503050406030204" pitchFamily="18" charset="0"/>
                          </a:rPr>
                        </m:ctrlPr>
                      </m:sSupPr>
                      <m:e>
                        <m:r>
                          <a:rPr lang="en-US" sz="2200" b="0" i="1" smtClean="0">
                            <a:latin typeface="Cambria Math" panose="02040503050406030204" pitchFamily="18" charset="0"/>
                          </a:rPr>
                          <m:t>𝑧</m:t>
                        </m:r>
                      </m:e>
                      <m:sup>
                        <m:r>
                          <a:rPr lang="en-US" sz="2200" b="0" i="1" smtClean="0">
                            <a:latin typeface="Cambria Math" panose="02040503050406030204" pitchFamily="18" charset="0"/>
                          </a:rPr>
                          <m:t>𝑚</m:t>
                        </m:r>
                        <m:r>
                          <a:rPr lang="en-US" sz="2200" b="0" i="1" smtClean="0">
                            <a:latin typeface="Cambria Math" panose="02040503050406030204" pitchFamily="18" charset="0"/>
                          </a:rPr>
                          <m:t>−1</m:t>
                        </m:r>
                      </m:sup>
                    </m:sSup>
                  </m:oMath>
                </a14:m>
                <a:r>
                  <a:rPr lang="en-US" sz="2200" dirty="0" smtClean="0"/>
                  <a:t>, we get</a:t>
                </a:r>
              </a:p>
            </p:txBody>
          </p:sp>
        </mc:Choice>
        <mc:Fallback xmlns="">
          <p:sp>
            <p:nvSpPr>
              <p:cNvPr id="23" name="TextBox 22"/>
              <p:cNvSpPr txBox="1">
                <a:spLocks noRot="1" noChangeAspect="1" noMove="1" noResize="1" noEditPoints="1" noAdjustHandles="1" noChangeArrowheads="1" noChangeShapeType="1" noTextEdit="1"/>
              </p:cNvSpPr>
              <p:nvPr/>
            </p:nvSpPr>
            <p:spPr>
              <a:xfrm>
                <a:off x="723900" y="3962400"/>
                <a:ext cx="5081712" cy="430887"/>
              </a:xfrm>
              <a:prstGeom prst="rect">
                <a:avLst/>
              </a:prstGeom>
              <a:blipFill rotWithShape="1">
                <a:blip r:embed="rId12"/>
                <a:stretch>
                  <a:fillRect l="-1561" t="-8451" r="-1921" b="-26761"/>
                </a:stretch>
              </a:blipFill>
            </p:spPr>
            <p:txBody>
              <a:bodyPr/>
              <a:lstStyle/>
              <a:p>
                <a:r>
                  <a:rPr lang="en-US">
                    <a:noFill/>
                  </a:rPr>
                  <a:t> </a:t>
                </a:r>
              </a:p>
            </p:txBody>
          </p:sp>
        </mc:Fallback>
      </mc:AlternateContent>
      <p:sp>
        <p:nvSpPr>
          <p:cNvPr id="24" name="TextBox 23"/>
          <p:cNvSpPr txBox="1"/>
          <p:nvPr/>
        </p:nvSpPr>
        <p:spPr>
          <a:xfrm>
            <a:off x="-11113" y="1765621"/>
            <a:ext cx="1430885" cy="523220"/>
          </a:xfrm>
          <a:prstGeom prst="rect">
            <a:avLst/>
          </a:prstGeom>
          <a:noFill/>
        </p:spPr>
        <p:txBody>
          <a:bodyPr wrap="square" rtlCol="0">
            <a:spAutoFit/>
          </a:bodyPr>
          <a:lstStyle/>
          <a:p>
            <a:r>
              <a:rPr lang="en-US" sz="2800" b="1" dirty="0" smtClean="0"/>
              <a:t>Proof:</a:t>
            </a:r>
            <a:endParaRPr lang="en-US" sz="2800" dirty="0"/>
          </a:p>
        </p:txBody>
      </p:sp>
      <p:sp>
        <p:nvSpPr>
          <p:cNvPr id="25" name="TextBox 24"/>
          <p:cNvSpPr txBox="1"/>
          <p:nvPr/>
        </p:nvSpPr>
        <p:spPr>
          <a:xfrm>
            <a:off x="1270835" y="1857954"/>
            <a:ext cx="5880852" cy="430887"/>
          </a:xfrm>
          <a:prstGeom prst="rect">
            <a:avLst/>
          </a:prstGeom>
          <a:noFill/>
        </p:spPr>
        <p:txBody>
          <a:bodyPr wrap="square" rtlCol="0">
            <a:spAutoFit/>
          </a:bodyPr>
          <a:lstStyle/>
          <a:p>
            <a:r>
              <a:rPr lang="en-US" sz="2200" dirty="0" smtClean="0"/>
              <a:t>By Gamma fn. First transformation</a:t>
            </a:r>
          </a:p>
        </p:txBody>
      </p:sp>
    </p:spTree>
    <p:extLst>
      <p:ext uri="{BB962C8B-B14F-4D97-AF65-F5344CB8AC3E}">
        <p14:creationId xmlns:p14="http://schemas.microsoft.com/office/powerpoint/2010/main" val="29790056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animBg="1"/>
      <p:bldP spid="24" grpId="0"/>
      <p:bldP spid="25"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5"/>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en-IN"/>
          </a:p>
        </p:txBody>
      </p:sp>
      <p:sp>
        <p:nvSpPr>
          <p:cNvPr id="3081" name="Rectangle 9"/>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en-IN"/>
          </a:p>
        </p:txBody>
      </p:sp>
      <p:graphicFrame>
        <p:nvGraphicFramePr>
          <p:cNvPr id="2" name="Object 1"/>
          <p:cNvGraphicFramePr>
            <a:graphicFrameLocks noChangeAspect="1"/>
          </p:cNvGraphicFramePr>
          <p:nvPr>
            <p:extLst>
              <p:ext uri="{D42A27DB-BD31-4B8C-83A1-F6EECF244321}">
                <p14:modId xmlns:p14="http://schemas.microsoft.com/office/powerpoint/2010/main" val="778109153"/>
              </p:ext>
            </p:extLst>
          </p:nvPr>
        </p:nvGraphicFramePr>
        <p:xfrm>
          <a:off x="228600" y="990600"/>
          <a:ext cx="6477000" cy="407379"/>
        </p:xfrm>
        <a:graphic>
          <a:graphicData uri="http://schemas.openxmlformats.org/presentationml/2006/ole">
            <mc:AlternateContent xmlns:mc="http://schemas.openxmlformats.org/markup-compatibility/2006">
              <mc:Choice xmlns:v="urn:schemas-microsoft-com:vml" Requires="v">
                <p:oleObj spid="_x0000_s285800" name="Equation" r:id="rId3" imgW="3060360" imgH="203040" progId="Equation.DSMT4">
                  <p:embed/>
                </p:oleObj>
              </mc:Choice>
              <mc:Fallback>
                <p:oleObj name="Equation" r:id="rId3" imgW="3060360" imgH="203040" progId="Equation.DSMT4">
                  <p:embed/>
                  <p:pic>
                    <p:nvPicPr>
                      <p:cNvPr id="0" name="Picture 9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990600"/>
                        <a:ext cx="6477000" cy="4073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2844853921"/>
              </p:ext>
            </p:extLst>
          </p:nvPr>
        </p:nvGraphicFramePr>
        <p:xfrm>
          <a:off x="838200" y="1447800"/>
          <a:ext cx="5562600" cy="1715617"/>
        </p:xfrm>
        <a:graphic>
          <a:graphicData uri="http://schemas.openxmlformats.org/presentationml/2006/ole">
            <mc:AlternateContent xmlns:mc="http://schemas.openxmlformats.org/markup-compatibility/2006">
              <mc:Choice xmlns:v="urn:schemas-microsoft-com:vml" Requires="v">
                <p:oleObj spid="_x0000_s285801" name="Equation" r:id="rId5" imgW="2781000" imgH="863280" progId="Equation.DSMT4">
                  <p:embed/>
                </p:oleObj>
              </mc:Choice>
              <mc:Fallback>
                <p:oleObj name="Equation" r:id="rId5" imgW="2781000" imgH="863280" progId="Equation.DSMT4">
                  <p:embed/>
                  <p:pic>
                    <p:nvPicPr>
                      <p:cNvPr id="0" name="Picture 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1447800"/>
                        <a:ext cx="5562600" cy="17156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213557099"/>
              </p:ext>
            </p:extLst>
          </p:nvPr>
        </p:nvGraphicFramePr>
        <p:xfrm>
          <a:off x="990600" y="4038600"/>
          <a:ext cx="5715000" cy="981596"/>
        </p:xfrm>
        <a:graphic>
          <a:graphicData uri="http://schemas.openxmlformats.org/presentationml/2006/ole">
            <mc:AlternateContent xmlns:mc="http://schemas.openxmlformats.org/markup-compatibility/2006">
              <mc:Choice xmlns:v="urn:schemas-microsoft-com:vml" Requires="v">
                <p:oleObj spid="_x0000_s285802" name="Equation" r:id="rId7" imgW="2793960" imgH="482400" progId="Equation.DSMT4">
                  <p:embed/>
                </p:oleObj>
              </mc:Choice>
              <mc:Fallback>
                <p:oleObj name="Equation" r:id="rId7" imgW="2793960" imgH="482400" progId="Equation.DSMT4">
                  <p:embed/>
                  <p:pic>
                    <p:nvPicPr>
                      <p:cNvPr id="0" name="Picture 10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0600" y="4038600"/>
                        <a:ext cx="5715000" cy="9815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461014867"/>
              </p:ext>
            </p:extLst>
          </p:nvPr>
        </p:nvGraphicFramePr>
        <p:xfrm>
          <a:off x="1341461" y="3200400"/>
          <a:ext cx="3733800" cy="700591"/>
        </p:xfrm>
        <a:graphic>
          <a:graphicData uri="http://schemas.openxmlformats.org/presentationml/2006/ole">
            <mc:AlternateContent xmlns:mc="http://schemas.openxmlformats.org/markup-compatibility/2006">
              <mc:Choice xmlns:v="urn:schemas-microsoft-com:vml" Requires="v">
                <p:oleObj spid="_x0000_s285803" name="Equation" r:id="rId9" imgW="2082600" imgH="393480" progId="Equation.DSMT4">
                  <p:embed/>
                </p:oleObj>
              </mc:Choice>
              <mc:Fallback>
                <p:oleObj name="Equation" r:id="rId9" imgW="2082600" imgH="393480" progId="Equation.DSMT4">
                  <p:embed/>
                  <p:pic>
                    <p:nvPicPr>
                      <p:cNvPr id="0" name="Picture 10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41461" y="3200400"/>
                        <a:ext cx="3733800" cy="70059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3842310958"/>
              </p:ext>
            </p:extLst>
          </p:nvPr>
        </p:nvGraphicFramePr>
        <p:xfrm>
          <a:off x="1368757" y="5257800"/>
          <a:ext cx="4188157" cy="856800"/>
        </p:xfrm>
        <a:graphic>
          <a:graphicData uri="http://schemas.openxmlformats.org/presentationml/2006/ole">
            <mc:AlternateContent xmlns:mc="http://schemas.openxmlformats.org/markup-compatibility/2006">
              <mc:Choice xmlns:v="urn:schemas-microsoft-com:vml" Requires="v">
                <p:oleObj spid="_x0000_s285804" name="Equation" r:id="rId11" imgW="2158920" imgH="444240" progId="Equation.DSMT4">
                  <p:embed/>
                </p:oleObj>
              </mc:Choice>
              <mc:Fallback>
                <p:oleObj name="Equation" r:id="rId11" imgW="2158920" imgH="444240" progId="Equation.DSMT4">
                  <p:embed/>
                  <p:pic>
                    <p:nvPicPr>
                      <p:cNvPr id="0" name="Picture 10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68757" y="5257800"/>
                        <a:ext cx="4188157" cy="856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842727855"/>
              </p:ext>
            </p:extLst>
          </p:nvPr>
        </p:nvGraphicFramePr>
        <p:xfrm>
          <a:off x="5943600" y="5486400"/>
          <a:ext cx="2787650" cy="533400"/>
        </p:xfrm>
        <a:graphic>
          <a:graphicData uri="http://schemas.openxmlformats.org/presentationml/2006/ole">
            <mc:AlternateContent xmlns:mc="http://schemas.openxmlformats.org/markup-compatibility/2006">
              <mc:Choice xmlns:v="urn:schemas-microsoft-com:vml" Requires="v">
                <p:oleObj spid="_x0000_s285805" name="Equation" r:id="rId13" imgW="1714320" imgH="330120" progId="Equation.DSMT4">
                  <p:embed/>
                </p:oleObj>
              </mc:Choice>
              <mc:Fallback>
                <p:oleObj name="Equation" r:id="rId13" imgW="1714320" imgH="330120" progId="Equation.DSMT4">
                  <p:embed/>
                  <p:pic>
                    <p:nvPicPr>
                      <p:cNvPr id="0" name="Picture 10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43600" y="5486400"/>
                        <a:ext cx="2787650"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itle 1"/>
          <p:cNvSpPr txBox="1">
            <a:spLocks/>
          </p:cNvSpPr>
          <p:nvPr/>
        </p:nvSpPr>
        <p:spPr>
          <a:xfrm>
            <a:off x="1368757"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smtClean="0"/>
              <a:t>Relation : Beta and Gamma Function (CO 1)</a:t>
            </a:r>
            <a:endParaRPr lang="en-US" sz="3000" b="1" dirty="0"/>
          </a:p>
        </p:txBody>
      </p:sp>
      <p:pic>
        <p:nvPicPr>
          <p:cNvPr id="11" name="Picture 2" descr="E:\NIET\Project\xLogo11.png.pagespeed.ic.pydHLuCQEZ.png"/>
          <p:cNvPicPr>
            <a:picLocks noChangeAspect="1" noChangeArrowheads="1"/>
          </p:cNvPicPr>
          <p:nvPr/>
        </p:nvPicPr>
        <p:blipFill>
          <a:blip r:embed="rId15"/>
          <a:srcRect/>
          <a:stretch>
            <a:fillRect/>
          </a:stretch>
        </p:blipFill>
        <p:spPr bwMode="auto">
          <a:xfrm>
            <a:off x="-2843" y="0"/>
            <a:ext cx="1447800" cy="817163"/>
          </a:xfrm>
          <a:prstGeom prst="rect">
            <a:avLst/>
          </a:prstGeom>
          <a:noFill/>
        </p:spPr>
      </p:pic>
      <p:sp>
        <p:nvSpPr>
          <p:cNvPr id="12" name="Rectangle 2"/>
          <p:cNvSpPr>
            <a:spLocks noChangeArrowheads="1"/>
          </p:cNvSpPr>
          <p:nvPr/>
        </p:nvSpPr>
        <p:spPr bwMode="auto">
          <a:xfrm>
            <a:off x="-2843"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Date Placeholder 5"/>
          <p:cNvSpPr>
            <a:spLocks noGrp="1"/>
          </p:cNvSpPr>
          <p:nvPr>
            <p:ph type="dt" sz="half" idx="10"/>
          </p:nvPr>
        </p:nvSpPr>
        <p:spPr>
          <a:xfrm>
            <a:off x="457200" y="6356350"/>
            <a:ext cx="2133600" cy="365125"/>
          </a:xfrm>
        </p:spPr>
        <p:txBody>
          <a:bodyPr/>
          <a:lstStyle/>
          <a:p>
            <a:fld id="{39965907-3403-4B77-B0B9-93C6A33C2658}" type="datetime1">
              <a:rPr lang="en-US" smtClean="0"/>
              <a:t>7/5/2021</a:t>
            </a:fld>
            <a:endParaRPr lang="en-US"/>
          </a:p>
        </p:txBody>
      </p:sp>
      <p:sp>
        <p:nvSpPr>
          <p:cNvPr id="14"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88</a:t>
            </a:fld>
            <a:endParaRPr lang="en-US"/>
          </a:p>
        </p:txBody>
      </p:sp>
      <p:sp>
        <p:nvSpPr>
          <p:cNvPr id="15"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Tree>
    <p:extLst>
      <p:ext uri="{BB962C8B-B14F-4D97-AF65-F5344CB8AC3E}">
        <p14:creationId xmlns:p14="http://schemas.microsoft.com/office/powerpoint/2010/main" val="756103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5"/>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en-IN"/>
          </a:p>
        </p:txBody>
      </p:sp>
      <p:sp>
        <p:nvSpPr>
          <p:cNvPr id="3081" name="Rectangle 9"/>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en-IN"/>
          </a:p>
        </p:txBody>
      </p:sp>
      <p:graphicFrame>
        <p:nvGraphicFramePr>
          <p:cNvPr id="19" name="Object 18"/>
          <p:cNvGraphicFramePr>
            <a:graphicFrameLocks noChangeAspect="1"/>
          </p:cNvGraphicFramePr>
          <p:nvPr>
            <p:extLst>
              <p:ext uri="{D42A27DB-BD31-4B8C-83A1-F6EECF244321}">
                <p14:modId xmlns:p14="http://schemas.microsoft.com/office/powerpoint/2010/main" val="2678858772"/>
              </p:ext>
            </p:extLst>
          </p:nvPr>
        </p:nvGraphicFramePr>
        <p:xfrm>
          <a:off x="723900" y="1219200"/>
          <a:ext cx="6613525" cy="931356"/>
        </p:xfrm>
        <a:graphic>
          <a:graphicData uri="http://schemas.openxmlformats.org/presentationml/2006/ole">
            <mc:AlternateContent xmlns:mc="http://schemas.openxmlformats.org/markup-compatibility/2006">
              <mc:Choice xmlns:v="urn:schemas-microsoft-com:vml" Requires="v">
                <p:oleObj spid="_x0000_s284718" name="Equation" r:id="rId3" imgW="3136680" imgH="444240" progId="Equation.DSMT4">
                  <p:embed/>
                </p:oleObj>
              </mc:Choice>
              <mc:Fallback>
                <p:oleObj name="Equation" r:id="rId3" imgW="3136680" imgH="444240" progId="Equation.DSMT4">
                  <p:embed/>
                  <p:pic>
                    <p:nvPicPr>
                      <p:cNvPr id="0" name="Picture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900" y="1219200"/>
                        <a:ext cx="6613525" cy="9313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3530512226"/>
              </p:ext>
            </p:extLst>
          </p:nvPr>
        </p:nvGraphicFramePr>
        <p:xfrm>
          <a:off x="2971800" y="2590800"/>
          <a:ext cx="2632075" cy="1084263"/>
        </p:xfrm>
        <a:graphic>
          <a:graphicData uri="http://schemas.openxmlformats.org/presentationml/2006/ole">
            <mc:AlternateContent xmlns:mc="http://schemas.openxmlformats.org/markup-compatibility/2006">
              <mc:Choice xmlns:v="urn:schemas-microsoft-com:vml" Requires="v">
                <p:oleObj spid="_x0000_s284719" name="Equation" r:id="rId5" imgW="1143000" imgH="469900" progId="Equation.DSMT4">
                  <p:embed/>
                </p:oleObj>
              </mc:Choice>
              <mc:Fallback>
                <p:oleObj name="Equation" r:id="rId5" imgW="1143000" imgH="469900" progId="Equation.DSMT4">
                  <p:embed/>
                  <p:pic>
                    <p:nvPicPr>
                      <p:cNvPr id="0" name="Picture 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800" y="2590800"/>
                        <a:ext cx="2632075" cy="1084263"/>
                      </a:xfrm>
                      <a:prstGeom prst="rect">
                        <a:avLst/>
                      </a:prstGeom>
                      <a:solidFill>
                        <a:schemeClr val="bg2"/>
                      </a:solidFill>
                    </p:spPr>
                  </p:pic>
                </p:oleObj>
              </mc:Fallback>
            </mc:AlternateContent>
          </a:graphicData>
        </a:graphic>
      </p:graphicFrame>
      <p:sp>
        <p:nvSpPr>
          <p:cNvPr id="13"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b="1" dirty="0" smtClean="0"/>
              <a:t>Relation : Beta and Gamma Function (CO 1)</a:t>
            </a:r>
            <a:endParaRPr lang="en-US" sz="3000" b="1" dirty="0"/>
          </a:p>
        </p:txBody>
      </p:sp>
      <p:pic>
        <p:nvPicPr>
          <p:cNvPr id="14" name="Picture 2" descr="E:\NIET\Project\xLogo11.png.pagespeed.ic.pydHLuCQEZ.png"/>
          <p:cNvPicPr>
            <a:picLocks noChangeAspect="1" noChangeArrowheads="1"/>
          </p:cNvPicPr>
          <p:nvPr/>
        </p:nvPicPr>
        <p:blipFill>
          <a:blip r:embed="rId7"/>
          <a:srcRect/>
          <a:stretch>
            <a:fillRect/>
          </a:stretch>
        </p:blipFill>
        <p:spPr bwMode="auto">
          <a:xfrm>
            <a:off x="0" y="0"/>
            <a:ext cx="1447800" cy="817163"/>
          </a:xfrm>
          <a:prstGeom prst="rect">
            <a:avLst/>
          </a:prstGeom>
          <a:noFill/>
        </p:spPr>
      </p:pic>
      <p:sp>
        <p:nvSpPr>
          <p:cNvPr id="1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8" name="Date Placeholder 5"/>
          <p:cNvSpPr>
            <a:spLocks noGrp="1"/>
          </p:cNvSpPr>
          <p:nvPr>
            <p:ph type="dt" sz="half" idx="10"/>
          </p:nvPr>
        </p:nvSpPr>
        <p:spPr>
          <a:xfrm>
            <a:off x="457200" y="6356350"/>
            <a:ext cx="2133600" cy="365125"/>
          </a:xfrm>
        </p:spPr>
        <p:txBody>
          <a:bodyPr/>
          <a:lstStyle/>
          <a:p>
            <a:fld id="{1B7A06AA-0DAE-4AD2-BB70-B296FBEFDDE5}" type="datetime1">
              <a:rPr lang="en-US" smtClean="0"/>
              <a:t>7/5/2021</a:t>
            </a:fld>
            <a:endParaRPr lang="en-US"/>
          </a:p>
        </p:txBody>
      </p:sp>
      <p:sp>
        <p:nvSpPr>
          <p:cNvPr id="21"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89</a:t>
            </a:fld>
            <a:endParaRPr lang="en-US"/>
          </a:p>
        </p:txBody>
      </p:sp>
      <p:sp>
        <p:nvSpPr>
          <p:cNvPr id="22"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Tree>
    <p:extLst>
      <p:ext uri="{BB962C8B-B14F-4D97-AF65-F5344CB8AC3E}">
        <p14:creationId xmlns:p14="http://schemas.microsoft.com/office/powerpoint/2010/main" val="27207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kumimoji="0" lang="en-US" sz="3000" b="1" i="0" u="none" strike="noStrike" kern="1200" cap="none" spc="0" normalizeH="0" baseline="0" noProof="0" dirty="0" smtClean="0">
                <a:ln>
                  <a:noFill/>
                </a:ln>
                <a:solidFill>
                  <a:schemeClr val="dk1"/>
                </a:solidFill>
                <a:effectLst/>
                <a:uLnTx/>
                <a:uFillTx/>
              </a:rPr>
              <a:t>CO-PO Mapping 2020-21 </a:t>
            </a:r>
            <a:r>
              <a:rPr lang="en-US" sz="3000" b="1" dirty="0" smtClean="0"/>
              <a:t>(B. Tech. – 2</a:t>
            </a:r>
            <a:r>
              <a:rPr lang="en-US" sz="3000" b="1" baseline="30000" dirty="0" smtClean="0"/>
              <a:t>nd</a:t>
            </a:r>
            <a:r>
              <a:rPr lang="en-US" sz="3000" b="1" dirty="0" smtClean="0"/>
              <a:t>  </a:t>
            </a:r>
            <a:r>
              <a:rPr lang="en-US" sz="3000" b="1" dirty="0" err="1" smtClean="0"/>
              <a:t>Sem</a:t>
            </a:r>
            <a:r>
              <a:rPr lang="en-US" sz="3000" b="1" dirty="0" smtClean="0"/>
              <a:t>)</a:t>
            </a:r>
            <a:endParaRPr kumimoji="0" lang="en-US" sz="3000" b="1" i="0" u="none" strike="noStrike" kern="1200" cap="none" spc="0" normalizeH="0" baseline="0" noProof="0" dirty="0">
              <a:ln>
                <a:noFill/>
              </a:ln>
              <a:solidFill>
                <a:schemeClr val="dk1"/>
              </a:solidFill>
              <a:effectLst/>
              <a:uLnTx/>
              <a:uFillTx/>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graphicFrame>
        <p:nvGraphicFramePr>
          <p:cNvPr id="9" name="Table 8"/>
          <p:cNvGraphicFramePr>
            <a:graphicFrameLocks noGrp="1"/>
          </p:cNvGraphicFramePr>
          <p:nvPr>
            <p:extLst>
              <p:ext uri="{D42A27DB-BD31-4B8C-83A1-F6EECF244321}">
                <p14:modId xmlns:p14="http://schemas.microsoft.com/office/powerpoint/2010/main" val="2443334407"/>
              </p:ext>
            </p:extLst>
          </p:nvPr>
        </p:nvGraphicFramePr>
        <p:xfrm>
          <a:off x="228600" y="1295397"/>
          <a:ext cx="8686799" cy="4509194"/>
        </p:xfrm>
        <a:graphic>
          <a:graphicData uri="http://schemas.openxmlformats.org/drawingml/2006/table">
            <a:tbl>
              <a:tblPr/>
              <a:tblGrid>
                <a:gridCol w="720011"/>
                <a:gridCol w="600009"/>
                <a:gridCol w="653343"/>
                <a:gridCol w="640010"/>
                <a:gridCol w="653343"/>
                <a:gridCol w="653343"/>
                <a:gridCol w="546673"/>
                <a:gridCol w="600009"/>
                <a:gridCol w="693345"/>
                <a:gridCol w="600009"/>
                <a:gridCol w="670012"/>
                <a:gridCol w="818493"/>
                <a:gridCol w="838199"/>
              </a:tblGrid>
              <a:tr h="539123">
                <a:tc gridSpan="13">
                  <a:txBody>
                    <a:bodyPr/>
                    <a:lstStyle/>
                    <a:p>
                      <a:pPr algn="l" fontAlgn="ctr"/>
                      <a:r>
                        <a:rPr lang="en-US" sz="2200" b="1" i="0" u="none" strike="noStrike" dirty="0" smtClean="0">
                          <a:solidFill>
                            <a:srgbClr val="000000"/>
                          </a:solidFill>
                          <a:latin typeface="Times New Roman"/>
                        </a:rPr>
                        <a:t>Course Name: Mathematical</a:t>
                      </a:r>
                      <a:r>
                        <a:rPr lang="en-US" sz="2200" b="1" i="0" u="none" strike="noStrike" baseline="0" dirty="0" smtClean="0">
                          <a:solidFill>
                            <a:srgbClr val="000000"/>
                          </a:solidFill>
                          <a:latin typeface="Times New Roman"/>
                        </a:rPr>
                        <a:t> Foundation-II</a:t>
                      </a:r>
                      <a:endParaRPr lang="en-US" sz="2200" b="1" i="0" u="none" strike="noStrike" dirty="0">
                        <a:solidFill>
                          <a:srgbClr val="000000"/>
                        </a:solidFill>
                        <a:latin typeface="Times New Roman"/>
                      </a:endParaRPr>
                    </a:p>
                  </a:txBody>
                  <a:tcPr marL="7023" marR="7023" marT="702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713769">
                <a:tc>
                  <a:txBody>
                    <a:bodyPr/>
                    <a:lstStyle/>
                    <a:p>
                      <a:pPr algn="ctr" fontAlgn="ctr"/>
                      <a:r>
                        <a:rPr lang="en-US" sz="2200" b="1" i="0" u="none" strike="noStrike">
                          <a:solidFill>
                            <a:srgbClr val="000000"/>
                          </a:solidFill>
                          <a:latin typeface="Times New Roman"/>
                        </a:rPr>
                        <a:t>CO</a:t>
                      </a:r>
                    </a:p>
                  </a:txBody>
                  <a:tcPr marL="7023" marR="7023" marT="702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latin typeface="Times New Roman"/>
                        </a:rPr>
                        <a:t>PO-1</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rgbClr val="000000"/>
                          </a:solidFill>
                          <a:latin typeface="Times New Roman"/>
                        </a:rPr>
                        <a:t>PO-2</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latin typeface="Times New Roman"/>
                        </a:rPr>
                        <a:t>PO-3</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rgbClr val="000000"/>
                          </a:solidFill>
                          <a:latin typeface="Times New Roman"/>
                        </a:rPr>
                        <a:t>PO-4</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rgbClr val="000000"/>
                          </a:solidFill>
                          <a:latin typeface="Times New Roman"/>
                        </a:rPr>
                        <a:t>PO-5</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0" u="none" strike="noStrike" dirty="0">
                          <a:solidFill>
                            <a:srgbClr val="000000"/>
                          </a:solidFill>
                          <a:latin typeface="Times New Roman"/>
                        </a:rPr>
                        <a:t>PO-6</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rgbClr val="000000"/>
                          </a:solidFill>
                          <a:latin typeface="Times New Roman"/>
                        </a:rPr>
                        <a:t>PO-7</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rgbClr val="000000"/>
                          </a:solidFill>
                          <a:latin typeface="Times New Roman"/>
                        </a:rPr>
                        <a:t>PO-8</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rgbClr val="000000"/>
                          </a:solidFill>
                          <a:latin typeface="Times New Roman"/>
                        </a:rPr>
                        <a:t>PO-9</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0" u="none" strike="noStrike" dirty="0">
                          <a:solidFill>
                            <a:srgbClr val="000000"/>
                          </a:solidFill>
                          <a:latin typeface="Times New Roman"/>
                        </a:rPr>
                        <a:t>PO-10</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rgbClr val="000000"/>
                          </a:solidFill>
                          <a:latin typeface="Times New Roman"/>
                        </a:rPr>
                        <a:t>PO-11</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latin typeface="Times New Roman"/>
                        </a:rPr>
                        <a:t>PO-12</a:t>
                      </a:r>
                    </a:p>
                  </a:txBody>
                  <a:tcPr marL="7023" marR="7023" marT="702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39123">
                <a:tc>
                  <a:txBody>
                    <a:bodyPr/>
                    <a:lstStyle/>
                    <a:p>
                      <a:pPr algn="ctr" fontAlgn="ctr"/>
                      <a:r>
                        <a:rPr lang="en-US" sz="2200" b="0" i="0" u="none" strike="noStrike" dirty="0">
                          <a:solidFill>
                            <a:srgbClr val="FF0000"/>
                          </a:solidFill>
                          <a:latin typeface="Times New Roman"/>
                        </a:rPr>
                        <a:t>CO1</a:t>
                      </a:r>
                    </a:p>
                  </a:txBody>
                  <a:tcPr marL="7023" marR="7023" marT="702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dirty="0">
                          <a:solidFill>
                            <a:srgbClr val="FF0000"/>
                          </a:solidFill>
                          <a:latin typeface="Times New Roman"/>
                        </a:rPr>
                        <a:t>3</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dirty="0">
                          <a:solidFill>
                            <a:srgbClr val="FF0000"/>
                          </a:solidFill>
                          <a:latin typeface="Times New Roman"/>
                        </a:rPr>
                        <a:t>2</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dirty="0">
                          <a:solidFill>
                            <a:srgbClr val="FF0000"/>
                          </a:solidFill>
                          <a:latin typeface="Times New Roman"/>
                        </a:rPr>
                        <a:t>1</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dirty="0">
                          <a:solidFill>
                            <a:srgbClr val="FF0000"/>
                          </a:solidFill>
                          <a:latin typeface="Times New Roman"/>
                        </a:rPr>
                        <a:t>1</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dirty="0">
                          <a:solidFill>
                            <a:srgbClr val="FF0000"/>
                          </a:solidFill>
                          <a:latin typeface="Times New Roman"/>
                        </a:rPr>
                        <a:t>3</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dirty="0">
                          <a:solidFill>
                            <a:srgbClr val="FF0000"/>
                          </a:solidFill>
                          <a:latin typeface="Times New Roman"/>
                        </a:rPr>
                        <a:t>2</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dirty="0">
                          <a:solidFill>
                            <a:srgbClr val="FF0000"/>
                          </a:solidFill>
                          <a:latin typeface="Times New Roman"/>
                        </a:rPr>
                        <a:t>-</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dirty="0">
                          <a:solidFill>
                            <a:srgbClr val="FF0000"/>
                          </a:solidFill>
                          <a:latin typeface="Times New Roman"/>
                        </a:rPr>
                        <a:t>-</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dirty="0">
                          <a:solidFill>
                            <a:srgbClr val="FF0000"/>
                          </a:solidFill>
                          <a:latin typeface="Times New Roman"/>
                        </a:rPr>
                        <a:t>-</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dirty="0">
                          <a:solidFill>
                            <a:srgbClr val="FF0000"/>
                          </a:solidFill>
                          <a:latin typeface="Times New Roman"/>
                        </a:rPr>
                        <a:t>2</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dirty="0">
                          <a:solidFill>
                            <a:srgbClr val="FF0000"/>
                          </a:solidFill>
                          <a:latin typeface="Times New Roman"/>
                        </a:rPr>
                        <a:t>2</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dirty="0">
                          <a:solidFill>
                            <a:srgbClr val="FF0000"/>
                          </a:solidFill>
                          <a:latin typeface="Times New Roman"/>
                        </a:rPr>
                        <a:t>3</a:t>
                      </a:r>
                    </a:p>
                  </a:txBody>
                  <a:tcPr marL="7023" marR="7023" marT="702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39123">
                <a:tc>
                  <a:txBody>
                    <a:bodyPr/>
                    <a:lstStyle/>
                    <a:p>
                      <a:pPr algn="ctr" fontAlgn="ctr"/>
                      <a:r>
                        <a:rPr lang="en-US" sz="2200" b="0" i="0" u="none" strike="noStrike">
                          <a:solidFill>
                            <a:srgbClr val="000000"/>
                          </a:solidFill>
                          <a:latin typeface="Times New Roman"/>
                        </a:rPr>
                        <a:t>CO2</a:t>
                      </a:r>
                    </a:p>
                  </a:txBody>
                  <a:tcPr marL="7023" marR="7023" marT="702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3</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3</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2</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3</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3</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dirty="0">
                          <a:solidFill>
                            <a:srgbClr val="000000"/>
                          </a:solidFill>
                          <a:latin typeface="Times New Roman"/>
                        </a:rPr>
                        <a:t>-</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2</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3</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dirty="0">
                          <a:solidFill>
                            <a:srgbClr val="000000"/>
                          </a:solidFill>
                          <a:latin typeface="Times New Roman"/>
                        </a:rPr>
                        <a:t>3</a:t>
                      </a:r>
                    </a:p>
                  </a:txBody>
                  <a:tcPr marL="7023" marR="7023" marT="702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39123">
                <a:tc>
                  <a:txBody>
                    <a:bodyPr/>
                    <a:lstStyle/>
                    <a:p>
                      <a:pPr algn="ctr" fontAlgn="ctr"/>
                      <a:r>
                        <a:rPr lang="en-US" sz="2200" b="0" i="0" u="none" strike="noStrike">
                          <a:solidFill>
                            <a:srgbClr val="000000"/>
                          </a:solidFill>
                          <a:latin typeface="Times New Roman"/>
                        </a:rPr>
                        <a:t>CO3</a:t>
                      </a:r>
                    </a:p>
                  </a:txBody>
                  <a:tcPr marL="7023" marR="7023" marT="702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3</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2</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3</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3</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3</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2</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dirty="0">
                          <a:solidFill>
                            <a:srgbClr val="000000"/>
                          </a:solidFill>
                          <a:latin typeface="Times New Roman"/>
                        </a:rPr>
                        <a:t>-</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2</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3</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3</a:t>
                      </a:r>
                    </a:p>
                  </a:txBody>
                  <a:tcPr marL="7023" marR="7023" marT="702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39123">
                <a:tc>
                  <a:txBody>
                    <a:bodyPr/>
                    <a:lstStyle/>
                    <a:p>
                      <a:pPr algn="ctr" fontAlgn="ctr"/>
                      <a:r>
                        <a:rPr lang="en-US" sz="2200" b="1" i="0" u="none" strike="noStrike" dirty="0">
                          <a:solidFill>
                            <a:schemeClr val="tx1"/>
                          </a:solidFill>
                          <a:latin typeface="Times New Roman"/>
                        </a:rPr>
                        <a:t>CO4</a:t>
                      </a:r>
                    </a:p>
                  </a:txBody>
                  <a:tcPr marL="7023" marR="7023" marT="702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1" i="0" u="none" strike="noStrike" dirty="0">
                          <a:solidFill>
                            <a:schemeClr val="tx1"/>
                          </a:solidFill>
                          <a:latin typeface="Times New Roman"/>
                        </a:rPr>
                        <a:t>3</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1" i="0" u="none" strike="noStrike" dirty="0">
                          <a:solidFill>
                            <a:schemeClr val="tx1"/>
                          </a:solidFill>
                          <a:latin typeface="Times New Roman"/>
                        </a:rPr>
                        <a:t>2</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1" i="0" u="none" strike="noStrike" dirty="0">
                          <a:solidFill>
                            <a:schemeClr val="tx1"/>
                          </a:solidFill>
                          <a:latin typeface="Times New Roman"/>
                        </a:rPr>
                        <a:t>3</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1" i="0" u="none" strike="noStrike" dirty="0">
                          <a:solidFill>
                            <a:schemeClr val="tx1"/>
                          </a:solidFill>
                          <a:latin typeface="Times New Roman"/>
                        </a:rPr>
                        <a:t>3</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1" i="0" u="none" strike="noStrike" dirty="0">
                          <a:solidFill>
                            <a:schemeClr val="tx1"/>
                          </a:solidFill>
                          <a:latin typeface="Times New Roman"/>
                        </a:rPr>
                        <a:t>2</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1" i="0" u="none" strike="noStrike" dirty="0">
                          <a:solidFill>
                            <a:schemeClr val="tx1"/>
                          </a:solidFill>
                          <a:latin typeface="Times New Roman"/>
                        </a:rPr>
                        <a:t>2</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1" i="0" u="none" strike="noStrike" dirty="0">
                          <a:solidFill>
                            <a:schemeClr val="tx1"/>
                          </a:solidFill>
                          <a:latin typeface="Times New Roman"/>
                        </a:rPr>
                        <a:t>-</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1" i="0" u="none" strike="noStrike" dirty="0">
                          <a:solidFill>
                            <a:schemeClr val="tx1"/>
                          </a:solidFill>
                          <a:latin typeface="Times New Roman"/>
                        </a:rPr>
                        <a:t>-</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1" i="0" u="none" strike="noStrike" dirty="0">
                          <a:solidFill>
                            <a:schemeClr val="tx1"/>
                          </a:solidFill>
                          <a:latin typeface="Times New Roman"/>
                        </a:rPr>
                        <a:t>-</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1" i="0" u="none" strike="noStrike" dirty="0">
                          <a:solidFill>
                            <a:schemeClr val="tx1"/>
                          </a:solidFill>
                          <a:latin typeface="Times New Roman"/>
                        </a:rPr>
                        <a:t>2</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1" i="0" u="none" strike="noStrike" dirty="0">
                          <a:solidFill>
                            <a:schemeClr val="tx1"/>
                          </a:solidFill>
                          <a:latin typeface="Times New Roman"/>
                        </a:rPr>
                        <a:t>2</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1" i="0" u="none" strike="noStrike" dirty="0">
                          <a:solidFill>
                            <a:schemeClr val="tx1"/>
                          </a:solidFill>
                          <a:latin typeface="Times New Roman"/>
                        </a:rPr>
                        <a:t>3</a:t>
                      </a:r>
                    </a:p>
                  </a:txBody>
                  <a:tcPr marL="7023" marR="7023" marT="702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39123">
                <a:tc>
                  <a:txBody>
                    <a:bodyPr/>
                    <a:lstStyle/>
                    <a:p>
                      <a:pPr algn="ctr" fontAlgn="ctr"/>
                      <a:r>
                        <a:rPr lang="en-US" sz="2200" b="0" i="0" u="none" strike="noStrike">
                          <a:solidFill>
                            <a:srgbClr val="000000"/>
                          </a:solidFill>
                          <a:latin typeface="Times New Roman"/>
                        </a:rPr>
                        <a:t>CO5</a:t>
                      </a:r>
                    </a:p>
                  </a:txBody>
                  <a:tcPr marL="7023" marR="7023" marT="702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1</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dirty="0">
                          <a:solidFill>
                            <a:srgbClr val="000000"/>
                          </a:solidFill>
                          <a:latin typeface="Times New Roman"/>
                        </a:rPr>
                        <a:t>1</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dirty="0">
                          <a:solidFill>
                            <a:srgbClr val="000000"/>
                          </a:solidFill>
                          <a:latin typeface="Times New Roman"/>
                        </a:rPr>
                        <a:t>1</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1</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1</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1" i="0" u="none" strike="noStrike">
                          <a:solidFill>
                            <a:srgbClr val="000000"/>
                          </a:solidFill>
                          <a:latin typeface="Times New Roman"/>
                        </a:rPr>
                        <a:t>-</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a:solidFill>
                            <a:srgbClr val="000000"/>
                          </a:solidFill>
                          <a:latin typeface="Times New Roman"/>
                        </a:rPr>
                        <a:t>-</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dirty="0">
                          <a:solidFill>
                            <a:srgbClr val="000000"/>
                          </a:solidFill>
                          <a:latin typeface="Times New Roman"/>
                        </a:rPr>
                        <a:t>-</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dirty="0">
                          <a:solidFill>
                            <a:srgbClr val="000000"/>
                          </a:solidFill>
                          <a:latin typeface="Times New Roman"/>
                        </a:rPr>
                        <a:t>2</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1" i="0" u="none" strike="noStrike" dirty="0">
                          <a:solidFill>
                            <a:srgbClr val="000000"/>
                          </a:solidFill>
                          <a:latin typeface="Times New Roman"/>
                        </a:rPr>
                        <a:t>-</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200" b="0" i="0" u="none" strike="noStrike" dirty="0">
                          <a:solidFill>
                            <a:srgbClr val="000000"/>
                          </a:solidFill>
                          <a:latin typeface="Times New Roman"/>
                        </a:rPr>
                        <a:t>3</a:t>
                      </a:r>
                    </a:p>
                  </a:txBody>
                  <a:tcPr marL="7023" marR="7023" marT="702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60687">
                <a:tc>
                  <a:txBody>
                    <a:bodyPr/>
                    <a:lstStyle/>
                    <a:p>
                      <a:pPr algn="ctr" fontAlgn="ctr"/>
                      <a:r>
                        <a:rPr lang="en-US" sz="2200" b="1" i="0" u="none" strike="noStrike">
                          <a:solidFill>
                            <a:srgbClr val="000000"/>
                          </a:solidFill>
                          <a:latin typeface="Times New Roman"/>
                        </a:rPr>
                        <a:t>Mean</a:t>
                      </a:r>
                    </a:p>
                  </a:txBody>
                  <a:tcPr marL="7023" marR="7023" marT="702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2200" b="1" i="0" u="none" strike="noStrike">
                          <a:solidFill>
                            <a:srgbClr val="000000"/>
                          </a:solidFill>
                          <a:latin typeface="Times New Roman"/>
                        </a:rPr>
                        <a:t>2.6</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2200" b="1" i="0" u="none" strike="noStrike">
                          <a:solidFill>
                            <a:srgbClr val="000000"/>
                          </a:solidFill>
                          <a:latin typeface="Times New Roman"/>
                        </a:rPr>
                        <a:t>2</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2200" b="1" i="0" u="none" strike="noStrike">
                          <a:solidFill>
                            <a:srgbClr val="000000"/>
                          </a:solidFill>
                          <a:latin typeface="Times New Roman"/>
                        </a:rPr>
                        <a:t>2</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2200" b="1" i="0" u="none" strike="noStrike">
                          <a:solidFill>
                            <a:srgbClr val="000000"/>
                          </a:solidFill>
                          <a:latin typeface="Times New Roman"/>
                        </a:rPr>
                        <a:t>2.2</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2200" b="1" i="0" u="none" strike="noStrike">
                          <a:solidFill>
                            <a:srgbClr val="000000"/>
                          </a:solidFill>
                          <a:latin typeface="Times New Roman"/>
                        </a:rPr>
                        <a:t>2.4</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2200" b="1" i="0" u="none" strike="noStrike">
                          <a:solidFill>
                            <a:srgbClr val="000000"/>
                          </a:solidFill>
                          <a:latin typeface="Times New Roman"/>
                        </a:rPr>
                        <a:t>2.0</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2200" b="1" i="0" u="none" strike="noStrike">
                          <a:solidFill>
                            <a:srgbClr val="000000"/>
                          </a:solidFill>
                          <a:latin typeface="Times New Roman"/>
                        </a:rPr>
                        <a:t>-</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2200" b="1" i="0" u="none" strike="noStrike">
                          <a:solidFill>
                            <a:srgbClr val="000000"/>
                          </a:solidFill>
                          <a:latin typeface="Times New Roman"/>
                        </a:rPr>
                        <a:t>-</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2200" b="1" i="0" u="none" strike="noStrike">
                          <a:solidFill>
                            <a:srgbClr val="000000"/>
                          </a:solidFill>
                          <a:latin typeface="Times New Roman"/>
                        </a:rPr>
                        <a:t>-</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2200" b="1" i="0" u="none" strike="noStrike">
                          <a:solidFill>
                            <a:srgbClr val="000000"/>
                          </a:solidFill>
                          <a:latin typeface="Times New Roman"/>
                        </a:rPr>
                        <a:t>2</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2200" b="1" i="0" u="none" strike="noStrike">
                          <a:solidFill>
                            <a:srgbClr val="000000"/>
                          </a:solidFill>
                          <a:latin typeface="Times New Roman"/>
                        </a:rPr>
                        <a:t>2.5</a:t>
                      </a:r>
                    </a:p>
                  </a:txBody>
                  <a:tcPr marL="7023" marR="7023" marT="70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2200" b="1" i="0" u="none" strike="noStrike" dirty="0">
                          <a:solidFill>
                            <a:srgbClr val="000000"/>
                          </a:solidFill>
                          <a:latin typeface="Times New Roman"/>
                        </a:rPr>
                        <a:t>3</a:t>
                      </a:r>
                    </a:p>
                  </a:txBody>
                  <a:tcPr marL="7023" marR="7023" marT="702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0" name="Date Placeholder 5"/>
          <p:cNvSpPr>
            <a:spLocks noGrp="1"/>
          </p:cNvSpPr>
          <p:nvPr>
            <p:ph type="dt" sz="half" idx="10"/>
          </p:nvPr>
        </p:nvSpPr>
        <p:spPr>
          <a:xfrm>
            <a:off x="457200" y="6356350"/>
            <a:ext cx="2133600" cy="365125"/>
          </a:xfrm>
        </p:spPr>
        <p:txBody>
          <a:bodyPr/>
          <a:lstStyle/>
          <a:p>
            <a:fld id="{22A8FF68-3123-48F8-B939-267F837CEC23}" type="datetime1">
              <a:rPr lang="en-US" smtClean="0"/>
              <a:t>7/5/2021</a:t>
            </a:fld>
            <a:endParaRPr lang="en-US"/>
          </a:p>
        </p:txBody>
      </p:sp>
      <p:sp>
        <p:nvSpPr>
          <p:cNvPr id="11"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9</a:t>
            </a:fld>
            <a:endParaRPr lang="en-US"/>
          </a:p>
        </p:txBody>
      </p:sp>
      <p:sp>
        <p:nvSpPr>
          <p:cNvPr id="12"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Tree>
    <p:extLst>
      <p:ext uri="{BB962C8B-B14F-4D97-AF65-F5344CB8AC3E}">
        <p14:creationId xmlns:p14="http://schemas.microsoft.com/office/powerpoint/2010/main" val="33050171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t>Example 1</a:t>
            </a:r>
            <a:endParaRPr lang="en-US" sz="3400" b="1" dirty="0"/>
          </a:p>
        </p:txBody>
      </p:sp>
      <p:pic>
        <p:nvPicPr>
          <p:cNvPr id="5"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Date Placeholder 5"/>
          <p:cNvSpPr>
            <a:spLocks noGrp="1"/>
          </p:cNvSpPr>
          <p:nvPr>
            <p:ph type="dt" sz="half" idx="10"/>
          </p:nvPr>
        </p:nvSpPr>
        <p:spPr>
          <a:xfrm>
            <a:off x="457200" y="6356350"/>
            <a:ext cx="2133600" cy="365125"/>
          </a:xfrm>
        </p:spPr>
        <p:txBody>
          <a:bodyPr/>
          <a:lstStyle/>
          <a:p>
            <a:fld id="{48778D70-D994-4F8B-BA77-42896A04B2E3}" type="datetime1">
              <a:rPr lang="en-US" smtClean="0"/>
              <a:t>7/5/2021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90</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
        <p:nvSpPr>
          <p:cNvPr id="11" name="Content Placeholder 2"/>
          <p:cNvSpPr txBox="1">
            <a:spLocks/>
          </p:cNvSpPr>
          <p:nvPr/>
        </p:nvSpPr>
        <p:spPr>
          <a:xfrm>
            <a:off x="-38100" y="1648691"/>
            <a:ext cx="1524000" cy="609600"/>
          </a:xfrm>
          <a:prstGeom prst="rect">
            <a:avLst/>
          </a:prstGeom>
          <a:no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smtClean="0"/>
              <a:t>Solution:</a:t>
            </a:r>
          </a:p>
          <a:p>
            <a:endParaRPr lang="en-US" sz="2800" b="1" dirty="0"/>
          </a:p>
          <a:p>
            <a:pPr marL="0" indent="0">
              <a:buNone/>
            </a:pPr>
            <a:endParaRPr lang="en-US" sz="2800" dirty="0"/>
          </a:p>
        </p:txBody>
      </p:sp>
      <p:sp>
        <p:nvSpPr>
          <p:cNvPr id="18" name="Content Placeholder 2"/>
          <p:cNvSpPr txBox="1">
            <a:spLocks/>
          </p:cNvSpPr>
          <p:nvPr/>
        </p:nvSpPr>
        <p:spPr>
          <a:xfrm>
            <a:off x="0" y="835518"/>
            <a:ext cx="1676400" cy="609600"/>
          </a:xfrm>
          <a:prstGeom prst="rect">
            <a:avLst/>
          </a:prstGeom>
          <a:noFill/>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100" b="1" dirty="0" smtClean="0"/>
              <a:t>Question:</a:t>
            </a:r>
          </a:p>
          <a:p>
            <a:endParaRPr lang="en-US" sz="2800" b="1" dirty="0"/>
          </a:p>
          <a:p>
            <a:pPr marL="0" indent="0">
              <a:buNone/>
            </a:pPr>
            <a:endParaRPr lang="en-US" sz="2800" dirty="0"/>
          </a:p>
        </p:txBody>
      </p:sp>
      <p:graphicFrame>
        <p:nvGraphicFramePr>
          <p:cNvPr id="2" name="Object 1"/>
          <p:cNvGraphicFramePr>
            <a:graphicFrameLocks noChangeAspect="1"/>
          </p:cNvGraphicFramePr>
          <p:nvPr>
            <p:extLst>
              <p:ext uri="{D42A27DB-BD31-4B8C-83A1-F6EECF244321}">
                <p14:modId xmlns:p14="http://schemas.microsoft.com/office/powerpoint/2010/main" val="1815650515"/>
              </p:ext>
            </p:extLst>
          </p:nvPr>
        </p:nvGraphicFramePr>
        <p:xfrm>
          <a:off x="609600" y="2819400"/>
          <a:ext cx="3381375" cy="358775"/>
        </p:xfrm>
        <a:graphic>
          <a:graphicData uri="http://schemas.openxmlformats.org/presentationml/2006/ole">
            <mc:AlternateContent xmlns:mc="http://schemas.openxmlformats.org/markup-compatibility/2006">
              <mc:Choice xmlns:v="urn:schemas-microsoft-com:vml" Requires="v">
                <p:oleObj spid="_x0000_s220324" name="Equation" r:id="rId4" imgW="1916868" imgH="203112" progId="Equation.DSMT4">
                  <p:embed/>
                </p:oleObj>
              </mc:Choice>
              <mc:Fallback>
                <p:oleObj name="Equation" r:id="rId4" imgW="1916868" imgH="203112" progId="Equation.DSMT4">
                  <p:embed/>
                  <p:pic>
                    <p:nvPicPr>
                      <p:cNvPr id="0" name="Picture 15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2819400"/>
                        <a:ext cx="3381375" cy="358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3911652689"/>
              </p:ext>
            </p:extLst>
          </p:nvPr>
        </p:nvGraphicFramePr>
        <p:xfrm>
          <a:off x="2133600" y="3124200"/>
          <a:ext cx="1841500" cy="990600"/>
        </p:xfrm>
        <a:graphic>
          <a:graphicData uri="http://schemas.openxmlformats.org/presentationml/2006/ole">
            <mc:AlternateContent xmlns:mc="http://schemas.openxmlformats.org/markup-compatibility/2006">
              <mc:Choice xmlns:v="urn:schemas-microsoft-com:vml" Requires="v">
                <p:oleObj spid="_x0000_s220325" name="Equation" r:id="rId6" imgW="1040948" imgH="558558" progId="Equation.DSMT4">
                  <p:embed/>
                </p:oleObj>
              </mc:Choice>
              <mc:Fallback>
                <p:oleObj name="Equation" r:id="rId6" imgW="1040948" imgH="558558" progId="Equation.DSMT4">
                  <p:embed/>
                  <p:pic>
                    <p:nvPicPr>
                      <p:cNvPr id="0" name="Picture 15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3600" y="3124200"/>
                        <a:ext cx="1841500"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2191651783"/>
              </p:ext>
            </p:extLst>
          </p:nvPr>
        </p:nvGraphicFramePr>
        <p:xfrm>
          <a:off x="2236787" y="4191000"/>
          <a:ext cx="1470025" cy="990600"/>
        </p:xfrm>
        <a:graphic>
          <a:graphicData uri="http://schemas.openxmlformats.org/presentationml/2006/ole">
            <mc:AlternateContent xmlns:mc="http://schemas.openxmlformats.org/markup-compatibility/2006">
              <mc:Choice xmlns:v="urn:schemas-microsoft-com:vml" Requires="v">
                <p:oleObj spid="_x0000_s220326" name="Equation" r:id="rId8" imgW="774360" imgH="520560" progId="Equation.DSMT4">
                  <p:embed/>
                </p:oleObj>
              </mc:Choice>
              <mc:Fallback>
                <p:oleObj name="Equation" r:id="rId8" imgW="774360" imgH="520560" progId="Equation.DSMT4">
                  <p:embed/>
                  <p:pic>
                    <p:nvPicPr>
                      <p:cNvPr id="0" name="Picture 16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36787" y="4191000"/>
                        <a:ext cx="1470025"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3847006271"/>
              </p:ext>
            </p:extLst>
          </p:nvPr>
        </p:nvGraphicFramePr>
        <p:xfrm>
          <a:off x="2209800" y="5257800"/>
          <a:ext cx="1143000" cy="917575"/>
        </p:xfrm>
        <a:graphic>
          <a:graphicData uri="http://schemas.openxmlformats.org/presentationml/2006/ole">
            <mc:AlternateContent xmlns:mc="http://schemas.openxmlformats.org/markup-compatibility/2006">
              <mc:Choice xmlns:v="urn:schemas-microsoft-com:vml" Requires="v">
                <p:oleObj spid="_x0000_s220327" name="Equation" r:id="rId10" imgW="749300" imgH="469900" progId="Equation.DSMT4">
                  <p:embed/>
                </p:oleObj>
              </mc:Choice>
              <mc:Fallback>
                <p:oleObj name="Equation" r:id="rId10" imgW="749300" imgH="469900" progId="Equation.DSMT4">
                  <p:embed/>
                  <p:pic>
                    <p:nvPicPr>
                      <p:cNvPr id="0" name="Picture 16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09800" y="5257800"/>
                        <a:ext cx="1143000" cy="917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2348246198"/>
              </p:ext>
            </p:extLst>
          </p:nvPr>
        </p:nvGraphicFramePr>
        <p:xfrm>
          <a:off x="1676400" y="712486"/>
          <a:ext cx="2971800" cy="855663"/>
        </p:xfrm>
        <a:graphic>
          <a:graphicData uri="http://schemas.openxmlformats.org/presentationml/2006/ole">
            <mc:AlternateContent xmlns:mc="http://schemas.openxmlformats.org/markup-compatibility/2006">
              <mc:Choice xmlns:v="urn:schemas-microsoft-com:vml" Requires="v">
                <p:oleObj spid="_x0000_s220328" name="Equation" r:id="rId12" imgW="1497950" imgH="431613" progId="Equation.DSMT4">
                  <p:embed/>
                </p:oleObj>
              </mc:Choice>
              <mc:Fallback>
                <p:oleObj name="Equation" r:id="rId12" imgW="1497950" imgH="431613" progId="Equation.DSMT4">
                  <p:embed/>
                  <p:pic>
                    <p:nvPicPr>
                      <p:cNvPr id="0" name="Picture 16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76400" y="712486"/>
                        <a:ext cx="2971800" cy="855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3044240705"/>
              </p:ext>
            </p:extLst>
          </p:nvPr>
        </p:nvGraphicFramePr>
        <p:xfrm>
          <a:off x="1485900" y="1418960"/>
          <a:ext cx="6780213" cy="1371600"/>
        </p:xfrm>
        <a:graphic>
          <a:graphicData uri="http://schemas.openxmlformats.org/presentationml/2006/ole">
            <mc:AlternateContent xmlns:mc="http://schemas.openxmlformats.org/markup-compatibility/2006">
              <mc:Choice xmlns:v="urn:schemas-microsoft-com:vml" Requires="v">
                <p:oleObj spid="_x0000_s220329" name="Equation" r:id="rId14" imgW="3416300" imgH="889000" progId="Equation.DSMT4">
                  <p:embed/>
                </p:oleObj>
              </mc:Choice>
              <mc:Fallback>
                <p:oleObj name="Equation" r:id="rId14" imgW="3416300" imgH="889000" progId="Equation.DSMT4">
                  <p:embed/>
                  <p:pic>
                    <p:nvPicPr>
                      <p:cNvPr id="0" name="Picture 16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85900" y="1418960"/>
                        <a:ext cx="6780213" cy="1371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536737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t>Example 2</a:t>
            </a:r>
            <a:endParaRPr lang="en-US" sz="3400" b="1" dirty="0"/>
          </a:p>
        </p:txBody>
      </p:sp>
      <p:pic>
        <p:nvPicPr>
          <p:cNvPr id="5"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Date Placeholder 5"/>
          <p:cNvSpPr>
            <a:spLocks noGrp="1"/>
          </p:cNvSpPr>
          <p:nvPr>
            <p:ph type="dt" sz="half" idx="10"/>
          </p:nvPr>
        </p:nvSpPr>
        <p:spPr>
          <a:xfrm>
            <a:off x="457200" y="6356350"/>
            <a:ext cx="2133600" cy="365125"/>
          </a:xfrm>
        </p:spPr>
        <p:txBody>
          <a:bodyPr/>
          <a:lstStyle/>
          <a:p>
            <a:fld id="{C4835C68-3A54-4B3E-95AA-B04761FB23DB}" type="datetime1">
              <a:rPr lang="en-US" smtClean="0"/>
              <a:t>7/5/2021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91</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
        <p:nvSpPr>
          <p:cNvPr id="11" name="Content Placeholder 2"/>
          <p:cNvSpPr txBox="1">
            <a:spLocks/>
          </p:cNvSpPr>
          <p:nvPr/>
        </p:nvSpPr>
        <p:spPr>
          <a:xfrm>
            <a:off x="-38100" y="1648691"/>
            <a:ext cx="1524000" cy="609600"/>
          </a:xfrm>
          <a:prstGeom prst="rect">
            <a:avLst/>
          </a:prstGeom>
          <a:no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smtClean="0"/>
              <a:t>Solution:</a:t>
            </a:r>
          </a:p>
          <a:p>
            <a:endParaRPr lang="en-US" sz="2800" b="1" dirty="0"/>
          </a:p>
          <a:p>
            <a:pPr marL="0" indent="0">
              <a:buNone/>
            </a:pPr>
            <a:endParaRPr lang="en-US" sz="2800" dirty="0"/>
          </a:p>
        </p:txBody>
      </p:sp>
      <p:sp>
        <p:nvSpPr>
          <p:cNvPr id="18" name="Content Placeholder 2"/>
          <p:cNvSpPr txBox="1">
            <a:spLocks/>
          </p:cNvSpPr>
          <p:nvPr/>
        </p:nvSpPr>
        <p:spPr>
          <a:xfrm>
            <a:off x="0" y="835518"/>
            <a:ext cx="1676400" cy="609600"/>
          </a:xfrm>
          <a:prstGeom prst="rect">
            <a:avLst/>
          </a:prstGeom>
          <a:noFill/>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100" b="1" dirty="0" smtClean="0"/>
              <a:t>Question:</a:t>
            </a:r>
          </a:p>
          <a:p>
            <a:endParaRPr lang="en-US" sz="2800" b="1" dirty="0"/>
          </a:p>
          <a:p>
            <a:pPr marL="0" indent="0">
              <a:buNone/>
            </a:pPr>
            <a:endParaRPr lang="en-US" sz="2800" dirty="0"/>
          </a:p>
        </p:txBody>
      </p:sp>
      <p:graphicFrame>
        <p:nvGraphicFramePr>
          <p:cNvPr id="10" name="Object 9"/>
          <p:cNvGraphicFramePr>
            <a:graphicFrameLocks noChangeAspect="1"/>
          </p:cNvGraphicFramePr>
          <p:nvPr>
            <p:extLst>
              <p:ext uri="{D42A27DB-BD31-4B8C-83A1-F6EECF244321}">
                <p14:modId xmlns:p14="http://schemas.microsoft.com/office/powerpoint/2010/main" val="3311738279"/>
              </p:ext>
            </p:extLst>
          </p:nvPr>
        </p:nvGraphicFramePr>
        <p:xfrm>
          <a:off x="1713221" y="797421"/>
          <a:ext cx="3107286" cy="647697"/>
        </p:xfrm>
        <a:graphic>
          <a:graphicData uri="http://schemas.openxmlformats.org/presentationml/2006/ole">
            <mc:AlternateContent xmlns:mc="http://schemas.openxmlformats.org/markup-compatibility/2006">
              <mc:Choice xmlns:v="urn:schemas-microsoft-com:vml" Requires="v">
                <p:oleObj spid="_x0000_s221430" name="Equation" r:id="rId4" imgW="1473200" imgH="330200" progId="Equation.DSMT4">
                  <p:embed/>
                </p:oleObj>
              </mc:Choice>
              <mc:Fallback>
                <p:oleObj name="Equation" r:id="rId4" imgW="1473200" imgH="330200" progId="Equation.DSMT4">
                  <p:embed/>
                  <p:pic>
                    <p:nvPicPr>
                      <p:cNvPr id="0" name="Picture 2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3221" y="797421"/>
                        <a:ext cx="3107286" cy="6476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957522093"/>
              </p:ext>
            </p:extLst>
          </p:nvPr>
        </p:nvGraphicFramePr>
        <p:xfrm>
          <a:off x="1774706" y="1648691"/>
          <a:ext cx="2568694" cy="674912"/>
        </p:xfrm>
        <a:graphic>
          <a:graphicData uri="http://schemas.openxmlformats.org/presentationml/2006/ole">
            <mc:AlternateContent xmlns:mc="http://schemas.openxmlformats.org/markup-compatibility/2006">
              <mc:Choice xmlns:v="urn:schemas-microsoft-com:vml" Requires="v">
                <p:oleObj spid="_x0000_s221431" name="Equation" r:id="rId6" imgW="1168400" imgH="330200" progId="Equation.DSMT4">
                  <p:embed/>
                </p:oleObj>
              </mc:Choice>
              <mc:Fallback>
                <p:oleObj name="Equation" r:id="rId6" imgW="1168400" imgH="330200" progId="Equation.DSMT4">
                  <p:embed/>
                  <p:pic>
                    <p:nvPicPr>
                      <p:cNvPr id="0" name="Picture 23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74706" y="1648691"/>
                        <a:ext cx="2568694" cy="674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172698762"/>
              </p:ext>
            </p:extLst>
          </p:nvPr>
        </p:nvGraphicFramePr>
        <p:xfrm>
          <a:off x="838200" y="2438400"/>
          <a:ext cx="6005584" cy="507368"/>
        </p:xfrm>
        <a:graphic>
          <a:graphicData uri="http://schemas.openxmlformats.org/presentationml/2006/ole">
            <mc:AlternateContent xmlns:mc="http://schemas.openxmlformats.org/markup-compatibility/2006">
              <mc:Choice xmlns:v="urn:schemas-microsoft-com:vml" Requires="v">
                <p:oleObj spid="_x0000_s221432" name="Equation" r:id="rId8" imgW="2654280" imgH="241200" progId="Equation.DSMT4">
                  <p:embed/>
                </p:oleObj>
              </mc:Choice>
              <mc:Fallback>
                <p:oleObj name="Equation" r:id="rId8" imgW="2654280" imgH="241200" progId="Equation.DSMT4">
                  <p:embed/>
                  <p:pic>
                    <p:nvPicPr>
                      <p:cNvPr id="0" name="Picture 23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8200" y="2438400"/>
                        <a:ext cx="6005584" cy="5073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951893037"/>
              </p:ext>
            </p:extLst>
          </p:nvPr>
        </p:nvGraphicFramePr>
        <p:xfrm>
          <a:off x="1219200" y="4038600"/>
          <a:ext cx="2743200" cy="721466"/>
        </p:xfrm>
        <a:graphic>
          <a:graphicData uri="http://schemas.openxmlformats.org/presentationml/2006/ole">
            <mc:AlternateContent xmlns:mc="http://schemas.openxmlformats.org/markup-compatibility/2006">
              <mc:Choice xmlns:v="urn:schemas-microsoft-com:vml" Requires="v">
                <p:oleObj spid="_x0000_s221433" name="Equation" r:id="rId10" imgW="1320227" imgH="330057" progId="Equation.DSMT4">
                  <p:embed/>
                </p:oleObj>
              </mc:Choice>
              <mc:Fallback>
                <p:oleObj name="Equation" r:id="rId10" imgW="1320227" imgH="330057" progId="Equation.DSMT4">
                  <p:embed/>
                  <p:pic>
                    <p:nvPicPr>
                      <p:cNvPr id="0" name="Picture 24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19200" y="4038600"/>
                        <a:ext cx="2743200" cy="7214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570642443"/>
              </p:ext>
            </p:extLst>
          </p:nvPr>
        </p:nvGraphicFramePr>
        <p:xfrm>
          <a:off x="838200" y="3276600"/>
          <a:ext cx="5735637" cy="425190"/>
        </p:xfrm>
        <a:graphic>
          <a:graphicData uri="http://schemas.openxmlformats.org/presentationml/2006/ole">
            <mc:AlternateContent xmlns:mc="http://schemas.openxmlformats.org/markup-compatibility/2006">
              <mc:Choice xmlns:v="urn:schemas-microsoft-com:vml" Requires="v">
                <p:oleObj spid="_x0000_s221434" name="Equation" r:id="rId12" imgW="2539800" imgH="203040" progId="Equation.DSMT4">
                  <p:embed/>
                </p:oleObj>
              </mc:Choice>
              <mc:Fallback>
                <p:oleObj name="Equation" r:id="rId12" imgW="2539800" imgH="203040" progId="Equation.DSMT4">
                  <p:embed/>
                  <p:pic>
                    <p:nvPicPr>
                      <p:cNvPr id="0" name="Picture 24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8200" y="3276600"/>
                        <a:ext cx="5735637" cy="425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3598022689"/>
              </p:ext>
            </p:extLst>
          </p:nvPr>
        </p:nvGraphicFramePr>
        <p:xfrm>
          <a:off x="4114800" y="3962400"/>
          <a:ext cx="2286000" cy="778120"/>
        </p:xfrm>
        <a:graphic>
          <a:graphicData uri="http://schemas.openxmlformats.org/presentationml/2006/ole">
            <mc:AlternateContent xmlns:mc="http://schemas.openxmlformats.org/markup-compatibility/2006">
              <mc:Choice xmlns:v="urn:schemas-microsoft-com:vml" Requires="v">
                <p:oleObj spid="_x0000_s221435" name="Equation" r:id="rId14" imgW="952087" imgH="330057" progId="Equation.DSMT4">
                  <p:embed/>
                </p:oleObj>
              </mc:Choice>
              <mc:Fallback>
                <p:oleObj name="Equation" r:id="rId14" imgW="952087" imgH="330057" progId="Equation.DSMT4">
                  <p:embed/>
                  <p:pic>
                    <p:nvPicPr>
                      <p:cNvPr id="0" name="Picture 24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14800" y="3962400"/>
                        <a:ext cx="2286000" cy="7781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3696196914"/>
              </p:ext>
            </p:extLst>
          </p:nvPr>
        </p:nvGraphicFramePr>
        <p:xfrm>
          <a:off x="1109663" y="4953000"/>
          <a:ext cx="2209800" cy="918378"/>
        </p:xfrm>
        <a:graphic>
          <a:graphicData uri="http://schemas.openxmlformats.org/presentationml/2006/ole">
            <mc:AlternateContent xmlns:mc="http://schemas.openxmlformats.org/markup-compatibility/2006">
              <mc:Choice xmlns:v="urn:schemas-microsoft-com:vml" Requires="v">
                <p:oleObj spid="_x0000_s221436" name="Equation" r:id="rId16" imgW="965200" imgH="381000" progId="Equation.DSMT4">
                  <p:embed/>
                </p:oleObj>
              </mc:Choice>
              <mc:Fallback>
                <p:oleObj name="Equation" r:id="rId16" imgW="965200" imgH="381000" progId="Equation.DSMT4">
                  <p:embed/>
                  <p:pic>
                    <p:nvPicPr>
                      <p:cNvPr id="0" name="Picture 24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09663" y="4953000"/>
                        <a:ext cx="2209800" cy="9183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3848013148"/>
              </p:ext>
            </p:extLst>
          </p:nvPr>
        </p:nvGraphicFramePr>
        <p:xfrm>
          <a:off x="3700463" y="5029201"/>
          <a:ext cx="1051888" cy="990600"/>
        </p:xfrm>
        <a:graphic>
          <a:graphicData uri="http://schemas.openxmlformats.org/presentationml/2006/ole">
            <mc:AlternateContent xmlns:mc="http://schemas.openxmlformats.org/markup-compatibility/2006">
              <mc:Choice xmlns:v="urn:schemas-microsoft-com:vml" Requires="v">
                <p:oleObj spid="_x0000_s221437" name="Equation" r:id="rId18" imgW="482391" imgH="431613" progId="Equation.DSMT4">
                  <p:embed/>
                </p:oleObj>
              </mc:Choice>
              <mc:Fallback>
                <p:oleObj name="Equation" r:id="rId18" imgW="482391" imgH="431613" progId="Equation.DSMT4">
                  <p:embed/>
                  <p:pic>
                    <p:nvPicPr>
                      <p:cNvPr id="0" name="Picture 24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700463" y="5029201"/>
                        <a:ext cx="1051888"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2801768747"/>
              </p:ext>
            </p:extLst>
          </p:nvPr>
        </p:nvGraphicFramePr>
        <p:xfrm>
          <a:off x="5105400" y="5105400"/>
          <a:ext cx="1793862" cy="914399"/>
        </p:xfrm>
        <a:graphic>
          <a:graphicData uri="http://schemas.openxmlformats.org/presentationml/2006/ole">
            <mc:AlternateContent xmlns:mc="http://schemas.openxmlformats.org/markup-compatibility/2006">
              <mc:Choice xmlns:v="urn:schemas-microsoft-com:vml" Requires="v">
                <p:oleObj spid="_x0000_s221438" name="Equation" r:id="rId20" imgW="787320" imgH="431640" progId="Equation.DSMT4">
                  <p:embed/>
                </p:oleObj>
              </mc:Choice>
              <mc:Fallback>
                <p:oleObj name="Equation" r:id="rId20" imgW="787320" imgH="431640" progId="Equation.DSMT4">
                  <p:embed/>
                  <p:pic>
                    <p:nvPicPr>
                      <p:cNvPr id="0" name="Picture 24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105400" y="5105400"/>
                        <a:ext cx="1793862" cy="9143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2741724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t>Example 3</a:t>
            </a:r>
            <a:endParaRPr lang="en-US" sz="3400" b="1" dirty="0"/>
          </a:p>
        </p:txBody>
      </p:sp>
      <p:pic>
        <p:nvPicPr>
          <p:cNvPr id="5"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Date Placeholder 5"/>
          <p:cNvSpPr>
            <a:spLocks noGrp="1"/>
          </p:cNvSpPr>
          <p:nvPr>
            <p:ph type="dt" sz="half" idx="10"/>
          </p:nvPr>
        </p:nvSpPr>
        <p:spPr>
          <a:xfrm>
            <a:off x="457200" y="6356350"/>
            <a:ext cx="2133600" cy="365125"/>
          </a:xfrm>
        </p:spPr>
        <p:txBody>
          <a:bodyPr/>
          <a:lstStyle/>
          <a:p>
            <a:fld id="{0BA0EFDB-0E3A-421C-8EC2-E7094022576E}" type="datetime1">
              <a:rPr lang="en-US" smtClean="0"/>
              <a:t>7/5/2021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92</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
        <p:nvSpPr>
          <p:cNvPr id="11" name="Content Placeholder 2"/>
          <p:cNvSpPr txBox="1">
            <a:spLocks/>
          </p:cNvSpPr>
          <p:nvPr/>
        </p:nvSpPr>
        <p:spPr>
          <a:xfrm>
            <a:off x="0" y="1953491"/>
            <a:ext cx="1524000" cy="609600"/>
          </a:xfrm>
          <a:prstGeom prst="rect">
            <a:avLst/>
          </a:prstGeom>
          <a:no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smtClean="0"/>
              <a:t>Solution:</a:t>
            </a:r>
          </a:p>
          <a:p>
            <a:endParaRPr lang="en-US" sz="2800" b="1" dirty="0"/>
          </a:p>
          <a:p>
            <a:pPr marL="0" indent="0">
              <a:buNone/>
            </a:pPr>
            <a:endParaRPr lang="en-US" sz="2800" dirty="0"/>
          </a:p>
        </p:txBody>
      </p:sp>
      <p:sp>
        <p:nvSpPr>
          <p:cNvPr id="18" name="Content Placeholder 2"/>
          <p:cNvSpPr txBox="1">
            <a:spLocks/>
          </p:cNvSpPr>
          <p:nvPr/>
        </p:nvSpPr>
        <p:spPr>
          <a:xfrm>
            <a:off x="0" y="835518"/>
            <a:ext cx="1676400" cy="609600"/>
          </a:xfrm>
          <a:prstGeom prst="rect">
            <a:avLst/>
          </a:prstGeom>
          <a:noFill/>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100" b="1" dirty="0" smtClean="0"/>
              <a:t>Question:</a:t>
            </a:r>
          </a:p>
          <a:p>
            <a:endParaRPr lang="en-US" sz="2800" b="1" dirty="0"/>
          </a:p>
          <a:p>
            <a:pPr marL="0" indent="0">
              <a:buNone/>
            </a:pPr>
            <a:endParaRPr lang="en-US" sz="2800" dirty="0"/>
          </a:p>
        </p:txBody>
      </p:sp>
      <p:graphicFrame>
        <p:nvGraphicFramePr>
          <p:cNvPr id="2" name="Object 1"/>
          <p:cNvGraphicFramePr>
            <a:graphicFrameLocks noChangeAspect="1"/>
          </p:cNvGraphicFramePr>
          <p:nvPr>
            <p:extLst>
              <p:ext uri="{D42A27DB-BD31-4B8C-83A1-F6EECF244321}">
                <p14:modId xmlns:p14="http://schemas.microsoft.com/office/powerpoint/2010/main" val="1481592442"/>
              </p:ext>
            </p:extLst>
          </p:nvPr>
        </p:nvGraphicFramePr>
        <p:xfrm>
          <a:off x="1905000" y="752494"/>
          <a:ext cx="3898900" cy="987425"/>
        </p:xfrm>
        <a:graphic>
          <a:graphicData uri="http://schemas.openxmlformats.org/presentationml/2006/ole">
            <mc:AlternateContent xmlns:mc="http://schemas.openxmlformats.org/markup-compatibility/2006">
              <mc:Choice xmlns:v="urn:schemas-microsoft-com:vml" Requires="v">
                <p:oleObj spid="_x0000_s222315" name="Equation" r:id="rId4" imgW="2057400" imgH="520560" progId="Equation.DSMT4">
                  <p:embed/>
                </p:oleObj>
              </mc:Choice>
              <mc:Fallback>
                <p:oleObj name="Equation" r:id="rId4" imgW="2057400" imgH="520560" progId="Equation.DSMT4">
                  <p:embed/>
                  <p:pic>
                    <p:nvPicPr>
                      <p:cNvPr id="0" name="Picture 10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752494"/>
                        <a:ext cx="3898900" cy="987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3049210483"/>
              </p:ext>
            </p:extLst>
          </p:nvPr>
        </p:nvGraphicFramePr>
        <p:xfrm>
          <a:off x="1688910" y="1953491"/>
          <a:ext cx="3844636" cy="935426"/>
        </p:xfrm>
        <a:graphic>
          <a:graphicData uri="http://schemas.openxmlformats.org/presentationml/2006/ole">
            <mc:AlternateContent xmlns:mc="http://schemas.openxmlformats.org/markup-compatibility/2006">
              <mc:Choice xmlns:v="urn:schemas-microsoft-com:vml" Requires="v">
                <p:oleObj spid="_x0000_s222316" name="Equation" r:id="rId6" imgW="2031840" imgH="495000" progId="Equation.DSMT4">
                  <p:embed/>
                </p:oleObj>
              </mc:Choice>
              <mc:Fallback>
                <p:oleObj name="Equation" r:id="rId6" imgW="2031840" imgH="495000" progId="Equation.DSMT4">
                  <p:embed/>
                  <p:pic>
                    <p:nvPicPr>
                      <p:cNvPr id="0" name="Picture 10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8910" y="1953491"/>
                        <a:ext cx="3844636" cy="9354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1061912826"/>
              </p:ext>
            </p:extLst>
          </p:nvPr>
        </p:nvGraphicFramePr>
        <p:xfrm>
          <a:off x="1981200" y="3200400"/>
          <a:ext cx="4191000" cy="926860"/>
        </p:xfrm>
        <a:graphic>
          <a:graphicData uri="http://schemas.openxmlformats.org/presentationml/2006/ole">
            <mc:AlternateContent xmlns:mc="http://schemas.openxmlformats.org/markup-compatibility/2006">
              <mc:Choice xmlns:v="urn:schemas-microsoft-com:vml" Requires="v">
                <p:oleObj spid="_x0000_s222317" name="Equation" r:id="rId8" imgW="2108160" imgH="495000" progId="Equation.DSMT4">
                  <p:embed/>
                </p:oleObj>
              </mc:Choice>
              <mc:Fallback>
                <p:oleObj name="Equation" r:id="rId8" imgW="2108160" imgH="495000" progId="Equation.DSMT4">
                  <p:embed/>
                  <p:pic>
                    <p:nvPicPr>
                      <p:cNvPr id="0" name="Picture 10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81200" y="3200400"/>
                        <a:ext cx="4191000" cy="9268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1732916131"/>
              </p:ext>
            </p:extLst>
          </p:nvPr>
        </p:nvGraphicFramePr>
        <p:xfrm>
          <a:off x="2133600" y="4495800"/>
          <a:ext cx="3284382" cy="457200"/>
        </p:xfrm>
        <a:graphic>
          <a:graphicData uri="http://schemas.openxmlformats.org/presentationml/2006/ole">
            <mc:AlternateContent xmlns:mc="http://schemas.openxmlformats.org/markup-compatibility/2006">
              <mc:Choice xmlns:v="urn:schemas-microsoft-com:vml" Requires="v">
                <p:oleObj spid="_x0000_s222318" name="Equation" r:id="rId10" imgW="1612800" imgH="253800" progId="Equation.DSMT4">
                  <p:embed/>
                </p:oleObj>
              </mc:Choice>
              <mc:Fallback>
                <p:oleObj name="Equation" r:id="rId10" imgW="1612800" imgH="253800" progId="Equation.DSMT4">
                  <p:embed/>
                  <p:pic>
                    <p:nvPicPr>
                      <p:cNvPr id="0" name="Picture 10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33600" y="4495800"/>
                        <a:ext cx="3284382"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251618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t>Example 4</a:t>
            </a:r>
            <a:endParaRPr lang="en-US" sz="3400" b="1" dirty="0"/>
          </a:p>
        </p:txBody>
      </p:sp>
      <p:pic>
        <p:nvPicPr>
          <p:cNvPr id="5"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Date Placeholder 5"/>
          <p:cNvSpPr>
            <a:spLocks noGrp="1"/>
          </p:cNvSpPr>
          <p:nvPr>
            <p:ph type="dt" sz="half" idx="10"/>
          </p:nvPr>
        </p:nvSpPr>
        <p:spPr>
          <a:xfrm>
            <a:off x="457200" y="6356350"/>
            <a:ext cx="2133600" cy="365125"/>
          </a:xfrm>
        </p:spPr>
        <p:txBody>
          <a:bodyPr/>
          <a:lstStyle/>
          <a:p>
            <a:fld id="{533DC32A-DF0C-47FA-8680-9E1DA1F97609}" type="datetime1">
              <a:rPr lang="en-US" smtClean="0"/>
              <a:t>7/5/2021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93</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
        <p:nvSpPr>
          <p:cNvPr id="11" name="Content Placeholder 2"/>
          <p:cNvSpPr txBox="1">
            <a:spLocks/>
          </p:cNvSpPr>
          <p:nvPr/>
        </p:nvSpPr>
        <p:spPr>
          <a:xfrm>
            <a:off x="0" y="1648691"/>
            <a:ext cx="1524000" cy="609600"/>
          </a:xfrm>
          <a:prstGeom prst="rect">
            <a:avLst/>
          </a:prstGeom>
          <a:no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smtClean="0"/>
              <a:t>Solution:</a:t>
            </a:r>
          </a:p>
          <a:p>
            <a:endParaRPr lang="en-US" sz="2800" b="1" dirty="0"/>
          </a:p>
          <a:p>
            <a:pPr marL="0" indent="0">
              <a:buNone/>
            </a:pPr>
            <a:endParaRPr lang="en-US" sz="2800" dirty="0"/>
          </a:p>
        </p:txBody>
      </p:sp>
      <p:sp>
        <p:nvSpPr>
          <p:cNvPr id="18" name="Content Placeholder 2"/>
          <p:cNvSpPr txBox="1">
            <a:spLocks/>
          </p:cNvSpPr>
          <p:nvPr/>
        </p:nvSpPr>
        <p:spPr>
          <a:xfrm>
            <a:off x="0" y="835518"/>
            <a:ext cx="1676400" cy="609600"/>
          </a:xfrm>
          <a:prstGeom prst="rect">
            <a:avLst/>
          </a:prstGeom>
          <a:noFill/>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100" b="1" dirty="0" smtClean="0"/>
              <a:t>Question:</a:t>
            </a:r>
          </a:p>
          <a:p>
            <a:endParaRPr lang="en-US" sz="2800" b="1" dirty="0"/>
          </a:p>
          <a:p>
            <a:pPr marL="0" indent="0">
              <a:buNone/>
            </a:pPr>
            <a:endParaRPr lang="en-US" sz="2800" dirty="0"/>
          </a:p>
        </p:txBody>
      </p:sp>
      <p:graphicFrame>
        <p:nvGraphicFramePr>
          <p:cNvPr id="3" name="Object 2"/>
          <p:cNvGraphicFramePr>
            <a:graphicFrameLocks noChangeAspect="1"/>
          </p:cNvGraphicFramePr>
          <p:nvPr>
            <p:extLst>
              <p:ext uri="{D42A27DB-BD31-4B8C-83A1-F6EECF244321}">
                <p14:modId xmlns:p14="http://schemas.microsoft.com/office/powerpoint/2010/main" val="2394271148"/>
              </p:ext>
            </p:extLst>
          </p:nvPr>
        </p:nvGraphicFramePr>
        <p:xfrm>
          <a:off x="1866900" y="817163"/>
          <a:ext cx="5410200" cy="753381"/>
        </p:xfrm>
        <a:graphic>
          <a:graphicData uri="http://schemas.openxmlformats.org/presentationml/2006/ole">
            <mc:AlternateContent xmlns:mc="http://schemas.openxmlformats.org/markup-compatibility/2006">
              <mc:Choice xmlns:v="urn:schemas-microsoft-com:vml" Requires="v">
                <p:oleObj spid="_x0000_s223417" name="Equation" r:id="rId4" imgW="3022600" imgH="419100" progId="Equation.DSMT4">
                  <p:embed/>
                </p:oleObj>
              </mc:Choice>
              <mc:Fallback>
                <p:oleObj name="Equation" r:id="rId4" imgW="3022600" imgH="419100" progId="Equation.DSMT4">
                  <p:embed/>
                  <p:pic>
                    <p:nvPicPr>
                      <p:cNvPr id="0" name="Picture 17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6900" y="817163"/>
                        <a:ext cx="5410200" cy="7533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876468270"/>
              </p:ext>
            </p:extLst>
          </p:nvPr>
        </p:nvGraphicFramePr>
        <p:xfrm>
          <a:off x="457200" y="2293548"/>
          <a:ext cx="3595687" cy="712788"/>
        </p:xfrm>
        <a:graphic>
          <a:graphicData uri="http://schemas.openxmlformats.org/presentationml/2006/ole">
            <mc:AlternateContent xmlns:mc="http://schemas.openxmlformats.org/markup-compatibility/2006">
              <mc:Choice xmlns:v="urn:schemas-microsoft-com:vml" Requires="v">
                <p:oleObj spid="_x0000_s223418" name="Equation" r:id="rId6" imgW="1663560" imgH="330120" progId="Equation.DSMT4">
                  <p:embed/>
                </p:oleObj>
              </mc:Choice>
              <mc:Fallback>
                <p:oleObj name="Equation" r:id="rId6" imgW="1663560" imgH="330120" progId="Equation.DSMT4">
                  <p:embed/>
                  <p:pic>
                    <p:nvPicPr>
                      <p:cNvPr id="0" name="Picture 17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 y="2293548"/>
                        <a:ext cx="3595687" cy="712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998071587"/>
              </p:ext>
            </p:extLst>
          </p:nvPr>
        </p:nvGraphicFramePr>
        <p:xfrm>
          <a:off x="766763" y="2895600"/>
          <a:ext cx="2789237" cy="2916238"/>
        </p:xfrm>
        <a:graphic>
          <a:graphicData uri="http://schemas.openxmlformats.org/presentationml/2006/ole">
            <mc:AlternateContent xmlns:mc="http://schemas.openxmlformats.org/markup-compatibility/2006">
              <mc:Choice xmlns:v="urn:schemas-microsoft-com:vml" Requires="v">
                <p:oleObj spid="_x0000_s223419" name="Equation" r:id="rId8" imgW="1498320" imgH="1574640" progId="Equation.DSMT4">
                  <p:embed/>
                </p:oleObj>
              </mc:Choice>
              <mc:Fallback>
                <p:oleObj name="Equation" r:id="rId8" imgW="1498320" imgH="1574640" progId="Equation.DSMT4">
                  <p:embed/>
                  <p:pic>
                    <p:nvPicPr>
                      <p:cNvPr id="0" name="Picture 18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6763" y="2895600"/>
                        <a:ext cx="2789237" cy="2916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1061944926"/>
              </p:ext>
            </p:extLst>
          </p:nvPr>
        </p:nvGraphicFramePr>
        <p:xfrm>
          <a:off x="4010819" y="5105400"/>
          <a:ext cx="2493962" cy="1054100"/>
        </p:xfrm>
        <a:graphic>
          <a:graphicData uri="http://schemas.openxmlformats.org/presentationml/2006/ole">
            <mc:AlternateContent xmlns:mc="http://schemas.openxmlformats.org/markup-compatibility/2006">
              <mc:Choice xmlns:v="urn:schemas-microsoft-com:vml" Requires="v">
                <p:oleObj spid="_x0000_s223420" name="Equation" r:id="rId10" imgW="1218960" imgH="583920" progId="Equation.DSMT4">
                  <p:embed/>
                </p:oleObj>
              </mc:Choice>
              <mc:Fallback>
                <p:oleObj name="Equation" r:id="rId10" imgW="1218960" imgH="583920" progId="Equation.DSMT4">
                  <p:embed/>
                  <p:pic>
                    <p:nvPicPr>
                      <p:cNvPr id="0" name="Picture 18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10819" y="5105400"/>
                        <a:ext cx="2493962" cy="1054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4157273167"/>
              </p:ext>
            </p:extLst>
          </p:nvPr>
        </p:nvGraphicFramePr>
        <p:xfrm>
          <a:off x="1676400" y="1648691"/>
          <a:ext cx="4403725" cy="656643"/>
        </p:xfrm>
        <a:graphic>
          <a:graphicData uri="http://schemas.openxmlformats.org/presentationml/2006/ole">
            <mc:AlternateContent xmlns:mc="http://schemas.openxmlformats.org/markup-compatibility/2006">
              <mc:Choice xmlns:v="urn:schemas-microsoft-com:vml" Requires="v">
                <p:oleObj spid="_x0000_s223421" name="Equation" r:id="rId12" imgW="2222280" imgH="330120" progId="Equation.DSMT4">
                  <p:embed/>
                </p:oleObj>
              </mc:Choice>
              <mc:Fallback>
                <p:oleObj name="Equation" r:id="rId12" imgW="2222280" imgH="330120" progId="Equation.DSMT4">
                  <p:embed/>
                  <p:pic>
                    <p:nvPicPr>
                      <p:cNvPr id="0" name="Picture 18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76400" y="1648691"/>
                        <a:ext cx="4403725" cy="6566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1143826747"/>
              </p:ext>
            </p:extLst>
          </p:nvPr>
        </p:nvGraphicFramePr>
        <p:xfrm>
          <a:off x="6172508" y="1670169"/>
          <a:ext cx="2971492" cy="566643"/>
        </p:xfrm>
        <a:graphic>
          <a:graphicData uri="http://schemas.openxmlformats.org/presentationml/2006/ole">
            <mc:AlternateContent xmlns:mc="http://schemas.openxmlformats.org/markup-compatibility/2006">
              <mc:Choice xmlns:v="urn:schemas-microsoft-com:vml" Requires="v">
                <p:oleObj spid="_x0000_s223422" name="Equation" r:id="rId14" imgW="1739880" imgH="330120" progId="Equation.DSMT4">
                  <p:embed/>
                </p:oleObj>
              </mc:Choice>
              <mc:Fallback>
                <p:oleObj name="Equation" r:id="rId14" imgW="1739880" imgH="330120" progId="Equation.DSMT4">
                  <p:embed/>
                  <p:pic>
                    <p:nvPicPr>
                      <p:cNvPr id="0" name="Picture 18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172508" y="1670169"/>
                        <a:ext cx="2971492" cy="5666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368522502"/>
              </p:ext>
            </p:extLst>
          </p:nvPr>
        </p:nvGraphicFramePr>
        <p:xfrm>
          <a:off x="3657600" y="3429000"/>
          <a:ext cx="4225925" cy="1498600"/>
        </p:xfrm>
        <a:graphic>
          <a:graphicData uri="http://schemas.openxmlformats.org/presentationml/2006/ole">
            <mc:AlternateContent xmlns:mc="http://schemas.openxmlformats.org/markup-compatibility/2006">
              <mc:Choice xmlns:v="urn:schemas-microsoft-com:vml" Requires="v">
                <p:oleObj spid="_x0000_s223423" name="Equation" r:id="rId16" imgW="1993680" imgH="711000" progId="Equation.DSMT4">
                  <p:embed/>
                </p:oleObj>
              </mc:Choice>
              <mc:Fallback>
                <p:oleObj name="Equation" r:id="rId16" imgW="1993680" imgH="711000" progId="Equation.DSMT4">
                  <p:embed/>
                  <p:pic>
                    <p:nvPicPr>
                      <p:cNvPr id="0" name="Picture 18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57600" y="3429000"/>
                        <a:ext cx="4225925" cy="149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98079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600" b="1" dirty="0" smtClean="0">
                <a:latin typeface="Times New Roman" pitchFamily="18" charset="0"/>
                <a:cs typeface="Times New Roman" pitchFamily="18" charset="0"/>
              </a:rPr>
              <a:t>FAQ</a:t>
            </a:r>
            <a:endParaRPr lang="en-US" sz="3400" b="1" dirty="0"/>
          </a:p>
        </p:txBody>
      </p:sp>
      <p:pic>
        <p:nvPicPr>
          <p:cNvPr id="6"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7" name="Date Placeholder 5"/>
          <p:cNvSpPr>
            <a:spLocks noGrp="1"/>
          </p:cNvSpPr>
          <p:nvPr>
            <p:ph type="dt" sz="half" idx="10"/>
          </p:nvPr>
        </p:nvSpPr>
        <p:spPr>
          <a:xfrm>
            <a:off x="457200" y="6356350"/>
            <a:ext cx="2133600" cy="365125"/>
          </a:xfrm>
        </p:spPr>
        <p:txBody>
          <a:bodyPr/>
          <a:lstStyle/>
          <a:p>
            <a:fld id="{96B8B5E8-04C0-4FD2-8EC9-1EC09F06BA08}" type="datetime1">
              <a:rPr lang="en-US" smtClean="0"/>
              <a:t>7/5/2021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94</a:t>
            </a:fld>
            <a:endParaRPr lang="en-US" dirty="0"/>
          </a:p>
        </p:txBody>
      </p:sp>
      <p:sp>
        <p:nvSpPr>
          <p:cNvPr id="9"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mc:AlternateContent xmlns:mc="http://schemas.openxmlformats.org/markup-compatibility/2006" xmlns:a14="http://schemas.microsoft.com/office/drawing/2010/main">
        <mc:Choice Requires="a14">
          <p:sp>
            <p:nvSpPr>
              <p:cNvPr id="2" name="Rectangle 1"/>
              <p:cNvSpPr/>
              <p:nvPr/>
            </p:nvSpPr>
            <p:spPr>
              <a:xfrm>
                <a:off x="457200" y="1447800"/>
                <a:ext cx="8115300" cy="4236994"/>
              </a:xfrm>
              <a:prstGeom prst="rect">
                <a:avLst/>
              </a:prstGeom>
            </p:spPr>
            <p:txBody>
              <a:bodyPr wrap="square">
                <a:spAutoFit/>
              </a:bodyPr>
              <a:lstStyle/>
              <a:p>
                <a:pPr algn="just"/>
                <a:r>
                  <a:rPr lang="en-US" sz="2200" dirty="0" smtClean="0">
                    <a:latin typeface="Times New Roman" panose="02020603050405020304" pitchFamily="18" charset="0"/>
                    <a:ea typeface="Times New Roman" panose="02020603050405020304" pitchFamily="18" charset="0"/>
                    <a:cs typeface="Times New Roman" panose="02020603050405020304" pitchFamily="18" charset="0"/>
                  </a:rPr>
                  <a:t>1. Find </a:t>
                </a:r>
                <a:r>
                  <a:rPr lang="en-US" sz="2200" dirty="0">
                    <a:latin typeface="Times New Roman" panose="02020603050405020304" pitchFamily="18" charset="0"/>
                    <a:ea typeface="Times New Roman" panose="02020603050405020304" pitchFamily="18" charset="0"/>
                    <a:cs typeface="Times New Roman" panose="02020603050405020304" pitchFamily="18" charset="0"/>
                  </a:rPr>
                  <a:t>the value of integral</a:t>
                </a:r>
                <a14:m>
                  <m:oMath xmlns:m="http://schemas.openxmlformats.org/officeDocument/2006/math">
                    <m:nary>
                      <m:naryPr>
                        <m:limLoc m:val="subSup"/>
                        <m:ctrlPr>
                          <a:rPr lang="en-US" sz="2200" i="1">
                            <a:latin typeface="Cambria Math" panose="02040503050406030204" pitchFamily="18" charset="0"/>
                            <a:ea typeface="Times New Roman" panose="02020603050405020304" pitchFamily="18" charset="0"/>
                          </a:rPr>
                        </m:ctrlPr>
                      </m:naryPr>
                      <m:sub>
                        <m:r>
                          <a:rPr lang="en-US" sz="2200" i="1">
                            <a:latin typeface="Cambria Math" panose="02040503050406030204" pitchFamily="18" charset="0"/>
                            <a:ea typeface="Times New Roman" panose="02020603050405020304" pitchFamily="18" charset="0"/>
                            <a:cs typeface="Times New Roman" panose="02020603050405020304" pitchFamily="18" charset="0"/>
                          </a:rPr>
                          <m:t>0</m:t>
                        </m:r>
                      </m:sub>
                      <m:sup>
                        <m:r>
                          <a:rPr lang="en-US" sz="2200" i="1">
                            <a:latin typeface="Cambria Math" panose="02040503050406030204" pitchFamily="18" charset="0"/>
                            <a:ea typeface="Times New Roman" panose="02020603050405020304" pitchFamily="18" charset="0"/>
                            <a:cs typeface="Times New Roman" panose="02020603050405020304" pitchFamily="18" charset="0"/>
                          </a:rPr>
                          <m:t>∞</m:t>
                        </m:r>
                      </m:sup>
                      <m:e>
                        <m:sSup>
                          <m:sSupPr>
                            <m:ctrlPr>
                              <a:rPr lang="en-US" sz="2200" i="1">
                                <a:latin typeface="Cambria Math" panose="02040503050406030204" pitchFamily="18" charset="0"/>
                                <a:ea typeface="Times New Roman" panose="02020603050405020304" pitchFamily="18" charset="0"/>
                              </a:rPr>
                            </m:ctrlPr>
                          </m:sSupPr>
                          <m:e>
                            <m:r>
                              <a:rPr lang="en-US" sz="2200" i="1">
                                <a:latin typeface="Cambria Math" panose="02040503050406030204" pitchFamily="18" charset="0"/>
                                <a:ea typeface="Times New Roman" panose="02020603050405020304" pitchFamily="18" charset="0"/>
                                <a:cs typeface="Times New Roman" panose="02020603050405020304" pitchFamily="18" charset="0"/>
                              </a:rPr>
                              <m:t>𝑒</m:t>
                            </m:r>
                          </m:e>
                          <m:sup>
                            <m:r>
                              <a:rPr lang="en-US" sz="2200" i="1">
                                <a:latin typeface="Cambria Math" panose="02040503050406030204" pitchFamily="18" charset="0"/>
                                <a:ea typeface="Times New Roman" panose="02020603050405020304" pitchFamily="18" charset="0"/>
                                <a:cs typeface="Times New Roman" panose="02020603050405020304" pitchFamily="18" charset="0"/>
                              </a:rPr>
                              <m:t>−</m:t>
                            </m:r>
                            <m:r>
                              <a:rPr lang="en-US" sz="2200" i="1">
                                <a:latin typeface="Cambria Math" panose="02040503050406030204" pitchFamily="18" charset="0"/>
                                <a:ea typeface="Times New Roman" panose="02020603050405020304" pitchFamily="18" charset="0"/>
                                <a:cs typeface="Times New Roman" panose="02020603050405020304" pitchFamily="18" charset="0"/>
                              </a:rPr>
                              <m:t>𝑎𝑥</m:t>
                            </m:r>
                          </m:sup>
                        </m:sSup>
                        <m:sSup>
                          <m:sSupPr>
                            <m:ctrlPr>
                              <a:rPr lang="en-US" sz="2200" i="1">
                                <a:latin typeface="Cambria Math" panose="02040503050406030204" pitchFamily="18" charset="0"/>
                                <a:ea typeface="Times New Roman" panose="02020603050405020304" pitchFamily="18" charset="0"/>
                              </a:rPr>
                            </m:ctrlPr>
                          </m:sSupPr>
                          <m:e>
                            <m:r>
                              <a:rPr lang="en-US" sz="2200" i="1">
                                <a:latin typeface="Cambria Math" panose="02040503050406030204" pitchFamily="18" charset="0"/>
                                <a:ea typeface="Calibri" panose="020F0502020204030204" pitchFamily="34" charset="0"/>
                                <a:cs typeface="Times New Roman" panose="02020603050405020304" pitchFamily="18" charset="0"/>
                              </a:rPr>
                              <m:t>𝑥</m:t>
                            </m:r>
                          </m:e>
                          <m:sup>
                            <m:r>
                              <a:rPr lang="en-US" sz="2200" i="1">
                                <a:latin typeface="Cambria Math" panose="02040503050406030204" pitchFamily="18" charset="0"/>
                                <a:ea typeface="Times New Roman" panose="02020603050405020304" pitchFamily="18" charset="0"/>
                                <a:cs typeface="Times New Roman" panose="02020603050405020304" pitchFamily="18" charset="0"/>
                              </a:rPr>
                              <m:t>𝑛</m:t>
                            </m:r>
                            <m:r>
                              <a:rPr lang="en-US" sz="2200" i="1">
                                <a:latin typeface="Cambria Math" panose="02040503050406030204" pitchFamily="18" charset="0"/>
                                <a:ea typeface="Times New Roman" panose="02020603050405020304" pitchFamily="18" charset="0"/>
                                <a:cs typeface="Times New Roman" panose="02020603050405020304" pitchFamily="18" charset="0"/>
                              </a:rPr>
                              <m:t>−1</m:t>
                            </m:r>
                          </m:sup>
                        </m:sSup>
                        <m:r>
                          <a:rPr lang="en-US" sz="2200" i="1">
                            <a:latin typeface="Cambria Math" panose="02040503050406030204" pitchFamily="18" charset="0"/>
                            <a:ea typeface="Times New Roman" panose="02020603050405020304" pitchFamily="18" charset="0"/>
                            <a:cs typeface="Times New Roman" panose="02020603050405020304" pitchFamily="18" charset="0"/>
                          </a:rPr>
                          <m:t> </m:t>
                        </m:r>
                        <m:r>
                          <a:rPr lang="en-US" sz="2200" i="1">
                            <a:latin typeface="Cambria Math" panose="02040503050406030204" pitchFamily="18" charset="0"/>
                            <a:ea typeface="Times New Roman" panose="02020603050405020304" pitchFamily="18" charset="0"/>
                            <a:cs typeface="Times New Roman" panose="02020603050405020304" pitchFamily="18" charset="0"/>
                          </a:rPr>
                          <m:t>𝑑𝑥</m:t>
                        </m:r>
                      </m:e>
                    </m:nary>
                  </m:oMath>
                </a14:m>
                <a:endParaRPr lang="en-US" sz="2200" dirty="0" smtClean="0">
                  <a:latin typeface="Times New Roman" panose="02020603050405020304" pitchFamily="18" charset="0"/>
                  <a:cs typeface="Times New Roman" panose="02020603050405020304" pitchFamily="18" charset="0"/>
                </a:endParaRPr>
              </a:p>
              <a:p>
                <a:pPr algn="just"/>
                <a:endParaRPr lang="en-US" sz="2200" dirty="0" smtClean="0">
                  <a:latin typeface="Times New Roman" panose="02020603050405020304" pitchFamily="18" charset="0"/>
                  <a:cs typeface="Times New Roman" panose="02020603050405020304" pitchFamily="18" charset="0"/>
                </a:endParaRPr>
              </a:p>
              <a:p>
                <a:pPr algn="just"/>
                <a:r>
                  <a:rPr lang="en-US" sz="2200" dirty="0" smtClean="0">
                    <a:latin typeface="Times New Roman" panose="02020603050405020304" pitchFamily="18" charset="0"/>
                    <a:cs typeface="Times New Roman" panose="02020603050405020304" pitchFamily="18" charset="0"/>
                  </a:rPr>
                  <a:t>2. Using </a:t>
                </a:r>
                <a:r>
                  <a:rPr lang="en-US" sz="2200" dirty="0">
                    <a:latin typeface="Times New Roman" panose="02020603050405020304" pitchFamily="18" charset="0"/>
                    <a:cs typeface="Times New Roman" panose="02020603050405020304" pitchFamily="18" charset="0"/>
                  </a:rPr>
                  <a:t>Beta and Gamma functions ,evaluate  </a:t>
                </a:r>
                <a14:m>
                  <m:oMath xmlns:m="http://schemas.openxmlformats.org/officeDocument/2006/math">
                    <m:nary>
                      <m:naryPr>
                        <m:limLoc m:val="subSup"/>
                        <m:ctrlPr>
                          <a:rPr lang="en-US" sz="2200" i="1">
                            <a:latin typeface="Cambria Math" panose="02040503050406030204" pitchFamily="18" charset="0"/>
                          </a:rPr>
                        </m:ctrlPr>
                      </m:naryPr>
                      <m:sub>
                        <m:r>
                          <a:rPr lang="en-US" sz="2200" i="1">
                            <a:latin typeface="Cambria Math"/>
                          </a:rPr>
                          <m:t>0</m:t>
                        </m:r>
                      </m:sub>
                      <m:sup>
                        <m:r>
                          <a:rPr lang="en-US" sz="2200" i="1">
                            <a:latin typeface="Cambria Math"/>
                          </a:rPr>
                          <m:t>1</m:t>
                        </m:r>
                      </m:sup>
                      <m:e>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5</m:t>
                            </m:r>
                          </m:sup>
                        </m:sSup>
                      </m:e>
                    </m:nary>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r>
                              <a:rPr lang="en-US" sz="2200" i="1">
                                <a:latin typeface="Cambria Math"/>
                              </a:rPr>
                              <m:t>1−</m:t>
                            </m:r>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3</m:t>
                                </m:r>
                              </m:sup>
                            </m:sSup>
                          </m:e>
                        </m:d>
                      </m:e>
                      <m:sup>
                        <m:r>
                          <a:rPr lang="en-US" sz="2200" i="1">
                            <a:latin typeface="Cambria Math"/>
                          </a:rPr>
                          <m:t>10</m:t>
                        </m:r>
                      </m:sup>
                    </m:sSup>
                    <m:r>
                      <a:rPr lang="en-US" sz="2200" i="1">
                        <a:latin typeface="Cambria Math"/>
                      </a:rPr>
                      <m:t>𝑑𝑥</m:t>
                    </m:r>
                  </m:oMath>
                </a14:m>
                <a:endParaRPr lang="en-US" sz="2200" dirty="0" smtClean="0">
                  <a:latin typeface="Times New Roman" panose="02020603050405020304" pitchFamily="18" charset="0"/>
                  <a:cs typeface="Times New Roman" panose="02020603050405020304" pitchFamily="18" charset="0"/>
                </a:endParaRPr>
              </a:p>
              <a:p>
                <a:pPr algn="just"/>
                <a:endParaRPr lang="en-US" sz="2200" dirty="0"/>
              </a:p>
              <a:p>
                <a:pPr algn="just"/>
                <a:r>
                  <a:rPr lang="en-US" sz="2200" dirty="0"/>
                  <a:t>3</a:t>
                </a:r>
                <a:r>
                  <a:rPr lang="en-US" sz="2200" dirty="0">
                    <a:latin typeface="Times New Roman" panose="02020603050405020304" pitchFamily="18" charset="0"/>
                    <a:cs typeface="Times New Roman" panose="02020603050405020304" pitchFamily="18" charset="0"/>
                  </a:rPr>
                  <a:t>. Evaluate  </a:t>
                </a:r>
                <a14:m>
                  <m:oMath xmlns:m="http://schemas.openxmlformats.org/officeDocument/2006/math">
                    <m:nary>
                      <m:naryPr>
                        <m:limLoc m:val="subSup"/>
                        <m:ctrlPr>
                          <a:rPr lang="en-US" sz="2200" i="1">
                            <a:latin typeface="Cambria Math" panose="02040503050406030204" pitchFamily="18" charset="0"/>
                          </a:rPr>
                        </m:ctrlPr>
                      </m:naryPr>
                      <m:sub>
                        <m:r>
                          <a:rPr lang="en-US" sz="2200" i="1">
                            <a:latin typeface="Cambria Math"/>
                          </a:rPr>
                          <m:t>0</m:t>
                        </m:r>
                      </m:sub>
                      <m:sup>
                        <m:r>
                          <a:rPr lang="en-US" sz="2200" i="1">
                            <a:latin typeface="Cambria Math"/>
                          </a:rPr>
                          <m:t>∞</m:t>
                        </m:r>
                      </m:sup>
                      <m:e>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8</m:t>
                                </m:r>
                              </m:sup>
                            </m:sSup>
                            <m:d>
                              <m:dPr>
                                <m:ctrlPr>
                                  <a:rPr lang="en-US" sz="2200" i="1">
                                    <a:latin typeface="Cambria Math" panose="02040503050406030204" pitchFamily="18" charset="0"/>
                                  </a:rPr>
                                </m:ctrlPr>
                              </m:dPr>
                              <m:e>
                                <m:r>
                                  <a:rPr lang="en-US" sz="2200" i="1">
                                    <a:latin typeface="Cambria Math"/>
                                  </a:rPr>
                                  <m:t>1−</m:t>
                                </m:r>
                                <m:sSup>
                                  <m:sSupPr>
                                    <m:ctrlPr>
                                      <a:rPr lang="en-US" sz="2200" i="1">
                                        <a:latin typeface="Cambria Math" panose="02040503050406030204" pitchFamily="18" charset="0"/>
                                      </a:rPr>
                                    </m:ctrlPr>
                                  </m:sSupPr>
                                  <m:e>
                                    <m:r>
                                      <a:rPr lang="en-US" sz="2200" i="1">
                                        <a:latin typeface="Cambria Math"/>
                                      </a:rPr>
                                      <m:t>𝑥</m:t>
                                    </m:r>
                                  </m:e>
                                  <m:sup>
                                    <m:r>
                                      <a:rPr lang="en-US" sz="2200" i="1">
                                        <a:latin typeface="Cambria Math"/>
                                      </a:rPr>
                                      <m:t>6</m:t>
                                    </m:r>
                                  </m:sup>
                                </m:sSup>
                              </m:e>
                            </m:d>
                          </m:num>
                          <m:den>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r>
                                      <a:rPr lang="en-US" sz="2200" i="1">
                                        <a:latin typeface="Cambria Math"/>
                                      </a:rPr>
                                      <m:t>1+</m:t>
                                    </m:r>
                                    <m:r>
                                      <a:rPr lang="en-US" sz="2200" i="1">
                                        <a:latin typeface="Cambria Math"/>
                                      </a:rPr>
                                      <m:t>𝑥</m:t>
                                    </m:r>
                                  </m:e>
                                </m:d>
                              </m:e>
                              <m:sup>
                                <m:r>
                                  <a:rPr lang="en-US" sz="2200" i="1">
                                    <a:latin typeface="Cambria Math"/>
                                  </a:rPr>
                                  <m:t>24</m:t>
                                </m:r>
                              </m:sup>
                            </m:sSup>
                          </m:den>
                        </m:f>
                      </m:e>
                    </m:nary>
                    <m:r>
                      <a:rPr lang="en-US" sz="2200" i="1">
                        <a:latin typeface="Cambria Math"/>
                      </a:rPr>
                      <m:t>𝑑𝑥</m:t>
                    </m:r>
                    <m:r>
                      <a:rPr lang="en-US" sz="2200">
                        <a:latin typeface="Cambria Math" panose="02040503050406030204" pitchFamily="18" charset="0"/>
                      </a:rPr>
                      <m:t>.      </m:t>
                    </m:r>
                  </m:oMath>
                </a14:m>
                <a:r>
                  <a:rPr lang="en-US" sz="2200" dirty="0">
                    <a:latin typeface="Times New Roman" panose="02020603050405020304" pitchFamily="18" charset="0"/>
                    <a:cs typeface="Times New Roman" panose="02020603050405020304" pitchFamily="18" charset="0"/>
                  </a:rPr>
                  <a:t>  Ans : 0</a:t>
                </a:r>
                <a:r>
                  <a:rPr lang="en-US" sz="2200" dirty="0" smtClean="0">
                    <a:latin typeface="Times New Roman" panose="02020603050405020304" pitchFamily="18" charset="0"/>
                    <a:cs typeface="Times New Roman" panose="02020603050405020304" pitchFamily="18" charset="0"/>
                  </a:rPr>
                  <a:t>.</a:t>
                </a:r>
              </a:p>
              <a:p>
                <a:pPr algn="just"/>
                <a:endParaRPr lang="en-US"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4. Prove that </a:t>
                </a:r>
                <a14:m>
                  <m:oMath xmlns:m="http://schemas.openxmlformats.org/officeDocument/2006/math">
                    <m:r>
                      <a:rPr lang="en-US" sz="2200" i="1">
                        <a:latin typeface="Cambria Math"/>
                      </a:rPr>
                      <m:t>𝐵</m:t>
                    </m:r>
                    <m:d>
                      <m:dPr>
                        <m:ctrlPr>
                          <a:rPr lang="en-US" sz="2200" i="1">
                            <a:latin typeface="Cambria Math" panose="02040503050406030204" pitchFamily="18" charset="0"/>
                          </a:rPr>
                        </m:ctrlPr>
                      </m:dPr>
                      <m:e>
                        <m:r>
                          <a:rPr lang="en-US" sz="2200" i="1">
                            <a:latin typeface="Cambria Math"/>
                          </a:rPr>
                          <m:t>𝑚</m:t>
                        </m:r>
                        <m:r>
                          <a:rPr lang="en-US" sz="2200" i="1">
                            <a:latin typeface="Cambria Math"/>
                          </a:rPr>
                          <m:t>,</m:t>
                        </m:r>
                        <m:r>
                          <a:rPr lang="en-US" sz="2200" i="1">
                            <a:latin typeface="Cambria Math"/>
                          </a:rPr>
                          <m:t>𝑚</m:t>
                        </m:r>
                      </m:e>
                    </m:d>
                    <m:r>
                      <a:rPr lang="en-US" sz="2200" i="1">
                        <a:latin typeface="Cambria Math"/>
                      </a:rPr>
                      <m:t>=</m:t>
                    </m:r>
                    <m:sSup>
                      <m:sSupPr>
                        <m:ctrlPr>
                          <a:rPr lang="en-US" sz="2200" i="1">
                            <a:latin typeface="Cambria Math" panose="02040503050406030204" pitchFamily="18" charset="0"/>
                          </a:rPr>
                        </m:ctrlPr>
                      </m:sSupPr>
                      <m:e>
                        <m:r>
                          <a:rPr lang="en-US" sz="2200" i="1">
                            <a:latin typeface="Cambria Math"/>
                          </a:rPr>
                          <m:t>2</m:t>
                        </m:r>
                      </m:e>
                      <m:sup>
                        <m:r>
                          <a:rPr lang="en-US" sz="2200" i="1">
                            <a:latin typeface="Cambria Math"/>
                          </a:rPr>
                          <m:t>1−2</m:t>
                        </m:r>
                        <m:r>
                          <a:rPr lang="en-US" sz="2200" i="1">
                            <a:latin typeface="Cambria Math"/>
                          </a:rPr>
                          <m:t>𝑚</m:t>
                        </m:r>
                      </m:sup>
                    </m:sSup>
                    <m:r>
                      <a:rPr lang="en-US" sz="2200" i="1">
                        <a:latin typeface="Cambria Math"/>
                      </a:rPr>
                      <m:t>𝐵</m:t>
                    </m:r>
                    <m:d>
                      <m:dPr>
                        <m:ctrlPr>
                          <a:rPr lang="en-US" sz="2200" i="1">
                            <a:latin typeface="Cambria Math" panose="02040503050406030204" pitchFamily="18" charset="0"/>
                          </a:rPr>
                        </m:ctrlPr>
                      </m:dPr>
                      <m:e>
                        <m:r>
                          <a:rPr lang="en-US" sz="2200" i="1">
                            <a:latin typeface="Cambria Math"/>
                          </a:rPr>
                          <m:t>𝑚</m:t>
                        </m:r>
                        <m:r>
                          <a:rPr lang="en-US" sz="2200" i="1">
                            <a:latin typeface="Cambria Math"/>
                          </a:rPr>
                          <m:t>,</m:t>
                        </m:r>
                        <m:f>
                          <m:fPr>
                            <m:ctrlPr>
                              <a:rPr lang="en-US" sz="2200" i="1">
                                <a:latin typeface="Cambria Math" panose="02040503050406030204" pitchFamily="18" charset="0"/>
                              </a:rPr>
                            </m:ctrlPr>
                          </m:fPr>
                          <m:num>
                            <m:r>
                              <a:rPr lang="en-US" sz="2200" i="1">
                                <a:latin typeface="Cambria Math"/>
                              </a:rPr>
                              <m:t>1</m:t>
                            </m:r>
                          </m:num>
                          <m:den>
                            <m:r>
                              <a:rPr lang="en-US" sz="2200" i="1">
                                <a:latin typeface="Cambria Math"/>
                              </a:rPr>
                              <m:t> 2 </m:t>
                            </m:r>
                          </m:den>
                        </m:f>
                        <m:r>
                          <a:rPr lang="en-US" sz="2200" i="1">
                            <a:latin typeface="Cambria Math"/>
                          </a:rPr>
                          <m:t> </m:t>
                        </m:r>
                      </m:e>
                    </m:d>
                  </m:oMath>
                </a14:m>
                <a:endParaRPr lang="en-US" sz="2200" dirty="0" smtClean="0"/>
              </a:p>
              <a:p>
                <a:pPr algn="just"/>
                <a:endParaRPr lang="en-US" sz="2200" dirty="0" smtClean="0"/>
              </a:p>
              <a:p>
                <a:pPr algn="just"/>
                <a:r>
                  <a:rPr lang="en-US" sz="2200" dirty="0">
                    <a:latin typeface="Times New Roman" panose="02020603050405020304" pitchFamily="18" charset="0"/>
                    <a:ea typeface="Times New Roman" panose="02020603050405020304" pitchFamily="18" charset="0"/>
                    <a:cs typeface="Times New Roman" panose="02020603050405020304" pitchFamily="18" charset="0"/>
                  </a:rPr>
                  <a:t>5. Find the value </a:t>
                </a:r>
                <a:r>
                  <a:rPr lang="en-US" sz="2200" dirty="0" err="1">
                    <a:latin typeface="Times New Roman" panose="02020603050405020304" pitchFamily="18" charset="0"/>
                    <a:cs typeface="Times New Roman" panose="02020603050405020304" pitchFamily="18" charset="0"/>
                  </a:rPr>
                  <a:t>of</a:t>
                </a:r>
                <a14:m>
                  <m:oMath xmlns:m="http://schemas.openxmlformats.org/officeDocument/2006/math">
                    <m:r>
                      <a:rPr lang="en-US" sz="2200" i="1">
                        <a:latin typeface="Cambria Math"/>
                      </a:rPr>
                      <m:t> </m:t>
                    </m:r>
                    <m:r>
                      <a:rPr lang="en-US" sz="2200" i="1">
                        <a:latin typeface="Cambria Math"/>
                      </a:rPr>
                      <m:t>𝛤</m:t>
                    </m:r>
                    <m:r>
                      <a:rPr lang="en-US" sz="2200" i="1">
                        <a:latin typeface="Cambria Math"/>
                      </a:rPr>
                      <m:t>−</m:t>
                    </m:r>
                    <m:f>
                      <m:fPr>
                        <m:ctrlPr>
                          <a:rPr lang="en-US" sz="2200" i="1">
                            <a:latin typeface="Cambria Math" panose="02040503050406030204" pitchFamily="18" charset="0"/>
                          </a:rPr>
                        </m:ctrlPr>
                      </m:fPr>
                      <m:num>
                        <m:r>
                          <a:rPr lang="en-US" sz="2200" i="1">
                            <a:latin typeface="Cambria Math"/>
                          </a:rPr>
                          <m:t>1</m:t>
                        </m:r>
                      </m:num>
                      <m:den>
                        <m:r>
                          <a:rPr lang="en-US" sz="2200" i="1">
                            <a:latin typeface="Cambria Math"/>
                          </a:rPr>
                          <m:t>2</m:t>
                        </m:r>
                      </m:den>
                    </m:f>
                    <m:r>
                      <a:rPr lang="en-US" sz="2200" i="1">
                        <a:latin typeface="Cambria Math" panose="02040503050406030204" pitchFamily="18" charset="0"/>
                      </a:rPr>
                      <m:t>      </m:t>
                    </m:r>
                    <m:r>
                      <a:rPr lang="en-US" sz="2200" i="1">
                        <a:latin typeface="Cambria Math" panose="02040503050406030204" pitchFamily="18" charset="0"/>
                      </a:rPr>
                      <m:t>𝐴𝑛𝑠</m:t>
                    </m:r>
                    <m:r>
                      <a:rPr lang="en-US" sz="2200" i="1">
                        <a:latin typeface="Cambria Math" panose="02040503050406030204" pitchFamily="18" charset="0"/>
                      </a:rPr>
                      <m:t> :</m:t>
                    </m:r>
                    <m:r>
                      <m:rPr>
                        <m:nor/>
                      </m:rPr>
                      <a:rPr lang="en-US" sz="2200">
                        <a:latin typeface="Times New Roman" panose="02020603050405020304" pitchFamily="18" charset="0"/>
                        <a:cs typeface="Times New Roman" panose="02020603050405020304" pitchFamily="18" charset="0"/>
                      </a:rPr>
                      <m:t> −2</m:t>
                    </m:r>
                    <m:rad>
                      <m:radPr>
                        <m:degHide m:val="on"/>
                        <m:ctrlPr>
                          <a:rPr lang="en-US" sz="2200" i="1">
                            <a:latin typeface="Cambria Math" panose="02040503050406030204" pitchFamily="18" charset="0"/>
                          </a:rPr>
                        </m:ctrlPr>
                      </m:radPr>
                      <m:deg/>
                      <m:e>
                        <m:r>
                          <a:rPr lang="en-US" sz="2200" i="1">
                            <a:latin typeface="Cambria Math" panose="02040503050406030204" pitchFamily="18" charset="0"/>
                            <a:ea typeface="Cambria Math" panose="02040503050406030204" pitchFamily="18" charset="0"/>
                          </a:rPr>
                          <m:t>𝜋</m:t>
                        </m:r>
                      </m:e>
                    </m:rad>
                  </m:oMath>
                </a14:m>
                <a:r>
                  <a:rPr lang="en-US" sz="2200" dirty="0">
                    <a:latin typeface="Times New Roman" panose="02020603050405020304" pitchFamily="18" charset="0"/>
                    <a:cs typeface="Times New Roman" panose="02020603050405020304" pitchFamily="18" charset="0"/>
                  </a:rPr>
                  <a:t>.</a:t>
                </a:r>
              </a:p>
              <a:p>
                <a:endParaRPr lang="en-US" sz="2200" dirty="0"/>
              </a:p>
            </p:txBody>
          </p:sp>
        </mc:Choice>
        <mc:Fallback xmlns="">
          <p:sp>
            <p:nvSpPr>
              <p:cNvPr id="2" name="Rectangle 1"/>
              <p:cNvSpPr>
                <a:spLocks noRot="1" noChangeAspect="1" noMove="1" noResize="1" noEditPoints="1" noAdjustHandles="1" noChangeArrowheads="1" noChangeShapeType="1" noTextEdit="1"/>
              </p:cNvSpPr>
              <p:nvPr/>
            </p:nvSpPr>
            <p:spPr>
              <a:xfrm>
                <a:off x="457200" y="1447800"/>
                <a:ext cx="8115300" cy="4236994"/>
              </a:xfrm>
              <a:prstGeom prst="rect">
                <a:avLst/>
              </a:prstGeom>
              <a:blipFill rotWithShape="1">
                <a:blip r:embed="rId3"/>
                <a:stretch>
                  <a:fillRect l="-902" b="-1727"/>
                </a:stretch>
              </a:blipFill>
            </p:spPr>
            <p:txBody>
              <a:bodyPr/>
              <a:lstStyle/>
              <a:p>
                <a:r>
                  <a:rPr lang="en-US">
                    <a:noFill/>
                  </a:rPr>
                  <a:t> </a:t>
                </a:r>
              </a:p>
            </p:txBody>
          </p:sp>
        </mc:Fallback>
      </mc:AlternateContent>
    </p:spTree>
    <p:extLst>
      <p:ext uri="{BB962C8B-B14F-4D97-AF65-F5344CB8AC3E}">
        <p14:creationId xmlns:p14="http://schemas.microsoft.com/office/powerpoint/2010/main" val="220862216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600" b="1" dirty="0" smtClean="0">
                <a:latin typeface="Times New Roman" pitchFamily="18" charset="0"/>
                <a:cs typeface="Times New Roman" pitchFamily="18" charset="0"/>
              </a:rPr>
              <a:t>Quiz</a:t>
            </a:r>
            <a:endParaRPr lang="en-US" sz="3400" b="1" dirty="0"/>
          </a:p>
        </p:txBody>
      </p:sp>
      <p:pic>
        <p:nvPicPr>
          <p:cNvPr id="6"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7" name="Date Placeholder 5"/>
          <p:cNvSpPr>
            <a:spLocks noGrp="1"/>
          </p:cNvSpPr>
          <p:nvPr>
            <p:ph type="dt" sz="half" idx="10"/>
          </p:nvPr>
        </p:nvSpPr>
        <p:spPr>
          <a:xfrm>
            <a:off x="457200" y="6356350"/>
            <a:ext cx="2133600" cy="365125"/>
          </a:xfrm>
        </p:spPr>
        <p:txBody>
          <a:bodyPr/>
          <a:lstStyle/>
          <a:p>
            <a:fld id="{CE03E5F6-4716-4AB9-8C6A-020AAAF02079}" type="datetime1">
              <a:rPr lang="en-US" smtClean="0"/>
              <a:t>7/5/2021</a:t>
            </a:fld>
            <a:endParaRPr lang="en-US"/>
          </a:p>
        </p:txBody>
      </p:sp>
      <p:sp>
        <p:nvSpPr>
          <p:cNvPr id="8"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95</a:t>
            </a:fld>
            <a:endParaRPr lang="en-US"/>
          </a:p>
        </p:txBody>
      </p:sp>
      <p:sp>
        <p:nvSpPr>
          <p:cNvPr id="9"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graphicFrame>
        <p:nvGraphicFramePr>
          <p:cNvPr id="2" name="Object 1"/>
          <p:cNvGraphicFramePr>
            <a:graphicFrameLocks noChangeAspect="1"/>
          </p:cNvGraphicFramePr>
          <p:nvPr>
            <p:extLst>
              <p:ext uri="{D42A27DB-BD31-4B8C-83A1-F6EECF244321}">
                <p14:modId xmlns:p14="http://schemas.microsoft.com/office/powerpoint/2010/main" val="615376342"/>
              </p:ext>
            </p:extLst>
          </p:nvPr>
        </p:nvGraphicFramePr>
        <p:xfrm>
          <a:off x="3200400" y="4419600"/>
          <a:ext cx="2514600" cy="844884"/>
        </p:xfrm>
        <a:graphic>
          <a:graphicData uri="http://schemas.openxmlformats.org/presentationml/2006/ole">
            <mc:AlternateContent xmlns:mc="http://schemas.openxmlformats.org/markup-compatibility/2006">
              <mc:Choice xmlns:v="urn:schemas-microsoft-com:vml" Requires="v">
                <p:oleObj spid="_x0000_s224287" name="Equation" r:id="rId4" imgW="990360" imgH="469800" progId="Equation.DSMT4">
                  <p:embed/>
                </p:oleObj>
              </mc:Choice>
              <mc:Fallback>
                <p:oleObj name="Equation" r:id="rId4" imgW="990360" imgH="469800" progId="Equation.DSMT4">
                  <p:embed/>
                  <p:pic>
                    <p:nvPicPr>
                      <p:cNvPr id="0" name="Picture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4419600"/>
                        <a:ext cx="2514600" cy="8448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3" name="Rectangle 2"/>
              <p:cNvSpPr/>
              <p:nvPr/>
            </p:nvSpPr>
            <p:spPr>
              <a:xfrm>
                <a:off x="685800" y="1295400"/>
                <a:ext cx="8153400" cy="3772251"/>
              </a:xfrm>
              <a:prstGeom prst="rect">
                <a:avLst/>
              </a:prstGeom>
            </p:spPr>
            <p:txBody>
              <a:bodyPr wrap="square">
                <a:spAutoFit/>
              </a:bodyPr>
              <a:lstStyle/>
              <a:p>
                <a:pPr marL="342900" indent="-342900">
                  <a:buFont typeface="Arial" pitchFamily="34" charset="0"/>
                  <a:buChar char="•"/>
                </a:pPr>
                <a:r>
                  <a:rPr lang="en-US" sz="2200" dirty="0">
                    <a:latin typeface="Times New Roman" panose="02020603050405020304" pitchFamily="18" charset="0"/>
                    <a:cs typeface="Times New Roman" panose="02020603050405020304" pitchFamily="18" charset="0"/>
                  </a:rPr>
                  <a:t>The improper integrals </a:t>
                </a:r>
                <a14:m>
                  <m:oMath xmlns:m="http://schemas.openxmlformats.org/officeDocument/2006/math">
                    <m:nary>
                      <m:naryPr>
                        <m:limLoc m:val="subSup"/>
                        <m:ctrlPr>
                          <a:rPr lang="en-US" sz="2200" i="1">
                            <a:latin typeface="Cambria Math" panose="02040503050406030204" pitchFamily="18" charset="0"/>
                          </a:rPr>
                        </m:ctrlPr>
                      </m:naryPr>
                      <m:sub>
                        <m:r>
                          <a:rPr lang="en-US" sz="2200" i="1">
                            <a:latin typeface="Cambria Math"/>
                          </a:rPr>
                          <m:t>−∞</m:t>
                        </m:r>
                      </m:sub>
                      <m:sup>
                        <m:r>
                          <a:rPr lang="en-US" sz="2200" i="1">
                            <a:latin typeface="Cambria Math"/>
                          </a:rPr>
                          <m:t>𝑏</m:t>
                        </m:r>
                      </m:sup>
                      <m:e>
                        <m:r>
                          <a:rPr lang="en-US" sz="2200" i="1">
                            <a:latin typeface="Cambria Math"/>
                          </a:rPr>
                          <m:t>𝑓</m:t>
                        </m:r>
                        <m:d>
                          <m:dPr>
                            <m:ctrlPr>
                              <a:rPr lang="en-US" sz="2200" i="1">
                                <a:latin typeface="Cambria Math" panose="02040503050406030204" pitchFamily="18" charset="0"/>
                              </a:rPr>
                            </m:ctrlPr>
                          </m:dPr>
                          <m:e>
                            <m:r>
                              <a:rPr lang="en-US" sz="2200" i="1">
                                <a:latin typeface="Cambria Math"/>
                              </a:rPr>
                              <m:t>𝑥</m:t>
                            </m:r>
                          </m:e>
                        </m:d>
                        <m:r>
                          <a:rPr lang="en-US" sz="2200" i="1">
                            <a:latin typeface="Cambria Math"/>
                          </a:rPr>
                          <m:t>𝑑𝑥</m:t>
                        </m:r>
                      </m:e>
                    </m:nary>
                    <m:r>
                      <a:rPr lang="en-US" sz="2200" i="1">
                        <a:latin typeface="Cambria Math"/>
                      </a:rPr>
                      <m:t>=</m:t>
                    </m:r>
                  </m:oMath>
                </a14:m>
                <a:r>
                  <a:rPr lang="en-US" sz="2200" dirty="0">
                    <a:latin typeface="Times New Roman" panose="02020603050405020304" pitchFamily="18" charset="0"/>
                    <a:cs typeface="Times New Roman" panose="02020603050405020304" pitchFamily="18" charset="0"/>
                  </a:rPr>
                  <a:t>………,</a:t>
                </a:r>
                <a14:m>
                  <m:oMath xmlns:m="http://schemas.openxmlformats.org/officeDocument/2006/math">
                    <m:nary>
                      <m:naryPr>
                        <m:limLoc m:val="subSup"/>
                        <m:ctrlPr>
                          <a:rPr lang="en-US" sz="2200" i="1">
                            <a:latin typeface="Cambria Math" panose="02040503050406030204" pitchFamily="18" charset="0"/>
                          </a:rPr>
                        </m:ctrlPr>
                      </m:naryPr>
                      <m:sub>
                        <m:r>
                          <a:rPr lang="en-US" sz="2200" i="1">
                            <a:latin typeface="Cambria Math"/>
                          </a:rPr>
                          <m:t>𝑎</m:t>
                        </m:r>
                      </m:sub>
                      <m:sup>
                        <m:r>
                          <a:rPr lang="en-US" sz="2200" i="1">
                            <a:latin typeface="Cambria Math"/>
                          </a:rPr>
                          <m:t>∞</m:t>
                        </m:r>
                      </m:sup>
                      <m:e>
                        <m:r>
                          <a:rPr lang="en-US" sz="2200" i="1">
                            <a:latin typeface="Cambria Math"/>
                          </a:rPr>
                          <m:t>𝑓</m:t>
                        </m:r>
                        <m:d>
                          <m:dPr>
                            <m:ctrlPr>
                              <a:rPr lang="en-US" sz="2200" i="1">
                                <a:latin typeface="Cambria Math" panose="02040503050406030204" pitchFamily="18" charset="0"/>
                              </a:rPr>
                            </m:ctrlPr>
                          </m:dPr>
                          <m:e>
                            <m:r>
                              <a:rPr lang="en-US" sz="2200" i="1">
                                <a:latin typeface="Cambria Math"/>
                              </a:rPr>
                              <m:t>𝑥</m:t>
                            </m:r>
                          </m:e>
                        </m:d>
                        <m:r>
                          <a:rPr lang="en-US" sz="2200" i="1">
                            <a:latin typeface="Cambria Math"/>
                          </a:rPr>
                          <m:t>𝑑𝑥</m:t>
                        </m:r>
                        <m:r>
                          <a:rPr lang="en-US" sz="2200" i="1">
                            <a:latin typeface="Cambria Math"/>
                          </a:rPr>
                          <m:t>=</m:t>
                        </m:r>
                      </m:e>
                    </m:nary>
                  </m:oMath>
                </a14:m>
                <a:r>
                  <a:rPr lang="en-US" sz="2200" dirty="0">
                    <a:latin typeface="Times New Roman" panose="02020603050405020304" pitchFamily="18" charset="0"/>
                    <a:cs typeface="Times New Roman" panose="02020603050405020304" pitchFamily="18" charset="0"/>
                  </a:rPr>
                  <a:t>………</a:t>
                </a:r>
              </a:p>
              <a:p>
                <a:endParaRPr lang="en-US" sz="2200" dirty="0">
                  <a:latin typeface="Times New Roman" panose="02020603050405020304" pitchFamily="18" charset="0"/>
                  <a:cs typeface="Times New Roman" panose="02020603050405020304" pitchFamily="18" charset="0"/>
                </a:endParaRPr>
              </a:p>
              <a:p>
                <a:endParaRPr lang="en-US" sz="2200" dirty="0" smtClean="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pPr marL="342900" indent="-342900">
                  <a:buFont typeface="Arial" pitchFamily="34" charset="0"/>
                  <a:buChar char="•"/>
                </a:pPr>
                <a:r>
                  <a:rPr lang="en-US" sz="2200" dirty="0" smtClean="0">
                    <a:latin typeface="Times New Roman" panose="02020603050405020304" pitchFamily="18" charset="0"/>
                    <a:cs typeface="Times New Roman" panose="02020603050405020304" pitchFamily="18" charset="0"/>
                  </a:rPr>
                  <a:t>The </a:t>
                </a:r>
                <a:r>
                  <a:rPr lang="en-US" sz="2200" dirty="0">
                    <a:latin typeface="Times New Roman" panose="02020603050405020304" pitchFamily="18" charset="0"/>
                    <a:cs typeface="Times New Roman" panose="02020603050405020304" pitchFamily="18" charset="0"/>
                  </a:rPr>
                  <a:t>value of  </a:t>
                </a:r>
                <a14:m>
                  <m:oMath xmlns:m="http://schemas.openxmlformats.org/officeDocument/2006/math">
                    <m:r>
                      <a:rPr lang="en-US" sz="2200" i="1">
                        <a:latin typeface="Cambria Math" panose="02040503050406030204" pitchFamily="18" charset="0"/>
                      </a:rPr>
                      <m:t>𝛽</m:t>
                    </m:r>
                    <m:d>
                      <m:dPr>
                        <m:ctrlPr>
                          <a:rPr lang="en-US" sz="2200" i="1">
                            <a:latin typeface="Cambria Math" panose="02040503050406030204" pitchFamily="18" charset="0"/>
                          </a:rPr>
                        </m:ctrlPr>
                      </m:dPr>
                      <m:e>
                        <m:f>
                          <m:fPr>
                            <m:ctrlPr>
                              <a:rPr lang="en-US" sz="2200" i="1">
                                <a:latin typeface="Cambria Math" panose="02040503050406030204" pitchFamily="18" charset="0"/>
                              </a:rPr>
                            </m:ctrlPr>
                          </m:fPr>
                          <m:num>
                            <m:r>
                              <a:rPr lang="en-US" sz="2200" i="1">
                                <a:latin typeface="Cambria Math" panose="02040503050406030204" pitchFamily="18" charset="0"/>
                              </a:rPr>
                              <m:t>9</m:t>
                            </m:r>
                          </m:num>
                          <m:den>
                            <m:r>
                              <a:rPr lang="en-US" sz="2200" i="1">
                                <a:latin typeface="Cambria Math" panose="02040503050406030204" pitchFamily="18" charset="0"/>
                              </a:rPr>
                              <m:t>2</m:t>
                            </m:r>
                          </m:den>
                        </m:f>
                        <m:r>
                          <a:rPr lang="en-US" sz="2200" i="1">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rPr>
                              <m:t>7</m:t>
                            </m:r>
                          </m:num>
                          <m:den>
                            <m:r>
                              <a:rPr lang="en-US" sz="2200" i="1">
                                <a:latin typeface="Cambria Math" panose="02040503050406030204" pitchFamily="18" charset="0"/>
                              </a:rPr>
                              <m:t>2</m:t>
                            </m:r>
                          </m:den>
                        </m:f>
                      </m:e>
                    </m:d>
                  </m:oMath>
                </a14:m>
                <a:r>
                  <a:rPr lang="en-US" sz="2200" dirty="0">
                    <a:latin typeface="Times New Roman" panose="02020603050405020304" pitchFamily="18" charset="0"/>
                    <a:cs typeface="Times New Roman" panose="02020603050405020304" pitchFamily="18" charset="0"/>
                  </a:rPr>
                  <a:t> is equal to………………..</a:t>
                </a: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pPr marL="342900" indent="-342900">
                  <a:buFont typeface="Arial" pitchFamily="34" charset="0"/>
                  <a:buChar char="•"/>
                </a:pPr>
                <a:r>
                  <a:rPr lang="en-US" sz="2200" dirty="0">
                    <a:latin typeface="Times New Roman" panose="02020603050405020304" pitchFamily="18" charset="0"/>
                    <a:cs typeface="Times New Roman" panose="02020603050405020304" pitchFamily="18" charset="0"/>
                  </a:rPr>
                  <a:t>Improper integral                                       </a:t>
                </a:r>
                <a:r>
                  <a:rPr lang="en-US" sz="2200" dirty="0" smtClean="0">
                    <a:latin typeface="Times New Roman" panose="02020603050405020304" pitchFamily="18" charset="0"/>
                    <a:cs typeface="Times New Roman" panose="02020603050405020304" pitchFamily="18" charset="0"/>
                  </a:rPr>
                  <a:t>converges </a:t>
                </a:r>
                <a:r>
                  <a:rPr lang="en-US" sz="2200" dirty="0">
                    <a:latin typeface="Times New Roman" panose="02020603050405020304" pitchFamily="18" charset="0"/>
                    <a:cs typeface="Times New Roman" panose="02020603050405020304" pitchFamily="18" charset="0"/>
                  </a:rPr>
                  <a:t>to ……</a:t>
                </a:r>
                <a:r>
                  <a:rPr lang="en-US" dirty="0">
                    <a:latin typeface="Times New Roman" panose="02020603050405020304" pitchFamily="18" charset="0"/>
                    <a:cs typeface="Times New Roman" panose="02020603050405020304" pitchFamily="18" charset="0"/>
                  </a:rPr>
                  <a:t>.                                                      </a:t>
                </a:r>
              </a:p>
            </p:txBody>
          </p:sp>
        </mc:Choice>
        <mc:Fallback xmlns="">
          <p:sp>
            <p:nvSpPr>
              <p:cNvPr id="3" name="Rectangle 2"/>
              <p:cNvSpPr>
                <a:spLocks noRot="1" noChangeAspect="1" noMove="1" noResize="1" noEditPoints="1" noAdjustHandles="1" noChangeArrowheads="1" noChangeShapeType="1" noTextEdit="1"/>
              </p:cNvSpPr>
              <p:nvPr/>
            </p:nvSpPr>
            <p:spPr>
              <a:xfrm>
                <a:off x="685800" y="1295400"/>
                <a:ext cx="8153400" cy="3772251"/>
              </a:xfrm>
              <a:prstGeom prst="rect">
                <a:avLst/>
              </a:prstGeom>
              <a:blipFill rotWithShape="1">
                <a:blip r:embed="rId6"/>
                <a:stretch>
                  <a:fillRect l="-972" r="-29020" b="-2265"/>
                </a:stretch>
              </a:blipFill>
            </p:spPr>
            <p:txBody>
              <a:bodyPr/>
              <a:lstStyle/>
              <a:p>
                <a:r>
                  <a:rPr lang="en-US">
                    <a:noFill/>
                  </a:rPr>
                  <a:t> </a:t>
                </a:r>
              </a:p>
            </p:txBody>
          </p:sp>
        </mc:Fallback>
      </mc:AlternateContent>
    </p:spTree>
    <p:extLst>
      <p:ext uri="{BB962C8B-B14F-4D97-AF65-F5344CB8AC3E}">
        <p14:creationId xmlns:p14="http://schemas.microsoft.com/office/powerpoint/2010/main" val="353338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animEffect transition="in" filter="fade">
                                      <p:cBhvr>
                                        <p:cTn id="1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E193AE5-F2C1-4923-9B0C-5142C8E02036}" type="datetime1">
              <a:rPr lang="en-US" smtClean="0"/>
              <a:t>7/5/2021</a:t>
            </a:fld>
            <a:endParaRPr lang="en-US"/>
          </a:p>
        </p:txBody>
      </p:sp>
      <p:sp>
        <p:nvSpPr>
          <p:cNvPr id="5" name="Footer Placeholder 4"/>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400" b="1" dirty="0">
                <a:cs typeface="Times New Roman" panose="02020603050405020304" pitchFamily="18" charset="0"/>
              </a:rPr>
              <a:t>Faculty Video Links, </a:t>
            </a:r>
            <a:r>
              <a:rPr lang="en-US" sz="2400" b="1" dirty="0" err="1">
                <a:cs typeface="Times New Roman" panose="02020603050405020304" pitchFamily="18" charset="0"/>
              </a:rPr>
              <a:t>Youtube</a:t>
            </a:r>
            <a:r>
              <a:rPr lang="en-US" sz="2400" b="1" dirty="0">
                <a:cs typeface="Times New Roman" panose="02020603050405020304" pitchFamily="18" charset="0"/>
              </a:rPr>
              <a:t> &amp; NPTEL Video Links and Online Courses Details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Rectangle 8"/>
          <p:cNvSpPr/>
          <p:nvPr/>
        </p:nvSpPr>
        <p:spPr>
          <a:xfrm>
            <a:off x="533400" y="794417"/>
            <a:ext cx="8077200" cy="6186309"/>
          </a:xfrm>
          <a:prstGeom prst="rect">
            <a:avLst/>
          </a:prstGeom>
        </p:spPr>
        <p:txBody>
          <a:bodyPr wrap="square">
            <a:spAutoFit/>
          </a:bodyPr>
          <a:lstStyle/>
          <a:p>
            <a:r>
              <a:rPr lang="en-US" sz="2800" b="1" dirty="0">
                <a:latin typeface="Times New Roman" panose="02020603050405020304" pitchFamily="18" charset="0"/>
                <a:cs typeface="Times New Roman" panose="02020603050405020304" pitchFamily="18" charset="0"/>
              </a:rPr>
              <a:t>Self Made Video </a:t>
            </a:r>
            <a:r>
              <a:rPr lang="en-US" sz="2800" b="1" dirty="0" smtClean="0">
                <a:latin typeface="Times New Roman" panose="02020603050405020304" pitchFamily="18" charset="0"/>
                <a:cs typeface="Times New Roman" panose="02020603050405020304" pitchFamily="18" charset="0"/>
              </a:rPr>
              <a:t>Link</a:t>
            </a:r>
            <a:endParaRPr lang="en-US" sz="1400" b="1" dirty="0">
              <a:latin typeface="Times New Roman" panose="02020603050405020304" pitchFamily="18" charset="0"/>
              <a:cs typeface="Times New Roman" panose="02020603050405020304" pitchFamily="18" charset="0"/>
            </a:endParaRPr>
          </a:p>
          <a:p>
            <a:pPr marL="457200" indent="-457200">
              <a:buFont typeface="Arial" pitchFamily="34" charset="0"/>
              <a:buChar char="•"/>
            </a:pPr>
            <a:r>
              <a:rPr lang="en-US" sz="2400" dirty="0"/>
              <a:t>Improper Integral</a:t>
            </a:r>
          </a:p>
          <a:p>
            <a:pPr marL="457200" indent="-457200">
              <a:buFont typeface="Arial" pitchFamily="34" charset="0"/>
              <a:buChar char="•"/>
            </a:pPr>
            <a:r>
              <a:rPr lang="en-US" sz="2200" u="sng" dirty="0">
                <a:hlinkClick r:id="rId3"/>
              </a:rPr>
              <a:t>https://</a:t>
            </a:r>
            <a:r>
              <a:rPr lang="en-US" sz="2200" u="sng" dirty="0" smtClean="0">
                <a:hlinkClick r:id="rId3"/>
              </a:rPr>
              <a:t>www.youtube.com/watch?v=obZ-xUL4S9g&amp;t=152s</a:t>
            </a:r>
            <a:endParaRPr lang="en-US" sz="2200" u="sng" dirty="0" smtClean="0"/>
          </a:p>
          <a:p>
            <a:pPr marL="457200" indent="-457200">
              <a:buFont typeface="Arial" pitchFamily="34" charset="0"/>
              <a:buChar char="•"/>
            </a:pPr>
            <a:r>
              <a:rPr lang="en-US" sz="2400" dirty="0" smtClean="0"/>
              <a:t>Beta </a:t>
            </a:r>
            <a:r>
              <a:rPr lang="en-US" sz="2400" dirty="0"/>
              <a:t>and Gamma </a:t>
            </a:r>
            <a:r>
              <a:rPr lang="en-US" sz="2400" dirty="0" smtClean="0"/>
              <a:t>Function</a:t>
            </a:r>
            <a:endParaRPr lang="en-US" sz="2400" u="sng" dirty="0" smtClean="0"/>
          </a:p>
          <a:p>
            <a:pPr marL="457200" indent="-457200">
              <a:buFont typeface="Arial" pitchFamily="34" charset="0"/>
              <a:buChar char="•"/>
            </a:pPr>
            <a:r>
              <a:rPr lang="en-US" sz="2200" u="sng" dirty="0" smtClean="0">
                <a:hlinkClick r:id="rId4"/>
              </a:rPr>
              <a:t>https</a:t>
            </a:r>
            <a:r>
              <a:rPr lang="en-US" sz="2200" u="sng" dirty="0">
                <a:hlinkClick r:id="rId4"/>
              </a:rPr>
              <a:t>://</a:t>
            </a:r>
            <a:r>
              <a:rPr lang="en-US" sz="2200" u="sng" dirty="0" smtClean="0">
                <a:hlinkClick r:id="rId4"/>
              </a:rPr>
              <a:t>www.youtube.com/watch?v=A_QE-duLhW0&amp;t=904s</a:t>
            </a:r>
            <a:endParaRPr lang="en-US" sz="2200" u="sng" dirty="0"/>
          </a:p>
          <a:p>
            <a:pPr marL="457200" indent="-457200">
              <a:buFont typeface="Arial" pitchFamily="34" charset="0"/>
              <a:buChar char="•"/>
            </a:pPr>
            <a:endParaRPr lang="en-US" sz="2800" b="1" dirty="0" smtClean="0">
              <a:latin typeface="Times New Roman" panose="02020603050405020304" pitchFamily="18" charset="0"/>
              <a:cs typeface="Times New Roman" panose="02020603050405020304" pitchFamily="18" charset="0"/>
            </a:endParaRPr>
          </a:p>
          <a:p>
            <a:r>
              <a:rPr lang="en-US" sz="2800" b="1" dirty="0" err="1" smtClean="0">
                <a:latin typeface="Times New Roman" panose="02020603050405020304" pitchFamily="18" charset="0"/>
                <a:cs typeface="Times New Roman" panose="02020603050405020304" pitchFamily="18" charset="0"/>
              </a:rPr>
              <a:t>Youtube</a:t>
            </a:r>
            <a:r>
              <a:rPr lang="en-US" sz="2800" b="1" dirty="0" smtClean="0">
                <a:latin typeface="Times New Roman" panose="02020603050405020304" pitchFamily="18" charset="0"/>
                <a:cs typeface="Times New Roman" panose="02020603050405020304" pitchFamily="18" charset="0"/>
              </a:rPr>
              <a:t>/other  </a:t>
            </a:r>
            <a:r>
              <a:rPr lang="en-US" sz="2800" b="1" dirty="0">
                <a:latin typeface="Times New Roman" panose="02020603050405020304" pitchFamily="18" charset="0"/>
                <a:cs typeface="Times New Roman" panose="02020603050405020304" pitchFamily="18" charset="0"/>
              </a:rPr>
              <a:t>Video </a:t>
            </a:r>
            <a:r>
              <a:rPr lang="en-US" sz="2800" b="1" dirty="0" smtClean="0">
                <a:latin typeface="Times New Roman" panose="02020603050405020304" pitchFamily="18" charset="0"/>
                <a:cs typeface="Times New Roman" panose="02020603050405020304" pitchFamily="18" charset="0"/>
              </a:rPr>
              <a:t>Links</a:t>
            </a:r>
          </a:p>
          <a:p>
            <a:endParaRPr lang="en-US" sz="1200" b="1" dirty="0">
              <a:latin typeface="Times New Roman" panose="02020603050405020304" pitchFamily="18" charset="0"/>
              <a:cs typeface="Times New Roman" panose="02020603050405020304" pitchFamily="18" charset="0"/>
            </a:endParaRPr>
          </a:p>
          <a:p>
            <a:pPr marL="342900" indent="-342900">
              <a:buFont typeface="Arial" pitchFamily="34" charset="0"/>
              <a:buChar char="•"/>
            </a:pPr>
            <a:r>
              <a:rPr lang="en-US" sz="2400" b="1" dirty="0"/>
              <a:t>Improper </a:t>
            </a:r>
            <a:r>
              <a:rPr lang="en-US" sz="2400" b="1" dirty="0" smtClean="0"/>
              <a:t>Integral</a:t>
            </a:r>
          </a:p>
          <a:p>
            <a:pPr marL="342900" indent="-342900">
              <a:buFont typeface="Arial" pitchFamily="34" charset="0"/>
              <a:buChar char="•"/>
            </a:pPr>
            <a:r>
              <a:rPr lang="en-US" sz="2200" dirty="0" smtClean="0"/>
              <a:t>NPTEL</a:t>
            </a:r>
            <a:r>
              <a:rPr lang="en-US" sz="2200" dirty="0"/>
              <a:t>: Lecture 21-Improper </a:t>
            </a:r>
            <a:r>
              <a:rPr lang="en-US" sz="2200" dirty="0" smtClean="0"/>
              <a:t>Integral</a:t>
            </a:r>
          </a:p>
          <a:p>
            <a:pPr marL="342900" indent="-342900">
              <a:buFont typeface="Arial" pitchFamily="34" charset="0"/>
              <a:buChar char="•"/>
            </a:pPr>
            <a:r>
              <a:rPr lang="en-US" sz="2200" u="sng" dirty="0" smtClean="0">
                <a:hlinkClick r:id="rId5"/>
              </a:rPr>
              <a:t>https</a:t>
            </a:r>
            <a:r>
              <a:rPr lang="en-US" sz="2200" u="sng" dirty="0">
                <a:hlinkClick r:id="rId5"/>
              </a:rPr>
              <a:t>://</a:t>
            </a:r>
            <a:r>
              <a:rPr lang="en-US" sz="2200" u="sng" dirty="0" smtClean="0">
                <a:hlinkClick r:id="rId5"/>
              </a:rPr>
              <a:t>www.youtube.com/watch?v=kfv9h3c46CI</a:t>
            </a:r>
            <a:endParaRPr lang="en-US" sz="2200" u="sng" dirty="0" smtClean="0"/>
          </a:p>
          <a:p>
            <a:endParaRPr lang="en-US" sz="2200" u="sng" dirty="0" smtClean="0"/>
          </a:p>
          <a:p>
            <a:pPr marL="342900" indent="-342900">
              <a:buFont typeface="Arial" pitchFamily="34" charset="0"/>
              <a:buChar char="•"/>
            </a:pPr>
            <a:r>
              <a:rPr lang="en-US" sz="2400" b="1" dirty="0" smtClean="0"/>
              <a:t>Beta </a:t>
            </a:r>
            <a:r>
              <a:rPr lang="en-US" sz="2400" b="1" dirty="0"/>
              <a:t>and Gamma </a:t>
            </a:r>
            <a:r>
              <a:rPr lang="en-US" sz="2400" b="1" dirty="0" smtClean="0"/>
              <a:t>Function</a:t>
            </a:r>
          </a:p>
          <a:p>
            <a:pPr marL="342900" indent="-342900">
              <a:buFont typeface="Arial" pitchFamily="34" charset="0"/>
              <a:buChar char="•"/>
            </a:pPr>
            <a:r>
              <a:rPr lang="en-US" sz="2200" dirty="0"/>
              <a:t>NPTEL: Lecture </a:t>
            </a:r>
            <a:r>
              <a:rPr lang="en-US" sz="2200" dirty="0" smtClean="0"/>
              <a:t>Beta and Gamma Function</a:t>
            </a:r>
          </a:p>
          <a:p>
            <a:pPr marL="342900" indent="-342900">
              <a:buFont typeface="Arial" pitchFamily="34" charset="0"/>
              <a:buChar char="•"/>
            </a:pPr>
            <a:r>
              <a:rPr lang="en-US" sz="2200" u="sng" dirty="0" smtClean="0">
                <a:hlinkClick r:id="rId6"/>
              </a:rPr>
              <a:t>https</a:t>
            </a:r>
            <a:r>
              <a:rPr lang="en-US" sz="2200" u="sng" dirty="0">
                <a:hlinkClick r:id="rId6"/>
              </a:rPr>
              <a:t>://www.youtube.com/watch?v=9_m36W3cK74</a:t>
            </a:r>
            <a:endParaRPr lang="en-US" sz="2200" u="sng" dirty="0"/>
          </a:p>
          <a:p>
            <a:pPr marL="457200" indent="-457200">
              <a:buFont typeface="Arial" pitchFamily="34" charset="0"/>
              <a:buChar char="•"/>
            </a:pPr>
            <a:endParaRPr lang="en-US" sz="2200" u="sng" dirty="0"/>
          </a:p>
          <a:p>
            <a:endParaRPr lang="en-US" sz="2800" dirty="0" smtClean="0"/>
          </a:p>
        </p:txBody>
      </p:sp>
    </p:spTree>
    <p:extLst>
      <p:ext uri="{BB962C8B-B14F-4D97-AF65-F5344CB8AC3E}">
        <p14:creationId xmlns:p14="http://schemas.microsoft.com/office/powerpoint/2010/main" val="307570215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914400" y="1600200"/>
            <a:ext cx="7772400" cy="4525963"/>
          </a:xfrm>
        </p:spPr>
        <p:txBody>
          <a:bodyPr/>
          <a:lstStyle/>
          <a:p>
            <a:pPr>
              <a:buFont typeface="Wingdings" pitchFamily="2" charset="2"/>
              <a:buChar char="ü"/>
            </a:pPr>
            <a:r>
              <a:rPr lang="en-US" sz="2400" dirty="0" smtClean="0"/>
              <a:t>Improper Integral</a:t>
            </a:r>
          </a:p>
          <a:p>
            <a:pPr marL="0" indent="0">
              <a:buNone/>
            </a:pPr>
            <a:endParaRPr lang="en-US" sz="2400" dirty="0" smtClean="0"/>
          </a:p>
          <a:p>
            <a:pPr>
              <a:buFont typeface="Wingdings" pitchFamily="2" charset="2"/>
              <a:buChar char="ü"/>
            </a:pPr>
            <a:endParaRPr lang="en-US" sz="2400" dirty="0"/>
          </a:p>
          <a:p>
            <a:pPr>
              <a:buFont typeface="Wingdings" pitchFamily="2" charset="2"/>
              <a:buChar char="ü"/>
            </a:pPr>
            <a:r>
              <a:rPr lang="en-US" sz="2400" dirty="0" smtClean="0"/>
              <a:t>Gamma Function</a:t>
            </a:r>
          </a:p>
          <a:p>
            <a:pPr>
              <a:buFont typeface="Wingdings" pitchFamily="2" charset="2"/>
              <a:buChar char="ü"/>
            </a:pPr>
            <a:endParaRPr lang="en-US" sz="2400" dirty="0"/>
          </a:p>
          <a:p>
            <a:pPr>
              <a:buFont typeface="Wingdings" pitchFamily="2" charset="2"/>
              <a:buChar char="ü"/>
            </a:pPr>
            <a:endParaRPr lang="en-US" sz="2400" dirty="0" smtClean="0"/>
          </a:p>
          <a:p>
            <a:pPr>
              <a:buFont typeface="Wingdings" pitchFamily="2" charset="2"/>
              <a:buChar char="ü"/>
            </a:pPr>
            <a:r>
              <a:rPr lang="en-US" sz="2400" dirty="0" smtClean="0"/>
              <a:t>Beta Function</a:t>
            </a:r>
          </a:p>
          <a:p>
            <a:pPr>
              <a:buNone/>
            </a:pPr>
            <a:r>
              <a:rPr lang="en-US" dirty="0" smtClean="0"/>
              <a:t>	</a:t>
            </a:r>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cs typeface="Times New Roman" pitchFamily="18" charset="0"/>
              </a:rPr>
              <a:t>Recap</a:t>
            </a:r>
            <a:endParaRPr lang="en-US" sz="3400" b="1" dirty="0"/>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0" name="Date Placeholder 5"/>
          <p:cNvSpPr>
            <a:spLocks noGrp="1"/>
          </p:cNvSpPr>
          <p:nvPr>
            <p:ph type="dt" sz="half" idx="10"/>
          </p:nvPr>
        </p:nvSpPr>
        <p:spPr>
          <a:xfrm>
            <a:off x="457200" y="6356350"/>
            <a:ext cx="2133600" cy="365125"/>
          </a:xfrm>
        </p:spPr>
        <p:txBody>
          <a:bodyPr/>
          <a:lstStyle/>
          <a:p>
            <a:fld id="{88044497-4701-44ED-9C0E-867D9BDE6E48}" type="datetime1">
              <a:rPr lang="en-US" smtClean="0"/>
              <a:t>7/5/2021</a:t>
            </a:fld>
            <a:endParaRPr lang="en-US"/>
          </a:p>
        </p:txBody>
      </p:sp>
      <p:sp>
        <p:nvSpPr>
          <p:cNvPr id="11"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97</a:t>
            </a:fld>
            <a:endParaRPr lang="en-US"/>
          </a:p>
        </p:txBody>
      </p:sp>
      <p:sp>
        <p:nvSpPr>
          <p:cNvPr id="12"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Tree>
    <p:extLst>
      <p:ext uri="{BB962C8B-B14F-4D97-AF65-F5344CB8AC3E}">
        <p14:creationId xmlns:p14="http://schemas.microsoft.com/office/powerpoint/2010/main" val="355733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500"/>
                                        <p:tgtEl>
                                          <p:spTgt spid="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animEffect transition="in" filter="fade">
                                      <p:cBhvr>
                                        <p:cTn id="1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smtClean="0">
                <a:cs typeface="Times New Roman" pitchFamily="18" charset="0"/>
              </a:rPr>
              <a:t>Topic Objective</a:t>
            </a:r>
            <a:endParaRPr lang="en-US" sz="3400" b="1" dirty="0">
              <a:cs typeface="Times New Roman" pitchFamily="18" charset="0"/>
            </a:endParaRPr>
          </a:p>
        </p:txBody>
      </p:sp>
      <p:pic>
        <p:nvPicPr>
          <p:cNvPr id="8" name="Picture 2" descr="E:\NIET\Project\xLogo11.png.pagespeed.ic.pydHLuCQEZ.png"/>
          <p:cNvPicPr>
            <a:picLocks noChangeAspect="1" noChangeArrowheads="1"/>
          </p:cNvPicPr>
          <p:nvPr/>
        </p:nvPicPr>
        <p:blipFill>
          <a:blip r:embed="rId2" cstate="print"/>
          <a:srcRect/>
          <a:stretch>
            <a:fillRect/>
          </a:stretch>
        </p:blipFill>
        <p:spPr bwMode="auto">
          <a:xfrm>
            <a:off x="0" y="0"/>
            <a:ext cx="1447800" cy="817163"/>
          </a:xfrm>
          <a:prstGeom prst="rect">
            <a:avLst/>
          </a:prstGeom>
          <a:noFill/>
        </p:spPr>
      </p:pic>
      <p:sp>
        <p:nvSpPr>
          <p:cNvPr id="2" name="Rectangle 1"/>
          <p:cNvSpPr/>
          <p:nvPr/>
        </p:nvSpPr>
        <p:spPr>
          <a:xfrm>
            <a:off x="2660936" y="1066800"/>
            <a:ext cx="3983078" cy="523220"/>
          </a:xfrm>
          <a:prstGeom prst="rect">
            <a:avLst/>
          </a:prstGeom>
        </p:spPr>
        <p:txBody>
          <a:bodyPr wrap="none">
            <a:spAutoFit/>
          </a:bodyPr>
          <a:lstStyle/>
          <a:p>
            <a:pPr lvl="0" algn="ctr">
              <a:spcBef>
                <a:spcPct val="0"/>
              </a:spcBef>
              <a:defRPr/>
            </a:pPr>
            <a:r>
              <a:rPr lang="en-US" sz="2800" b="1" u="sng" dirty="0" err="1">
                <a:cs typeface="Times New Roman" pitchFamily="18" charset="0"/>
              </a:rPr>
              <a:t>Dirichlet’s</a:t>
            </a:r>
            <a:r>
              <a:rPr lang="en-US" sz="2800" b="1" u="sng" dirty="0">
                <a:cs typeface="Times New Roman" pitchFamily="18" charset="0"/>
              </a:rPr>
              <a:t>  Integral </a:t>
            </a:r>
            <a:r>
              <a:rPr lang="en-US" sz="2800" b="1" u="sng" dirty="0" smtClean="0">
                <a:cs typeface="Times New Roman" pitchFamily="18" charset="0"/>
              </a:rPr>
              <a:t>(CO 1)</a:t>
            </a:r>
            <a:endParaRPr lang="en-US" sz="2800" b="1" u="sng" dirty="0">
              <a:cs typeface="Times New Roman" pitchFamily="18" charset="0"/>
            </a:endParaRPr>
          </a:p>
        </p:txBody>
      </p:sp>
      <p:sp>
        <p:nvSpPr>
          <p:cNvPr id="10" name="Date Placeholder 5"/>
          <p:cNvSpPr>
            <a:spLocks noGrp="1"/>
          </p:cNvSpPr>
          <p:nvPr>
            <p:ph type="dt" sz="half" idx="10"/>
          </p:nvPr>
        </p:nvSpPr>
        <p:spPr>
          <a:xfrm>
            <a:off x="457200" y="6356350"/>
            <a:ext cx="2133600" cy="365125"/>
          </a:xfrm>
        </p:spPr>
        <p:txBody>
          <a:bodyPr/>
          <a:lstStyle/>
          <a:p>
            <a:fld id="{0981EE42-53B8-4B73-9F5C-C9776E03FA22}" type="datetime1">
              <a:rPr lang="en-US" smtClean="0"/>
              <a:t>7/5/2021</a:t>
            </a:fld>
            <a:endParaRPr lang="en-US"/>
          </a:p>
        </p:txBody>
      </p:sp>
      <p:sp>
        <p:nvSpPr>
          <p:cNvPr id="11"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98</a:t>
            </a:fld>
            <a:endParaRPr lang="en-US"/>
          </a:p>
        </p:txBody>
      </p:sp>
      <p:sp>
        <p:nvSpPr>
          <p:cNvPr id="12"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
        <p:nvSpPr>
          <p:cNvPr id="14" name="Rectangle 13"/>
          <p:cNvSpPr/>
          <p:nvPr/>
        </p:nvSpPr>
        <p:spPr>
          <a:xfrm>
            <a:off x="609599" y="2028967"/>
            <a:ext cx="7848599" cy="1107996"/>
          </a:xfrm>
          <a:prstGeom prst="rect">
            <a:avLst/>
          </a:prstGeom>
        </p:spPr>
        <p:txBody>
          <a:bodyPr wrap="square">
            <a:spAutoFit/>
          </a:bodyPr>
          <a:lstStyle/>
          <a:p>
            <a:pPr marL="342900" indent="-342900" algn="just">
              <a:buFont typeface="Arial" pitchFamily="34" charset="0"/>
              <a:buChar char="•"/>
            </a:pPr>
            <a:r>
              <a:rPr lang="en-US" sz="2200" dirty="0" smtClean="0"/>
              <a:t>Students will be able to understand the term "</a:t>
            </a:r>
            <a:r>
              <a:rPr lang="en-US" sz="2200" dirty="0" err="1"/>
              <a:t>Dirichlet</a:t>
            </a:r>
            <a:r>
              <a:rPr lang="en-US" sz="2200" dirty="0"/>
              <a:t> integral</a:t>
            </a:r>
            <a:r>
              <a:rPr lang="en-US" sz="2200" dirty="0" smtClean="0"/>
              <a:t>.“</a:t>
            </a:r>
          </a:p>
          <a:p>
            <a:pPr algn="just"/>
            <a:endParaRPr lang="en-US" sz="2200" dirty="0" smtClean="0"/>
          </a:p>
          <a:p>
            <a:pPr marL="342900" indent="-342900" algn="just">
              <a:buFont typeface="Arial" pitchFamily="34" charset="0"/>
              <a:buChar char="•"/>
            </a:pPr>
            <a:r>
              <a:rPr lang="en-US" sz="2200" dirty="0" smtClean="0"/>
              <a:t>Useful in finding volume and mass.</a:t>
            </a:r>
          </a:p>
        </p:txBody>
      </p:sp>
    </p:spTree>
    <p:extLst>
      <p:ext uri="{BB962C8B-B14F-4D97-AF65-F5344CB8AC3E}">
        <p14:creationId xmlns:p14="http://schemas.microsoft.com/office/powerpoint/2010/main" val="3525059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fade">
                                      <p:cBhvr>
                                        <p:cTn id="12"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5"/>
          <p:cNvSpPr>
            <a:spLocks noChangeArrowheads="1"/>
          </p:cNvSpPr>
          <p:nvPr/>
        </p:nvSpPr>
        <p:spPr bwMode="auto">
          <a:xfrm>
            <a:off x="0" y="-184666"/>
            <a:ext cx="184731" cy="369332"/>
          </a:xfrm>
          <a:prstGeom prst="rect">
            <a:avLst/>
          </a:prstGeom>
          <a:noFill/>
          <a:ln w="9525">
            <a:noFill/>
            <a:miter lim="800000"/>
            <a:headEnd/>
            <a:tailEnd/>
          </a:ln>
          <a:effectLst/>
        </p:spPr>
        <p:txBody>
          <a:bodyPr wrap="none" anchor="ctr">
            <a:spAutoFit/>
          </a:bodyPr>
          <a:lstStyle/>
          <a:p>
            <a:endParaRPr lang="en-IN"/>
          </a:p>
        </p:txBody>
      </p:sp>
      <p:sp>
        <p:nvSpPr>
          <p:cNvPr id="3081" name="Rectangle 9"/>
          <p:cNvSpPr>
            <a:spLocks noChangeArrowheads="1"/>
          </p:cNvSpPr>
          <p:nvPr/>
        </p:nvSpPr>
        <p:spPr bwMode="auto">
          <a:xfrm>
            <a:off x="0" y="-184666"/>
            <a:ext cx="184731" cy="369332"/>
          </a:xfrm>
          <a:prstGeom prst="rect">
            <a:avLst/>
          </a:prstGeom>
          <a:noFill/>
          <a:ln w="9525">
            <a:noFill/>
            <a:miter lim="800000"/>
            <a:headEnd/>
            <a:tailEnd/>
          </a:ln>
          <a:effectLst/>
        </p:spPr>
        <p:txBody>
          <a:bodyPr wrap="none" anchor="ctr">
            <a:spAutoFit/>
          </a:bodyPr>
          <a:lstStyle/>
          <a:p>
            <a:endParaRPr lang="en-IN"/>
          </a:p>
        </p:txBody>
      </p:sp>
      <p:sp>
        <p:nvSpPr>
          <p:cNvPr id="6" name="Rectangle 5"/>
          <p:cNvSpPr/>
          <p:nvPr/>
        </p:nvSpPr>
        <p:spPr>
          <a:xfrm>
            <a:off x="685800" y="3657600"/>
            <a:ext cx="7772400" cy="430887"/>
          </a:xfrm>
          <a:prstGeom prst="rect">
            <a:avLst/>
          </a:prstGeom>
        </p:spPr>
        <p:txBody>
          <a:bodyPr wrap="square">
            <a:spAutoFit/>
          </a:bodyPr>
          <a:lstStyle/>
          <a:p>
            <a:pPr algn="just">
              <a:buFont typeface="Wingdings 2" pitchFamily="18" charset="2"/>
              <a:buNone/>
            </a:pPr>
            <a:r>
              <a:rPr lang="en-US" sz="2200" dirty="0" smtClean="0">
                <a:cs typeface="Times New Roman" pitchFamily="18" charset="0"/>
              </a:rPr>
              <a:t>where V is the region </a:t>
            </a:r>
            <a:r>
              <a:rPr lang="en-US" sz="2200" i="1" dirty="0" smtClean="0">
                <a:cs typeface="Times New Roman" pitchFamily="18" charset="0"/>
              </a:rPr>
              <a:t>x ≥ 0, y ≥ 0 ,z ≥ 0   and     x + y +z ≤1</a:t>
            </a:r>
            <a:endParaRPr lang="en-US" sz="2200" i="1" dirty="0">
              <a:cs typeface="Times New Roman" pitchFamily="18" charset="0"/>
            </a:endParaRPr>
          </a:p>
        </p:txBody>
      </p:sp>
      <p:sp>
        <p:nvSpPr>
          <p:cNvPr id="12" name="Date Placeholder 5"/>
          <p:cNvSpPr>
            <a:spLocks noGrp="1"/>
          </p:cNvSpPr>
          <p:nvPr>
            <p:ph type="dt" sz="half" idx="10"/>
          </p:nvPr>
        </p:nvSpPr>
        <p:spPr>
          <a:xfrm>
            <a:off x="457200" y="6356350"/>
            <a:ext cx="2133600" cy="365125"/>
          </a:xfrm>
        </p:spPr>
        <p:txBody>
          <a:bodyPr/>
          <a:lstStyle/>
          <a:p>
            <a:fld id="{0C588D4E-C8FC-4219-85ED-797F6C693346}" type="datetime1">
              <a:rPr lang="en-US" smtClean="0"/>
              <a:t>7/5/2021</a:t>
            </a:fld>
            <a:endParaRPr lang="en-US"/>
          </a:p>
        </p:txBody>
      </p:sp>
      <p:sp>
        <p:nvSpPr>
          <p:cNvPr id="13"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99</a:t>
            </a:fld>
            <a:endParaRPr lang="en-US"/>
          </a:p>
        </p:txBody>
      </p:sp>
      <p:sp>
        <p:nvSpPr>
          <p:cNvPr id="14" name="Footer Placeholder 9"/>
          <p:cNvSpPr>
            <a:spLocks noGrp="1"/>
          </p:cNvSpPr>
          <p:nvPr>
            <p:ph type="ftr" sz="quarter" idx="11"/>
          </p:nvPr>
        </p:nvSpPr>
        <p:spPr>
          <a:xfrm>
            <a:off x="2514600" y="6356350"/>
            <a:ext cx="5029200" cy="365125"/>
          </a:xfrm>
        </p:spPr>
        <p:txBody>
          <a:bodyPr/>
          <a:lstStyle/>
          <a:p>
            <a:r>
              <a:rPr lang="en-US" smtClean="0"/>
              <a:t>Dr. Kavita Bhatnagar             Mathematical Foundation II              Module 1</a:t>
            </a:r>
            <a:endParaRPr lang="en-US" dirty="0"/>
          </a:p>
        </p:txBody>
      </p:sp>
      <p:sp>
        <p:nvSpPr>
          <p:cNvPr id="15" name="Title 1"/>
          <p:cNvSpPr txBox="1">
            <a:spLocks/>
          </p:cNvSpPr>
          <p:nvPr/>
        </p:nvSpPr>
        <p:spPr>
          <a:xfrm>
            <a:off x="1353403"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err="1" smtClean="0">
                <a:cs typeface="Times New Roman" pitchFamily="18" charset="0"/>
              </a:rPr>
              <a:t>Dirichlet’s</a:t>
            </a:r>
            <a:r>
              <a:rPr lang="en-US" sz="3400" b="1" dirty="0" smtClean="0">
                <a:cs typeface="Times New Roman" pitchFamily="18" charset="0"/>
              </a:rPr>
              <a:t>  Integral (CO 1)</a:t>
            </a:r>
          </a:p>
        </p:txBody>
      </p:sp>
      <p:pic>
        <p:nvPicPr>
          <p:cNvPr id="16" name="Picture 2" descr="E:\NIET\Project\xLogo11.png.pagespeed.ic.pydHLuCQEZ.png"/>
          <p:cNvPicPr>
            <a:picLocks noChangeAspect="1" noChangeArrowheads="1"/>
          </p:cNvPicPr>
          <p:nvPr/>
        </p:nvPicPr>
        <p:blipFill>
          <a:blip r:embed="rId3"/>
          <a:srcRect/>
          <a:stretch>
            <a:fillRect/>
          </a:stretch>
        </p:blipFill>
        <p:spPr bwMode="auto">
          <a:xfrm>
            <a:off x="-18197" y="-1"/>
            <a:ext cx="1447800" cy="817163"/>
          </a:xfrm>
          <a:prstGeom prst="rect">
            <a:avLst/>
          </a:prstGeom>
          <a:noFill/>
        </p:spPr>
      </p:pic>
      <p:sp>
        <p:nvSpPr>
          <p:cNvPr id="17" name="Rectangle 2"/>
          <p:cNvSpPr>
            <a:spLocks noChangeArrowheads="1"/>
          </p:cNvSpPr>
          <p:nvPr/>
        </p:nvSpPr>
        <p:spPr bwMode="auto">
          <a:xfrm>
            <a:off x="-18197" y="-18466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 name="Object 1"/>
          <p:cNvGraphicFramePr>
            <a:graphicFrameLocks noChangeAspect="1"/>
          </p:cNvGraphicFramePr>
          <p:nvPr>
            <p:extLst>
              <p:ext uri="{D42A27DB-BD31-4B8C-83A1-F6EECF244321}">
                <p14:modId xmlns:p14="http://schemas.microsoft.com/office/powerpoint/2010/main" val="1345724182"/>
              </p:ext>
            </p:extLst>
          </p:nvPr>
        </p:nvGraphicFramePr>
        <p:xfrm>
          <a:off x="685800" y="2286000"/>
          <a:ext cx="4759325" cy="852488"/>
        </p:xfrm>
        <a:graphic>
          <a:graphicData uri="http://schemas.openxmlformats.org/presentationml/2006/ole">
            <mc:AlternateContent xmlns:mc="http://schemas.openxmlformats.org/markup-compatibility/2006">
              <mc:Choice xmlns:v="urn:schemas-microsoft-com:vml" Requires="v">
                <p:oleObj spid="_x0000_s239648" name="Equation" r:id="rId4" imgW="2235200" imgH="482600" progId="Equation.DSMT4">
                  <p:embed/>
                </p:oleObj>
              </mc:Choice>
              <mc:Fallback>
                <p:oleObj name="Equation" r:id="rId4" imgW="2235200" imgH="482600" progId="Equation.DSMT4">
                  <p:embed/>
                  <p:pic>
                    <p:nvPicPr>
                      <p:cNvPr id="0" name="Picture 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2286000"/>
                        <a:ext cx="4759325" cy="852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4055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5E50ABF24FB5640BB6014DC1D57DD7A" ma:contentTypeVersion="12" ma:contentTypeDescription="Create a new document." ma:contentTypeScope="" ma:versionID="f71d27ef14c37e0e0ad65746e5c6f2d5">
  <xsd:schema xmlns:xsd="http://www.w3.org/2001/XMLSchema" xmlns:xs="http://www.w3.org/2001/XMLSchema" xmlns:p="http://schemas.microsoft.com/office/2006/metadata/properties" xmlns:ns2="be757fe0-40fc-4dcf-adba-d0d8741a61e5" xmlns:ns3="55a9665e-8431-450e-a549-eedb8a433299" targetNamespace="http://schemas.microsoft.com/office/2006/metadata/properties" ma:root="true" ma:fieldsID="18d9f6311fd7d7392b0f68632d837fdc" ns2:_="" ns3:_="">
    <xsd:import namespace="be757fe0-40fc-4dcf-adba-d0d8741a61e5"/>
    <xsd:import namespace="55a9665e-8431-450e-a549-eedb8a433299"/>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757fe0-40fc-4dcf-adba-d0d8741a61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5a9665e-8431-450e-a549-eedb8a433299"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6E658AE-4976-4037-94E1-E783F0ACAADF}"/>
</file>

<file path=customXml/itemProps2.xml><?xml version="1.0" encoding="utf-8"?>
<ds:datastoreItem xmlns:ds="http://schemas.openxmlformats.org/officeDocument/2006/customXml" ds:itemID="{70B64428-F4C7-4AA4-927A-FEE13CA1F4DE}"/>
</file>

<file path=customXml/itemProps3.xml><?xml version="1.0" encoding="utf-8"?>
<ds:datastoreItem xmlns:ds="http://schemas.openxmlformats.org/officeDocument/2006/customXml" ds:itemID="{B4D25FBA-404D-44C7-AA6E-227FEDEDE22C}"/>
</file>

<file path=docProps/app.xml><?xml version="1.0" encoding="utf-8"?>
<Properties xmlns="http://schemas.openxmlformats.org/officeDocument/2006/extended-properties" xmlns:vt="http://schemas.openxmlformats.org/officeDocument/2006/docPropsVTypes">
  <Template/>
  <TotalTime>5582</TotalTime>
  <Words>4696</Words>
  <Application>Microsoft Office PowerPoint</Application>
  <PresentationFormat>On-screen Show (4:3)</PresentationFormat>
  <Paragraphs>1079</Paragraphs>
  <Slides>125</Slides>
  <Notes>5</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125</vt:i4>
      </vt:variant>
    </vt:vector>
  </HeadingPairs>
  <TitlesOfParts>
    <vt:vector size="134" baseType="lpstr">
      <vt:lpstr>新細明體</vt:lpstr>
      <vt:lpstr>Arial</vt:lpstr>
      <vt:lpstr>Calibri</vt:lpstr>
      <vt:lpstr>Cambria Math</vt:lpstr>
      <vt:lpstr>Times New Roman</vt:lpstr>
      <vt:lpstr>Wingdings</vt:lpstr>
      <vt:lpstr>Wingdings 2</vt:lpstr>
      <vt:lpstr>Office Theme</vt:lpstr>
      <vt:lpstr>Equation</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Jacobian matrix 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Manks</dc:creator>
  <cp:lastModifiedBy>admin</cp:lastModifiedBy>
  <cp:revision>322</cp:revision>
  <dcterms:created xsi:type="dcterms:W3CDTF">2006-08-16T00:00:00Z</dcterms:created>
  <dcterms:modified xsi:type="dcterms:W3CDTF">2021-07-05T05:08:49Z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0x01010075E50ABF24FB5640BB6014DC1D57DD7A</vt:lpwstr>
  </property>
</Properties>
</file>